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9952F5-5869-4F2F-A2A8-636A6ECC244E}" type="doc">
      <dgm:prSet loTypeId="urn:microsoft.com/office/officeart/2005/8/layout/radial4" loCatId="relationship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CFEAD9D6-456C-49F7-800C-1C9AB25E96B2}">
      <dgm:prSet phldrT="[Текст]"/>
      <dgm:spPr/>
      <dgm:t>
        <a:bodyPr/>
        <a:lstStyle/>
        <a:p>
          <a:r>
            <a:rPr lang="ru-RU" dirty="0" smtClean="0"/>
            <a:t>ЖЕЛЕЗО</a:t>
          </a:r>
          <a:endParaRPr lang="ru-RU" dirty="0"/>
        </a:p>
      </dgm:t>
    </dgm:pt>
    <dgm:pt modelId="{A3F198FB-D787-4B29-B738-991C6C0D2B84}" type="parTrans" cxnId="{3484B7F7-A58E-49F4-81F1-2D7E5CF52D78}">
      <dgm:prSet/>
      <dgm:spPr/>
      <dgm:t>
        <a:bodyPr/>
        <a:lstStyle/>
        <a:p>
          <a:endParaRPr lang="ru-RU"/>
        </a:p>
      </dgm:t>
    </dgm:pt>
    <dgm:pt modelId="{F271FB05-CE35-465B-88AC-91A5591FA1FD}" type="sibTrans" cxnId="{3484B7F7-A58E-49F4-81F1-2D7E5CF52D78}">
      <dgm:prSet/>
      <dgm:spPr/>
      <dgm:t>
        <a:bodyPr/>
        <a:lstStyle/>
        <a:p>
          <a:endParaRPr lang="ru-RU"/>
        </a:p>
      </dgm:t>
    </dgm:pt>
    <dgm:pt modelId="{FF56BAF7-381E-437B-802B-9F97D24FAA65}">
      <dgm:prSet phldrT="[Текст]"/>
      <dgm:spPr/>
      <dgm:t>
        <a:bodyPr/>
        <a:lstStyle/>
        <a:p>
          <a:r>
            <a:rPr lang="ru-RU" dirty="0" smtClean="0"/>
            <a:t>Получение из железной руды</a:t>
          </a:r>
          <a:endParaRPr lang="ru-RU" dirty="0"/>
        </a:p>
      </dgm:t>
    </dgm:pt>
    <dgm:pt modelId="{85178F62-C24D-4B5C-A3BF-783CA18EED8F}" type="parTrans" cxnId="{A199B247-2F0B-4CDF-B612-B722B680DF6A}">
      <dgm:prSet/>
      <dgm:spPr/>
      <dgm:t>
        <a:bodyPr/>
        <a:lstStyle/>
        <a:p>
          <a:endParaRPr lang="ru-RU"/>
        </a:p>
      </dgm:t>
    </dgm:pt>
    <dgm:pt modelId="{97E08859-195F-491F-A171-A904E6CAD1E9}" type="sibTrans" cxnId="{A199B247-2F0B-4CDF-B612-B722B680DF6A}">
      <dgm:prSet/>
      <dgm:spPr/>
      <dgm:t>
        <a:bodyPr/>
        <a:lstStyle/>
        <a:p>
          <a:endParaRPr lang="ru-RU"/>
        </a:p>
      </dgm:t>
    </dgm:pt>
    <dgm:pt modelId="{CE879AF8-B764-4CAB-B657-15A4DC6602C7}">
      <dgm:prSet/>
      <dgm:spPr/>
      <dgm:t>
        <a:bodyPr/>
        <a:lstStyle/>
        <a:p>
          <a:r>
            <a:rPr lang="ru-RU" dirty="0" smtClean="0"/>
            <a:t>Прямого получения железа</a:t>
          </a:r>
          <a:endParaRPr lang="ru-RU" dirty="0"/>
        </a:p>
      </dgm:t>
    </dgm:pt>
    <dgm:pt modelId="{A1205D85-1706-46B5-8666-2FD1ADA2C619}" type="parTrans" cxnId="{5D9EA229-2F44-4378-A72C-87A0B67E3A81}">
      <dgm:prSet/>
      <dgm:spPr/>
      <dgm:t>
        <a:bodyPr/>
        <a:lstStyle/>
        <a:p>
          <a:endParaRPr lang="ru-RU"/>
        </a:p>
      </dgm:t>
    </dgm:pt>
    <dgm:pt modelId="{81FE3296-B42D-46A2-9449-41DBCE6C580A}" type="sibTrans" cxnId="{5D9EA229-2F44-4378-A72C-87A0B67E3A81}">
      <dgm:prSet/>
      <dgm:spPr/>
      <dgm:t>
        <a:bodyPr/>
        <a:lstStyle/>
        <a:p>
          <a:endParaRPr lang="ru-RU"/>
        </a:p>
      </dgm:t>
    </dgm:pt>
    <dgm:pt modelId="{5ACE6E0B-11A3-4637-B616-AF54DAB9A3DE}">
      <dgm:prSet/>
      <dgm:spPr/>
      <dgm:t>
        <a:bodyPr/>
        <a:lstStyle/>
        <a:p>
          <a:r>
            <a:rPr lang="ru-RU" dirty="0" smtClean="0"/>
            <a:t> Электролиз растворов солей железа (для получения чистого железа)</a:t>
          </a:r>
          <a:endParaRPr lang="ru-RU" dirty="0"/>
        </a:p>
      </dgm:t>
    </dgm:pt>
    <dgm:pt modelId="{107DCD9A-C257-4BA3-BAC6-D9AAFFF30CE1}" type="parTrans" cxnId="{DFD92845-9A8B-452B-97F8-6D6B10C30F97}">
      <dgm:prSet/>
      <dgm:spPr/>
      <dgm:t>
        <a:bodyPr/>
        <a:lstStyle/>
        <a:p>
          <a:endParaRPr lang="ru-RU"/>
        </a:p>
      </dgm:t>
    </dgm:pt>
    <dgm:pt modelId="{D9A90B68-02E5-4E46-906B-06B1D77FA5FC}" type="sibTrans" cxnId="{DFD92845-9A8B-452B-97F8-6D6B10C30F97}">
      <dgm:prSet/>
      <dgm:spPr/>
      <dgm:t>
        <a:bodyPr/>
        <a:lstStyle/>
        <a:p>
          <a:endParaRPr lang="ru-RU"/>
        </a:p>
      </dgm:t>
    </dgm:pt>
    <dgm:pt modelId="{CD608786-1C74-4522-9EA4-9F3477BA77D8}" type="pres">
      <dgm:prSet presAssocID="{789952F5-5869-4F2F-A2A8-636A6ECC244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9E9979-9D43-4781-AF05-DD1B8DF073C7}" type="pres">
      <dgm:prSet presAssocID="{CFEAD9D6-456C-49F7-800C-1C9AB25E96B2}" presName="centerShape" presStyleLbl="node0" presStyleIdx="0" presStyleCnt="1"/>
      <dgm:spPr/>
      <dgm:t>
        <a:bodyPr/>
        <a:lstStyle/>
        <a:p>
          <a:endParaRPr lang="ru-RU"/>
        </a:p>
      </dgm:t>
    </dgm:pt>
    <dgm:pt modelId="{26016879-A72F-4EDC-99EE-7B19EDD6E8AC}" type="pres">
      <dgm:prSet presAssocID="{85178F62-C24D-4B5C-A3BF-783CA18EED8F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BDFD8AB0-4F34-4722-90CC-C543BAB59A9F}" type="pres">
      <dgm:prSet presAssocID="{FF56BAF7-381E-437B-802B-9F97D24FAA65}" presName="node" presStyleLbl="node1" presStyleIdx="0" presStyleCnt="3" custScaleX="106634" custScaleY="1105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710F3C-7F52-4C49-8DEE-7771EFEE8A62}" type="pres">
      <dgm:prSet presAssocID="{A1205D85-1706-46B5-8666-2FD1ADA2C619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1565BFC3-E8B5-43BE-857E-0CE185A051AF}" type="pres">
      <dgm:prSet presAssocID="{CE879AF8-B764-4CAB-B657-15A4DC6602C7}" presName="node" presStyleLbl="node1" presStyleIdx="1" presStyleCnt="3" custScaleX="107991" custScaleY="996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4D2CD5-1476-470D-A5F5-FBB33844AB77}" type="pres">
      <dgm:prSet presAssocID="{107DCD9A-C257-4BA3-BAC6-D9AAFFF30CE1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AC42044C-EA3E-451F-B1A4-D22354745BA0}" type="pres">
      <dgm:prSet presAssocID="{5ACE6E0B-11A3-4637-B616-AF54DAB9A3DE}" presName="node" presStyleLbl="node1" presStyleIdx="2" presStyleCnt="3" custScaleX="118881" custScaleY="122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9087BD-5AE4-4C8A-847E-B19ACB9DF03C}" type="presOf" srcId="{CE879AF8-B764-4CAB-B657-15A4DC6602C7}" destId="{1565BFC3-E8B5-43BE-857E-0CE185A051AF}" srcOrd="0" destOrd="0" presId="urn:microsoft.com/office/officeart/2005/8/layout/radial4"/>
    <dgm:cxn modelId="{E3281AF4-0482-4D44-B49A-2C3B501739FB}" type="presOf" srcId="{5ACE6E0B-11A3-4637-B616-AF54DAB9A3DE}" destId="{AC42044C-EA3E-451F-B1A4-D22354745BA0}" srcOrd="0" destOrd="0" presId="urn:microsoft.com/office/officeart/2005/8/layout/radial4"/>
    <dgm:cxn modelId="{A199B247-2F0B-4CDF-B612-B722B680DF6A}" srcId="{CFEAD9D6-456C-49F7-800C-1C9AB25E96B2}" destId="{FF56BAF7-381E-437B-802B-9F97D24FAA65}" srcOrd="0" destOrd="0" parTransId="{85178F62-C24D-4B5C-A3BF-783CA18EED8F}" sibTransId="{97E08859-195F-491F-A171-A904E6CAD1E9}"/>
    <dgm:cxn modelId="{C6035313-F46D-441E-A36F-9DF716B43F1F}" type="presOf" srcId="{FF56BAF7-381E-437B-802B-9F97D24FAA65}" destId="{BDFD8AB0-4F34-4722-90CC-C543BAB59A9F}" srcOrd="0" destOrd="0" presId="urn:microsoft.com/office/officeart/2005/8/layout/radial4"/>
    <dgm:cxn modelId="{3484B7F7-A58E-49F4-81F1-2D7E5CF52D78}" srcId="{789952F5-5869-4F2F-A2A8-636A6ECC244E}" destId="{CFEAD9D6-456C-49F7-800C-1C9AB25E96B2}" srcOrd="0" destOrd="0" parTransId="{A3F198FB-D787-4B29-B738-991C6C0D2B84}" sibTransId="{F271FB05-CE35-465B-88AC-91A5591FA1FD}"/>
    <dgm:cxn modelId="{F7593F4E-23E5-433C-A354-57B12A74A088}" type="presOf" srcId="{85178F62-C24D-4B5C-A3BF-783CA18EED8F}" destId="{26016879-A72F-4EDC-99EE-7B19EDD6E8AC}" srcOrd="0" destOrd="0" presId="urn:microsoft.com/office/officeart/2005/8/layout/radial4"/>
    <dgm:cxn modelId="{E3A5A337-57BE-4906-B95D-D362E59BC0D4}" type="presOf" srcId="{789952F5-5869-4F2F-A2A8-636A6ECC244E}" destId="{CD608786-1C74-4522-9EA4-9F3477BA77D8}" srcOrd="0" destOrd="0" presId="urn:microsoft.com/office/officeart/2005/8/layout/radial4"/>
    <dgm:cxn modelId="{F2ABE1D8-FE4E-4CE2-940F-1AC9BE531E8C}" type="presOf" srcId="{107DCD9A-C257-4BA3-BAC6-D9AAFFF30CE1}" destId="{5B4D2CD5-1476-470D-A5F5-FBB33844AB77}" srcOrd="0" destOrd="0" presId="urn:microsoft.com/office/officeart/2005/8/layout/radial4"/>
    <dgm:cxn modelId="{1C1A04A9-5A18-4817-BCE3-FA44160CE5C2}" type="presOf" srcId="{A1205D85-1706-46B5-8666-2FD1ADA2C619}" destId="{1C710F3C-7F52-4C49-8DEE-7771EFEE8A62}" srcOrd="0" destOrd="0" presId="urn:microsoft.com/office/officeart/2005/8/layout/radial4"/>
    <dgm:cxn modelId="{5D9EA229-2F44-4378-A72C-87A0B67E3A81}" srcId="{CFEAD9D6-456C-49F7-800C-1C9AB25E96B2}" destId="{CE879AF8-B764-4CAB-B657-15A4DC6602C7}" srcOrd="1" destOrd="0" parTransId="{A1205D85-1706-46B5-8666-2FD1ADA2C619}" sibTransId="{81FE3296-B42D-46A2-9449-41DBCE6C580A}"/>
    <dgm:cxn modelId="{DFD92845-9A8B-452B-97F8-6D6B10C30F97}" srcId="{CFEAD9D6-456C-49F7-800C-1C9AB25E96B2}" destId="{5ACE6E0B-11A3-4637-B616-AF54DAB9A3DE}" srcOrd="2" destOrd="0" parTransId="{107DCD9A-C257-4BA3-BAC6-D9AAFFF30CE1}" sibTransId="{D9A90B68-02E5-4E46-906B-06B1D77FA5FC}"/>
    <dgm:cxn modelId="{2D0B4586-B2D2-4A04-8721-706C627F9F98}" type="presOf" srcId="{CFEAD9D6-456C-49F7-800C-1C9AB25E96B2}" destId="{079E9979-9D43-4781-AF05-DD1B8DF073C7}" srcOrd="0" destOrd="0" presId="urn:microsoft.com/office/officeart/2005/8/layout/radial4"/>
    <dgm:cxn modelId="{644F804E-3214-4BD5-8FFC-9B6E18E3192D}" type="presParOf" srcId="{CD608786-1C74-4522-9EA4-9F3477BA77D8}" destId="{079E9979-9D43-4781-AF05-DD1B8DF073C7}" srcOrd="0" destOrd="0" presId="urn:microsoft.com/office/officeart/2005/8/layout/radial4"/>
    <dgm:cxn modelId="{CDEBC7B1-4405-4E22-A61D-44384CDB5A13}" type="presParOf" srcId="{CD608786-1C74-4522-9EA4-9F3477BA77D8}" destId="{26016879-A72F-4EDC-99EE-7B19EDD6E8AC}" srcOrd="1" destOrd="0" presId="urn:microsoft.com/office/officeart/2005/8/layout/radial4"/>
    <dgm:cxn modelId="{3D7548D2-BB8E-49ED-B5D0-048EB7CD9AFB}" type="presParOf" srcId="{CD608786-1C74-4522-9EA4-9F3477BA77D8}" destId="{BDFD8AB0-4F34-4722-90CC-C543BAB59A9F}" srcOrd="2" destOrd="0" presId="urn:microsoft.com/office/officeart/2005/8/layout/radial4"/>
    <dgm:cxn modelId="{BFB48FB4-CF1A-42DE-967C-9A47C9430878}" type="presParOf" srcId="{CD608786-1C74-4522-9EA4-9F3477BA77D8}" destId="{1C710F3C-7F52-4C49-8DEE-7771EFEE8A62}" srcOrd="3" destOrd="0" presId="urn:microsoft.com/office/officeart/2005/8/layout/radial4"/>
    <dgm:cxn modelId="{4FFACAFA-15E0-42A5-AEBE-C456AB170BBD}" type="presParOf" srcId="{CD608786-1C74-4522-9EA4-9F3477BA77D8}" destId="{1565BFC3-E8B5-43BE-857E-0CE185A051AF}" srcOrd="4" destOrd="0" presId="urn:microsoft.com/office/officeart/2005/8/layout/radial4"/>
    <dgm:cxn modelId="{975E7BAD-F801-4004-8258-336889001960}" type="presParOf" srcId="{CD608786-1C74-4522-9EA4-9F3477BA77D8}" destId="{5B4D2CD5-1476-470D-A5F5-FBB33844AB77}" srcOrd="5" destOrd="0" presId="urn:microsoft.com/office/officeart/2005/8/layout/radial4"/>
    <dgm:cxn modelId="{D46F5132-6B96-427B-930D-DB0B314F87E9}" type="presParOf" srcId="{CD608786-1C74-4522-9EA4-9F3477BA77D8}" destId="{AC42044C-EA3E-451F-B1A4-D22354745BA0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9E9979-9D43-4781-AF05-DD1B8DF073C7}">
      <dsp:nvSpPr>
        <dsp:cNvPr id="0" name=""/>
        <dsp:cNvSpPr/>
      </dsp:nvSpPr>
      <dsp:spPr>
        <a:xfrm>
          <a:off x="1702521" y="3139798"/>
          <a:ext cx="1613654" cy="1613654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dk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ЖЕЛЕЗО</a:t>
          </a:r>
          <a:endParaRPr lang="ru-RU" sz="2400" kern="1200" dirty="0"/>
        </a:p>
      </dsp:txBody>
      <dsp:txXfrm>
        <a:off x="1938835" y="3376112"/>
        <a:ext cx="1141026" cy="1141026"/>
      </dsp:txXfrm>
    </dsp:sp>
    <dsp:sp modelId="{26016879-A72F-4EDC-99EE-7B19EDD6E8AC}">
      <dsp:nvSpPr>
        <dsp:cNvPr id="0" name=""/>
        <dsp:cNvSpPr/>
      </dsp:nvSpPr>
      <dsp:spPr>
        <a:xfrm rot="12900000">
          <a:off x="602568" y="2837199"/>
          <a:ext cx="1301502" cy="45989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dk2">
                <a:tint val="60000"/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dk2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DFD8AB0-4F34-4722-90CC-C543BAB59A9F}">
      <dsp:nvSpPr>
        <dsp:cNvPr id="0" name=""/>
        <dsp:cNvSpPr/>
      </dsp:nvSpPr>
      <dsp:spPr>
        <a:xfrm>
          <a:off x="-97078" y="2016223"/>
          <a:ext cx="1634668" cy="13553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dk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Получение из железной руды</a:t>
          </a:r>
          <a:endParaRPr lang="ru-RU" sz="1900" kern="1200" dirty="0"/>
        </a:p>
      </dsp:txBody>
      <dsp:txXfrm>
        <a:off x="-57382" y="2055919"/>
        <a:ext cx="1555276" cy="1275938"/>
      </dsp:txXfrm>
    </dsp:sp>
    <dsp:sp modelId="{1C710F3C-7F52-4C49-8DEE-7771EFEE8A62}">
      <dsp:nvSpPr>
        <dsp:cNvPr id="0" name=""/>
        <dsp:cNvSpPr/>
      </dsp:nvSpPr>
      <dsp:spPr>
        <a:xfrm rot="16200000">
          <a:off x="1858596" y="2183352"/>
          <a:ext cx="1301502" cy="45989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dk2">
                <a:tint val="60000"/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dk2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565BFC3-E8B5-43BE-857E-0CE185A051AF}">
      <dsp:nvSpPr>
        <dsp:cNvPr id="0" name=""/>
        <dsp:cNvSpPr/>
      </dsp:nvSpPr>
      <dsp:spPr>
        <a:xfrm>
          <a:off x="1681612" y="1151203"/>
          <a:ext cx="1655471" cy="12226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dk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Прямого получения железа</a:t>
          </a:r>
          <a:endParaRPr lang="ru-RU" sz="1900" kern="1200" dirty="0"/>
        </a:p>
      </dsp:txBody>
      <dsp:txXfrm>
        <a:off x="1717423" y="1187014"/>
        <a:ext cx="1583849" cy="1151063"/>
      </dsp:txXfrm>
    </dsp:sp>
    <dsp:sp modelId="{5B4D2CD5-1476-470D-A5F5-FBB33844AB77}">
      <dsp:nvSpPr>
        <dsp:cNvPr id="0" name=""/>
        <dsp:cNvSpPr/>
      </dsp:nvSpPr>
      <dsp:spPr>
        <a:xfrm rot="19500000">
          <a:off x="3114625" y="2837199"/>
          <a:ext cx="1301502" cy="45989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dk2">
                <a:tint val="60000"/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dk2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dk2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C42044C-EA3E-451F-B1A4-D22354745BA0}">
      <dsp:nvSpPr>
        <dsp:cNvPr id="0" name=""/>
        <dsp:cNvSpPr/>
      </dsp:nvSpPr>
      <dsp:spPr>
        <a:xfrm>
          <a:off x="3387234" y="1943291"/>
          <a:ext cx="1822411" cy="15011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dk2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dk2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 Электролиз растворов солей железа (для получения чистого железа)</a:t>
          </a:r>
          <a:endParaRPr lang="ru-RU" sz="1900" kern="1200" dirty="0"/>
        </a:p>
      </dsp:txBody>
      <dsp:txXfrm>
        <a:off x="3431203" y="1987260"/>
        <a:ext cx="1734473" cy="14132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88A6C-F401-48E3-8DDA-C9476C339DC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CCCDDDC-90C3-474A-8912-E46C7CD2E1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88A6C-F401-48E3-8DDA-C9476C339DC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CDDDC-90C3-474A-8912-E46C7CD2E1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88A6C-F401-48E3-8DDA-C9476C339DC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CDDDC-90C3-474A-8912-E46C7CD2E1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88A6C-F401-48E3-8DDA-C9476C339DC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CCCDDDC-90C3-474A-8912-E46C7CD2E1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88A6C-F401-48E3-8DDA-C9476C339DC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CDDDC-90C3-474A-8912-E46C7CD2E1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88A6C-F401-48E3-8DDA-C9476C339DC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CDDDC-90C3-474A-8912-E46C7CD2E1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88A6C-F401-48E3-8DDA-C9476C339DC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CCCDDDC-90C3-474A-8912-E46C7CD2E1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88A6C-F401-48E3-8DDA-C9476C339DC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CDDDC-90C3-474A-8912-E46C7CD2E1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88A6C-F401-48E3-8DDA-C9476C339DC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CDDDC-90C3-474A-8912-E46C7CD2E1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88A6C-F401-48E3-8DDA-C9476C339DC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CDDDC-90C3-474A-8912-E46C7CD2E1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88A6C-F401-48E3-8DDA-C9476C339DC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CDDDC-90C3-474A-8912-E46C7CD2E1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7B88A6C-F401-48E3-8DDA-C9476C339DC0}" type="datetimeFigureOut">
              <a:rPr lang="ru-RU" smtClean="0"/>
              <a:pPr/>
              <a:t>25.06.2012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CCCDDDC-90C3-474A-8912-E46C7CD2E1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Автор презентации: ученица 11а класса МБОУ СОШ № 131 </a:t>
            </a:r>
            <a:r>
              <a:rPr lang="ru-RU" sz="2400" smtClean="0"/>
              <a:t>Доронина Вероника</a:t>
            </a:r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tabLst>
                <a:tab pos="4121150" algn="l"/>
              </a:tabLst>
            </a:pPr>
            <a:r>
              <a:rPr lang="ru-RU" sz="7200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Железо</a:t>
            </a:r>
            <a:endParaRPr lang="ru-RU" sz="7200" b="1" i="1" dirty="0">
              <a:ln>
                <a:solidFill>
                  <a:schemeClr val="accent2">
                    <a:lumMod val="50000"/>
                  </a:scheme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1472" y="214291"/>
            <a:ext cx="3857652" cy="33575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589484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3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408" y="188640"/>
            <a:ext cx="8686800" cy="838200"/>
          </a:xfrm>
        </p:spPr>
        <p:txBody>
          <a:bodyPr>
            <a:noAutofit/>
          </a:bodyPr>
          <a:lstStyle/>
          <a:p>
            <a:r>
              <a:rPr lang="ru-RU" sz="5400" b="1" cap="none" dirty="0" smtClean="0">
                <a:ln w="17780" cmpd="sng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Физические свойства</a:t>
            </a:r>
            <a:endParaRPr lang="ru-RU" sz="5400" b="1" cap="none" dirty="0">
              <a:ln w="17780" cmpd="sng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Железо — типичный металл, в свободном состоянии — серебристо-белого цвета с сероватым оттенком.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85721" y="3356991"/>
            <a:ext cx="5009288" cy="32477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7144714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781725" y="-24138"/>
            <a:ext cx="10873208" cy="70742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Для железа характерны степени окисления железа — +2 и +3</a:t>
            </a:r>
            <a:r>
              <a:rPr lang="ru-RU" dirty="0" smtClean="0"/>
              <a:t>.</a:t>
            </a:r>
          </a:p>
          <a:p>
            <a:r>
              <a:rPr lang="ru-RU" dirty="0"/>
              <a:t>С кислородом железо реагирует при нагревании</a:t>
            </a:r>
            <a:r>
              <a:rPr lang="ru-RU" dirty="0" smtClean="0"/>
              <a:t>.</a:t>
            </a:r>
          </a:p>
          <a:p>
            <a:r>
              <a:rPr lang="ru-RU" dirty="0"/>
              <a:t>При нагревании железо реагирует с галогенами</a:t>
            </a:r>
            <a:r>
              <a:rPr lang="ru-RU" dirty="0" smtClean="0"/>
              <a:t>.</a:t>
            </a:r>
          </a:p>
          <a:p>
            <a:r>
              <a:rPr lang="ru-RU" dirty="0"/>
              <a:t>Чистое металлическое железо устойчиво в воде и в разбавленных растворах щелочей.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86800" cy="838200"/>
          </a:xfrm>
        </p:spPr>
        <p:txBody>
          <a:bodyPr>
            <a:noAutofit/>
          </a:bodyPr>
          <a:lstStyle/>
          <a:p>
            <a:r>
              <a:rPr lang="ru-RU" sz="5400" b="1" cap="none" dirty="0">
                <a:ln w="17780" cmpd="sng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Химические </a:t>
            </a:r>
            <a:r>
              <a:rPr lang="ru-RU" sz="5400" b="1" cap="none" dirty="0" smtClean="0">
                <a:ln w="17780" cmpd="sng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свойства</a:t>
            </a:r>
            <a:endParaRPr lang="ru-RU" sz="5400" b="1" cap="none" dirty="0">
              <a:ln w="17780" cmpd="sng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1647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86800" cy="838200"/>
          </a:xfrm>
        </p:spPr>
        <p:txBody>
          <a:bodyPr>
            <a:noAutofit/>
          </a:bodyPr>
          <a:lstStyle/>
          <a:p>
            <a:r>
              <a:rPr lang="ru-RU" sz="5400" b="1" cap="none" dirty="0">
                <a:ln w="17780" cmpd="sng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Способы получения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8104" y="1340768"/>
            <a:ext cx="3444415" cy="53154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xmlns="" val="1500627071"/>
              </p:ext>
            </p:extLst>
          </p:nvPr>
        </p:nvGraphicFramePr>
        <p:xfrm>
          <a:off x="179512" y="692696"/>
          <a:ext cx="5112568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072756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9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86800" cy="838200"/>
          </a:xfrm>
        </p:spPr>
        <p:txBody>
          <a:bodyPr>
            <a:noAutofit/>
          </a:bodyPr>
          <a:lstStyle/>
          <a:p>
            <a:r>
              <a:rPr lang="ru-RU" sz="5400" b="1" cap="none" dirty="0" smtClean="0">
                <a:ln w="17780" cmpd="sng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Содержание в природе</a:t>
            </a:r>
            <a:endParaRPr lang="ru-RU" sz="5400" b="1" cap="none" dirty="0">
              <a:ln w="17780" cmpd="sng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960" y="1318142"/>
            <a:ext cx="4563616" cy="4525963"/>
          </a:xfrm>
        </p:spPr>
        <p:txBody>
          <a:bodyPr>
            <a:normAutofit/>
          </a:bodyPr>
          <a:lstStyle/>
          <a:p>
            <a:r>
              <a:rPr lang="ru-RU" sz="2000" dirty="0"/>
              <a:t>В природе железо редко встречается в чистом виде, чаще всего оно встречается в составе железо-никелевых метеоритов. </a:t>
            </a:r>
            <a:endParaRPr lang="ru-RU" sz="2000" dirty="0" smtClean="0"/>
          </a:p>
          <a:p>
            <a:r>
              <a:rPr lang="ru-RU" sz="2000" dirty="0" smtClean="0"/>
              <a:t>Распространённость </a:t>
            </a:r>
            <a:r>
              <a:rPr lang="ru-RU" sz="2000" dirty="0"/>
              <a:t>железа в земной коре — 4,65 </a:t>
            </a:r>
            <a:r>
              <a:rPr lang="ru-RU" sz="2000" dirty="0" smtClean="0"/>
              <a:t>%. </a:t>
            </a:r>
          </a:p>
          <a:p>
            <a:r>
              <a:rPr lang="ru-RU" sz="2000" dirty="0" smtClean="0"/>
              <a:t>Считается </a:t>
            </a:r>
            <a:r>
              <a:rPr lang="ru-RU" sz="2000" dirty="0"/>
              <a:t>так же, что железо составляет </a:t>
            </a:r>
            <a:r>
              <a:rPr lang="ru-RU" sz="2000" dirty="0" smtClean="0"/>
              <a:t>большую часть </a:t>
            </a:r>
            <a:r>
              <a:rPr lang="ru-RU" sz="2000" dirty="0"/>
              <a:t>земного ядра.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8144" y="4365104"/>
            <a:ext cx="3120008" cy="23400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340768"/>
            <a:ext cx="3143789" cy="30243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27837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9168" y="212391"/>
            <a:ext cx="4834880" cy="838200"/>
          </a:xfrm>
        </p:spPr>
        <p:txBody>
          <a:bodyPr>
            <a:noAutofit/>
          </a:bodyPr>
          <a:lstStyle/>
          <a:p>
            <a:r>
              <a:rPr lang="ru-RU" sz="6000" b="1" cap="none" dirty="0" smtClean="0">
                <a:ln w="17780" cmpd="sng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Применение</a:t>
            </a:r>
            <a:endParaRPr lang="ru-RU" sz="6000" b="1" cap="none" dirty="0">
              <a:ln w="17780" cmpd="sng">
                <a:solidFill>
                  <a:schemeClr val="accent2">
                    <a:lumMod val="7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5496" y="1340768"/>
            <a:ext cx="4968552" cy="5256584"/>
          </a:xfrm>
        </p:spPr>
        <p:txBody>
          <a:bodyPr>
            <a:normAutofit fontScale="40000" lnSpcReduction="20000"/>
          </a:bodyPr>
          <a:lstStyle/>
          <a:p>
            <a:pPr algn="just"/>
            <a:r>
              <a:rPr lang="ru-RU" dirty="0" smtClean="0"/>
              <a:t> Железо </a:t>
            </a:r>
            <a:r>
              <a:rPr lang="ru-RU" dirty="0"/>
              <a:t>— один из самых используемых металлов, на него приходится до 95 % мирового металлургического производства</a:t>
            </a:r>
            <a:r>
              <a:rPr lang="ru-RU" dirty="0" smtClean="0"/>
              <a:t>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 Железо является основным компонентом сталей и чугунов — важнейших конструкционных материалов</a:t>
            </a:r>
            <a:r>
              <a:rPr lang="ru-RU" dirty="0" smtClean="0"/>
              <a:t>.</a:t>
            </a:r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 Магнитная </a:t>
            </a:r>
            <a:r>
              <a:rPr lang="ru-RU" dirty="0"/>
              <a:t>окись железа (магнетит) — важный материал в производстве устройств долговременной компьютерной памяти: жёстких дисков, дискет и т. п</a:t>
            </a:r>
            <a:r>
              <a:rPr lang="ru-RU" dirty="0" smtClean="0"/>
              <a:t>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 Ультрадисперсный порошок магнетита используется в черно-белых лазерных </a:t>
            </a:r>
            <a:r>
              <a:rPr lang="ru-RU" dirty="0" smtClean="0"/>
              <a:t>принтерах.</a:t>
            </a:r>
          </a:p>
          <a:p>
            <a:pPr marL="0" indent="0" algn="just">
              <a:buNone/>
            </a:pPr>
            <a:r>
              <a:rPr lang="ru-RU" dirty="0" smtClean="0"/>
              <a:t> </a:t>
            </a:r>
            <a:endParaRPr lang="ru-RU" dirty="0"/>
          </a:p>
          <a:p>
            <a:pPr algn="just"/>
            <a:r>
              <a:rPr lang="ru-RU" dirty="0"/>
              <a:t> С</a:t>
            </a:r>
            <a:r>
              <a:rPr lang="ru-RU" dirty="0" smtClean="0"/>
              <a:t>ульфат железа </a:t>
            </a:r>
            <a:r>
              <a:rPr lang="ru-RU" dirty="0"/>
              <a:t>в смеси с медным купоросом используется для борьбы с вредными грибками в садоводстве и </a:t>
            </a:r>
            <a:r>
              <a:rPr lang="ru-RU" dirty="0" smtClean="0"/>
              <a:t>строительстве.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 Водные растворы хлоридов двухвалентного и трёхвалентного железа, а также его сульфатов </a:t>
            </a:r>
            <a:r>
              <a:rPr lang="ru-RU" dirty="0" smtClean="0"/>
              <a:t>используются </a:t>
            </a:r>
            <a:r>
              <a:rPr lang="ru-RU" dirty="0"/>
              <a:t>в процессах очистки природных и сточных вод на водоподготовке промышленных предприятий.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188640"/>
            <a:ext cx="2808312" cy="28083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4653136"/>
            <a:ext cx="2585863" cy="20723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7642" y="2492896"/>
            <a:ext cx="2376577" cy="23765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509278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187</TotalTime>
  <Words>248</Words>
  <Application>Microsoft Office PowerPoint</Application>
  <PresentationFormat>Экран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Автор презентации: ученица 11а класса МБОУ СОШ № 131 Доронина Вероника</vt:lpstr>
      <vt:lpstr>Физические свойства</vt:lpstr>
      <vt:lpstr>Химические свойства</vt:lpstr>
      <vt:lpstr>Способы получения</vt:lpstr>
      <vt:lpstr>Содержание в природе</vt:lpstr>
      <vt:lpstr>Применение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Veronika</dc:creator>
  <cp:lastModifiedBy>Admin</cp:lastModifiedBy>
  <cp:revision>15</cp:revision>
  <dcterms:created xsi:type="dcterms:W3CDTF">2012-03-13T17:19:20Z</dcterms:created>
  <dcterms:modified xsi:type="dcterms:W3CDTF">2012-06-25T08:46:32Z</dcterms:modified>
</cp:coreProperties>
</file>