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1.png" ContentType="image/png"/>
  <Override PartName="/ppt/media/image7.png" ContentType="image/png"/>
  <Override PartName="/ppt/media/image3.png" ContentType="image/png"/>
  <Override PartName="/ppt/media/image22.png" ContentType="image/png"/>
  <Override PartName="/ppt/media/image16.png" ContentType="image/png"/>
  <Override PartName="/ppt/media/image12.png" ContentType="image/png"/>
  <Override PartName="/ppt/media/image8.png" ContentType="image/png"/>
  <Override PartName="/ppt/media/image4.png" ContentType="image/png"/>
  <Override PartName="/ppt/media/image23.png" ContentType="image/png"/>
  <Override PartName="/ppt/media/image17.png" ContentType="image/png"/>
  <Override PartName="/ppt/media/image13.png" ContentType="image/png"/>
  <Override PartName="/ppt/media/image9.png" ContentType="image/png"/>
  <Override PartName="/ppt/media/image5.png" ContentType="image/png"/>
  <Override PartName="/ppt/media/image24.png" ContentType="image/png"/>
  <Override PartName="/ppt/media/image1.png" ContentType="image/png"/>
  <Override PartName="/ppt/media/image20.png" ContentType="image/png"/>
  <Override PartName="/ppt/media/image18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.png" ContentType="image/png"/>
  <Override PartName="/ppt/media/image21.png" ContentType="image/png"/>
  <Override PartName="/ppt/media/image19.png" ContentType="image/png"/>
  <Override PartName="/ppt/media/image15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280" cy="513468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1" name="CustomShape 2"/>
          <p:cNvSpPr/>
          <p:nvPr/>
        </p:nvSpPr>
        <p:spPr>
          <a:xfrm>
            <a:off x="0" y="5127480"/>
            <a:ext cx="9143280" cy="453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" name="CustomShape 3"/>
          <p:cNvSpPr/>
          <p:nvPr/>
        </p:nvSpPr>
        <p:spPr>
          <a:xfrm>
            <a:off x="457200" y="6477120"/>
            <a:ext cx="2133000" cy="273960"/>
          </a:xfrm>
          <a:prstGeom prst="rect">
            <a:avLst/>
          </a:prstGeom>
        </p:spPr>
      </p:sp>
      <p:sp>
        <p:nvSpPr>
          <p:cNvPr id="3" name="CustomShape 4"/>
          <p:cNvSpPr/>
          <p:nvPr/>
        </p:nvSpPr>
        <p:spPr>
          <a:xfrm>
            <a:off x="2639880" y="6477120"/>
            <a:ext cx="5508000" cy="273960"/>
          </a:xfrm>
          <a:prstGeom prst="rect">
            <a:avLst/>
          </a:prstGeom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0" y="1436760"/>
            <a:ext cx="9143280" cy="435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9" name="CustomShape 2"/>
          <p:cNvSpPr/>
          <p:nvPr/>
        </p:nvSpPr>
        <p:spPr>
          <a:xfrm>
            <a:off x="0" y="0"/>
            <a:ext cx="9143280" cy="14328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40" name="CustomShape 3"/>
          <p:cNvSpPr/>
          <p:nvPr/>
        </p:nvSpPr>
        <p:spPr>
          <a:xfrm>
            <a:off x="457200" y="6429240"/>
            <a:ext cx="2133000" cy="321840"/>
          </a:xfrm>
          <a:prstGeom prst="rect">
            <a:avLst/>
          </a:prstGeom>
        </p:spPr>
      </p:sp>
      <p:sp>
        <p:nvSpPr>
          <p:cNvPr id="41" name="CustomShape 4"/>
          <p:cNvSpPr/>
          <p:nvPr/>
        </p:nvSpPr>
        <p:spPr>
          <a:xfrm>
            <a:off x="2639880" y="6429240"/>
            <a:ext cx="5508000" cy="321840"/>
          </a:xfrm>
          <a:prstGeom prst="rect">
            <a:avLst/>
          </a:prstGeom>
        </p:spPr>
      </p:sp>
      <p:sp>
        <p:nvSpPr>
          <p:cNvPr id="42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54040" y="396720"/>
            <a:ext cx="7974720" cy="1890000"/>
          </a:xfrm>
          <a:prstGeom prst="rect">
            <a:avLst/>
          </a:prstGeom>
        </p:spPr>
      </p:pic>
      <p:sp>
        <p:nvSpPr>
          <p:cNvPr id="77" name="CustomShape 1"/>
          <p:cNvSpPr/>
          <p:nvPr/>
        </p:nvSpPr>
        <p:spPr>
          <a:xfrm>
            <a:off x="554040" y="396720"/>
            <a:ext cx="7974720" cy="1890000"/>
          </a:xfrm>
          <a:prstGeom prst="rect">
            <a:avLst/>
          </a:prstGeom>
        </p:spPr>
      </p:sp>
      <p:sp>
        <p:nvSpPr>
          <p:cNvPr id="78" name="CustomShape 2"/>
          <p:cNvSpPr/>
          <p:nvPr/>
        </p:nvSpPr>
        <p:spPr>
          <a:xfrm>
            <a:off x="4284720" y="4869000"/>
            <a:ext cx="4710960" cy="1751760"/>
          </a:xfrm>
          <a:prstGeom prst="rect">
            <a:avLst/>
          </a:prstGeom>
        </p:spPr>
        <p:txBody>
          <a:bodyPr anchor="b" bIns="0" lIns="118800" rIns="45720" tIns="0"/>
          <a:p>
            <a:pPr>
              <a:lnSpc>
                <a:spcPct val="100000"/>
              </a:lnSpc>
              <a:buSzPct val="80000"/>
              <a:buFont typeface="Corbel"/>
              <a:buChar char="•"/>
            </a:pPr>
            <a:r>
              <a:rPr lang="ru-RU" sz="2000">
                <a:solidFill>
                  <a:srgbClr val="ffffff"/>
                </a:solidFill>
                <a:latin typeface="Corbel"/>
                <a:ea typeface="WenQuanYi Micro Hei"/>
              </a:rPr>
              <a:t>Подготовили 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•"/>
            </a:pPr>
            <a:r>
              <a:rPr lang="ru-RU" sz="2000">
                <a:solidFill>
                  <a:srgbClr val="ffffff"/>
                </a:solidFill>
                <a:latin typeface="Corbel"/>
                <a:ea typeface="WenQuanYi Micro Hei"/>
              </a:rPr>
              <a:t>Ученики 9 А класса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•"/>
            </a:pPr>
            <a:r>
              <a:rPr lang="ru-RU" sz="2000">
                <a:solidFill>
                  <a:srgbClr val="ffffff"/>
                </a:solidFill>
                <a:latin typeface="Corbel"/>
                <a:ea typeface="WenQuanYi Micro Hei"/>
              </a:rPr>
              <a:t>Волков Олег ,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•"/>
            </a:pPr>
            <a:r>
              <a:rPr lang="ru-RU" sz="2000">
                <a:solidFill>
                  <a:srgbClr val="ffffff"/>
                </a:solidFill>
                <a:latin typeface="Corbel"/>
                <a:ea typeface="WenQuanYi Micro Hei"/>
              </a:rPr>
              <a:t>Павлюченко Никита.</a:t>
            </a:r>
            <a:endParaRPr/>
          </a:p>
        </p:txBody>
      </p:sp>
      <p:sp>
        <p:nvSpPr>
          <p:cNvPr id="79" name="CustomShape 3"/>
          <p:cNvSpPr/>
          <p:nvPr/>
        </p:nvSpPr>
        <p:spPr>
          <a:xfrm>
            <a:off x="785880" y="2320920"/>
            <a:ext cx="7474680" cy="484920"/>
          </a:xfrm>
          <a:prstGeom prst="rect">
            <a:avLst/>
          </a:prstGeom>
        </p:spPr>
      </p:sp>
      <p:sp>
        <p:nvSpPr>
          <p:cNvPr id="80" name="CustomShape 4"/>
          <p:cNvSpPr/>
          <p:nvPr/>
        </p:nvSpPr>
        <p:spPr>
          <a:xfrm>
            <a:off x="861840" y="2333520"/>
            <a:ext cx="7414560" cy="516960"/>
          </a:xfrm>
          <a:prstGeom prst="rect">
            <a:avLst/>
          </a:prstGeom>
        </p:spPr>
        <p:txBody>
          <a:bodyPr bIns="45000" lIns="90000" rIns="90000" tIns="45000"/>
          <a:p>
            <a:pPr>
              <a:buFont typeface="Times New Roman"/>
              <a:buChar char="•"/>
            </a:pPr>
            <a:r>
              <a:rPr lang="ru-RU" sz="2800">
                <a:solidFill>
                  <a:srgbClr val="e6e64c"/>
                </a:solidFill>
              </a:rPr>
              <a:t>Изобразительно-выразительные средства языка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>
                  <p:par>
                    <p:cTn fill="freeze" id="3">
                      <p:stCondLst>
                        <p:cond delay="0"/>
                      </p:stCondLst>
                      <p:childTnLst>
                        <p:par>
                          <p:cTn fill="freeze" id="4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5" nodeType="with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500" fill="hold" id="7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5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06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07" name="CustomShape 2"/>
          <p:cNvSpPr/>
          <p:nvPr/>
        </p:nvSpPr>
        <p:spPr>
          <a:xfrm>
            <a:off x="457200" y="1774800"/>
            <a:ext cx="8228880" cy="474120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Многосою́зие</a:t>
            </a:r>
            <a:r>
              <a:rPr lang="ru-RU" sz="2800">
                <a:latin typeface="Corbel"/>
                <a:ea typeface="WenQuanYi Micro Hei"/>
              </a:rPr>
              <a:t> (также Полисиндетон) (др.-греч. πολυσύνδετον — многосвязное) — стилистическая фигура, состоящая в намеренном увеличении количества союзов в предложении, обычно для связи однородных членов.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 </a:t>
            </a:r>
            <a:r>
              <a:rPr lang="ru-RU" sz="2800">
                <a:latin typeface="Corbel"/>
                <a:ea typeface="WenQuanYi Micro Hei"/>
              </a:rPr>
              <a:t>Ох, лето красное! Любил бы я тебя,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 </a:t>
            </a:r>
            <a:r>
              <a:rPr lang="ru-RU" sz="2800">
                <a:latin typeface="Corbel"/>
                <a:ea typeface="WenQuanYi Micro Hei"/>
              </a:rPr>
              <a:t>Когда б  не зной, да пыль, да комары, да мухи.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                                          </a:t>
            </a:r>
            <a:r>
              <a:rPr lang="ru-RU" sz="2800">
                <a:latin typeface="Corbel"/>
                <a:ea typeface="WenQuanYi Micro Hei"/>
              </a:rPr>
              <a:t>А.С. Пушкин</a:t>
            </a:r>
            <a:endParaRPr/>
          </a:p>
        </p:txBody>
      </p:sp>
    </p:spTree>
  </p:cSld>
  <p:timing>
    <p:tnLst>
      <p:par>
        <p:cTn dur="indefinite" id="72" nodeType="tmRoot" restart="never">
          <p:childTnLst>
            <p:seq>
              <p:cTn id="73" nodeType="mainSeq">
                <p:childTnLst>
                  <p:par>
                    <p:cTn fill="freeze" id="74">
                      <p:stCondLst>
                        <p:cond delay="0"/>
                      </p:stCondLst>
                      <p:childTnLst>
                        <p:par>
                          <p:cTn fill="freeze" id="75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7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78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79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8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09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10" name="CustomShape 2"/>
          <p:cNvSpPr/>
          <p:nvPr/>
        </p:nvSpPr>
        <p:spPr>
          <a:xfrm>
            <a:off x="431640" y="158436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Метафора</a:t>
            </a:r>
            <a:r>
              <a:rPr lang="ru-RU" sz="3200">
                <a:latin typeface="Corbel"/>
                <a:ea typeface="WenQuanYi Micro Hei"/>
              </a:rPr>
              <a:t>- это перенос наименования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</a:t>
            </a:r>
            <a:r>
              <a:rPr lang="ru-RU" sz="3200">
                <a:latin typeface="Corbel"/>
                <a:ea typeface="WenQuanYi Micro Hei"/>
              </a:rPr>
              <a:t>на сходстве вещей по форме, цвету.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Закат пылает, льется речь.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Золотой характер, хвост поезда.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Вычерпав душу медью. 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Наш общий европейский дом.</a:t>
            </a:r>
            <a:endParaRPr/>
          </a:p>
        </p:txBody>
      </p:sp>
    </p:spTree>
  </p:cSld>
  <p:timing>
    <p:tnLst>
      <p:par>
        <p:cTn dur="indefinite" id="80" nodeType="tmRoot" restart="never">
          <p:childTnLst>
            <p:seq>
              <p:cTn id="81" nodeType="mainSeq">
                <p:childTnLst>
                  <p:par>
                    <p:cTn fill="freeze" id="82">
                      <p:stCondLst>
                        <p:cond delay="0"/>
                      </p:stCondLst>
                      <p:childTnLst>
                        <p:par>
                          <p:cTn fill="freeze" id="83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84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86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7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12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13" name="CustomShape 2"/>
          <p:cNvSpPr/>
          <p:nvPr/>
        </p:nvSpPr>
        <p:spPr>
          <a:xfrm>
            <a:off x="431640" y="1612800"/>
            <a:ext cx="8228880" cy="501120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Литота</a:t>
            </a:r>
            <a:r>
              <a:rPr lang="ru-RU" sz="3200">
                <a:latin typeface="Corbel"/>
                <a:ea typeface="WenQuanYi Micro Hei"/>
              </a:rPr>
              <a:t> — это образное выражение, в котором содержится художественное преуменьшение величины, силы значения изображаемого предмета или явления.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</a:t>
            </a:r>
            <a:r>
              <a:rPr lang="ru-RU" sz="3200">
                <a:latin typeface="Corbel"/>
                <a:ea typeface="WenQuanYi Micro Hei"/>
              </a:rPr>
              <a:t>Лошадь величиной с кошку.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</a:t>
            </a:r>
            <a:r>
              <a:rPr lang="ru-RU" sz="3200">
                <a:latin typeface="Corbel"/>
                <a:ea typeface="WenQuanYi Micro Hei"/>
              </a:rPr>
              <a:t>Жизнь человека — один миг.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</a:t>
            </a:r>
            <a:r>
              <a:rPr lang="ru-RU" sz="3200">
                <a:latin typeface="Corbel"/>
                <a:ea typeface="WenQuanYi Micro Hei"/>
              </a:rPr>
              <a:t>Мальчик с пальчик.</a:t>
            </a:r>
            <a:endParaRPr/>
          </a:p>
        </p:txBody>
      </p:sp>
    </p:spTree>
  </p:cSld>
  <p:timing>
    <p:tnLst>
      <p:par>
        <p:cTn dur="indefinite" id="88" nodeType="tmRoot" restart="never">
          <p:childTnLst>
            <p:seq>
              <p:cTn id="89" nodeType="mainSeq">
                <p:childTnLst>
                  <p:par>
                    <p:cTn fill="freeze" id="90">
                      <p:stCondLst>
                        <p:cond delay="0"/>
                      </p:stCondLst>
                      <p:childTnLst>
                        <p:par>
                          <p:cTn fill="freeze" id="91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9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94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95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15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16" name="CustomShape 2"/>
          <p:cNvSpPr/>
          <p:nvPr/>
        </p:nvSpPr>
        <p:spPr>
          <a:xfrm>
            <a:off x="457200" y="1611360"/>
            <a:ext cx="8228880" cy="501084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Гипербола</a:t>
            </a:r>
            <a:r>
              <a:rPr lang="ru-RU" sz="3200">
                <a:latin typeface="Corbel"/>
                <a:ea typeface="WenQuanYi Micro Hei"/>
              </a:rPr>
              <a:t> — стилистическая фигура явного и намеренного преувеличения, с целью усиления выразительности и подчёркивания сказанной мысли.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</a:t>
            </a:r>
            <a:r>
              <a:rPr lang="ru-RU" sz="3200">
                <a:latin typeface="Corbel"/>
                <a:ea typeface="WenQuanYi Micro Hei"/>
              </a:rPr>
              <a:t>В сто сорок солнц закат пылал…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                               </a:t>
            </a:r>
            <a:r>
              <a:rPr lang="ru-RU" sz="3200">
                <a:latin typeface="Corbel"/>
                <a:ea typeface="WenQuanYi Micro Hei"/>
              </a:rPr>
              <a:t>В.Маяковский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</a:t>
            </a:r>
            <a:r>
              <a:rPr lang="ru-RU" sz="3200">
                <a:latin typeface="Corbel"/>
                <a:ea typeface="WenQuanYi Micro Hei"/>
              </a:rPr>
              <a:t>Многочисленный как песок на берегу моря.</a:t>
            </a:r>
            <a:endParaRPr/>
          </a:p>
        </p:txBody>
      </p:sp>
    </p:spTree>
  </p:cSld>
  <p:timing>
    <p:tnLst>
      <p:par>
        <p:cTn dur="indefinite" id="96" nodeType="tmRoot" restart="never">
          <p:childTnLst>
            <p:seq>
              <p:cTn id="97" nodeType="mainSeq">
                <p:childTnLst>
                  <p:par>
                    <p:cTn fill="freeze" id="98">
                      <p:stCondLst>
                        <p:cond delay="0"/>
                      </p:stCondLst>
                      <p:childTnLst>
                        <p:par>
                          <p:cTn fill="freeze" id="99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0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02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03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18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19" name="CustomShape 2"/>
          <p:cNvSpPr/>
          <p:nvPr/>
        </p:nvSpPr>
        <p:spPr>
          <a:xfrm>
            <a:off x="500040" y="200016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Сравнение </a:t>
            </a:r>
            <a:r>
              <a:rPr lang="ru-RU" sz="3200">
                <a:latin typeface="Corbel"/>
                <a:ea typeface="WenQuanYi Micro Hei"/>
              </a:rPr>
              <a:t>– сближение двух предметов или явлений с целью пояснения одного из них при помощи другого.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  </a:t>
            </a:r>
            <a:r>
              <a:rPr lang="ru-RU" sz="3200">
                <a:latin typeface="Corbel"/>
                <a:ea typeface="WenQuanYi Micro Hei"/>
              </a:rPr>
              <a:t>Как выжженная степь, черна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  </a:t>
            </a:r>
            <a:r>
              <a:rPr lang="ru-RU" sz="3200">
                <a:latin typeface="Corbel"/>
                <a:ea typeface="WenQuanYi Micro Hei"/>
              </a:rPr>
              <a:t>Стала жизнь Григория.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                        </a:t>
            </a:r>
            <a:r>
              <a:rPr lang="ru-RU" sz="3200">
                <a:latin typeface="Corbel"/>
                <a:ea typeface="WenQuanYi Micro Hei"/>
              </a:rPr>
              <a:t>М.И.Шолохов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04" nodeType="tmRoot" restart="never">
          <p:childTnLst>
            <p:seq>
              <p:cTn id="105" nodeType="mainSeq">
                <p:childTnLst>
                  <p:par>
                    <p:cTn fill="freeze" id="106">
                      <p:stCondLst>
                        <p:cond delay="0"/>
                      </p:stCondLst>
                      <p:childTnLst>
                        <p:par>
                          <p:cTn fill="freeze" id="107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0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9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10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11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21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22" name="CustomShape 2"/>
          <p:cNvSpPr/>
          <p:nvPr/>
        </p:nvSpPr>
        <p:spPr>
          <a:xfrm>
            <a:off x="482760" y="1573200"/>
            <a:ext cx="8228880" cy="598572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Эпитет</a:t>
            </a:r>
            <a:r>
              <a:rPr lang="ru-RU" sz="3200">
                <a:latin typeface="Corbel"/>
                <a:ea typeface="WenQuanYi Micro Hei"/>
              </a:rPr>
              <a:t> </a:t>
            </a:r>
            <a:r>
              <a:rPr lang="ru-RU" sz="2600">
                <a:latin typeface="Corbel"/>
                <a:ea typeface="WenQuanYi Micro Hei"/>
              </a:rPr>
              <a:t>— слово или целое выражение, которое помогает слову(выражению) обрести красочность, насыщенность.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6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   </a:t>
            </a:r>
            <a:r>
              <a:rPr lang="ru-RU" sz="2600">
                <a:latin typeface="Corbel"/>
                <a:ea typeface="WenQuanYi Micro Hei"/>
              </a:rPr>
              <a:t>Отговорила роща золотая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   </a:t>
            </a:r>
            <a:r>
              <a:rPr lang="ru-RU" sz="2600">
                <a:latin typeface="Corbel"/>
                <a:ea typeface="WenQuanYi Micro Hei"/>
              </a:rPr>
              <a:t>Березовым весёлым языком.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                                       </a:t>
            </a:r>
            <a:r>
              <a:rPr lang="ru-RU" sz="2600">
                <a:latin typeface="Corbel"/>
                <a:ea typeface="WenQuanYi Micro Hei"/>
              </a:rPr>
              <a:t>С.Есенин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Веселым треском трещит затопленная печь.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                                                                 </a:t>
            </a:r>
            <a:r>
              <a:rPr lang="ru-RU" sz="2600">
                <a:latin typeface="Corbel"/>
                <a:ea typeface="WenQuanYi Micro Hei"/>
              </a:rPr>
              <a:t>А.С.Пушкин</a:t>
            </a:r>
            <a:endParaRPr/>
          </a:p>
        </p:txBody>
      </p:sp>
    </p:spTree>
  </p:cSld>
  <p:timing>
    <p:tnLst>
      <p:par>
        <p:cTn dur="indefinite" id="112" nodeType="tmRoot" restart="never">
          <p:childTnLst>
            <p:seq>
              <p:cTn id="113" nodeType="mainSeq">
                <p:childTnLst>
                  <p:par>
                    <p:cTn fill="freeze" id="114">
                      <p:stCondLst>
                        <p:cond delay="0"/>
                      </p:stCondLst>
                      <p:childTnLst>
                        <p:par>
                          <p:cTn fill="freeze" id="115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1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18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19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24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25" name="CustomShape 2"/>
          <p:cNvSpPr/>
          <p:nvPr/>
        </p:nvSpPr>
        <p:spPr>
          <a:xfrm>
            <a:off x="457200" y="1774800"/>
            <a:ext cx="8228880" cy="5498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ПЕРИФРАЗ</a:t>
            </a:r>
            <a:r>
              <a:rPr lang="ru-RU" sz="2800">
                <a:latin typeface="Corbel"/>
                <a:ea typeface="WenQuanYi Micro Hei"/>
              </a:rPr>
              <a:t> (от греческого periphrasis - иносказание) — замена прямого названия описательным выражением, в котором указаны признаки не названного прямо предмета.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Царь зверей – лев,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Туманный Альбион – Англия. 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Люблю тебя, Петра творенье! - Люблю тебя, Санкт-Петербург!</a:t>
            </a:r>
            <a:endParaRPr/>
          </a:p>
        </p:txBody>
      </p:sp>
    </p:spTree>
  </p:cSld>
  <p:timing>
    <p:tnLst>
      <p:par>
        <p:cTn dur="indefinite" id="120" nodeType="tmRoot" restart="never">
          <p:childTnLst>
            <p:seq>
              <p:cTn id="121" nodeType="mainSeq">
                <p:childTnLst>
                  <p:par>
                    <p:cTn fill="freeze" id="122">
                      <p:stCondLst>
                        <p:cond delay="0"/>
                      </p:stCondLst>
                      <p:childTnLst>
                        <p:par>
                          <p:cTn fill="freeze" id="123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2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5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26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27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27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28" name="CustomShape 2"/>
          <p:cNvSpPr/>
          <p:nvPr/>
        </p:nvSpPr>
        <p:spPr>
          <a:xfrm>
            <a:off x="431640" y="156528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Метонимия</a:t>
            </a:r>
            <a:r>
              <a:rPr lang="ru-RU" sz="3200">
                <a:latin typeface="Corbel"/>
                <a:ea typeface="WenQuanYi Micro Hei"/>
              </a:rPr>
              <a:t> - замена одного слова другим на основе связи их значений по смежности. 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«Театр рукоплескал» - вместо «публика рукоплескала». 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«Все флаги будут в гости к нам» – вместо «Все корабли будут в гости к нам».</a:t>
            </a:r>
            <a:endParaRPr/>
          </a:p>
        </p:txBody>
      </p:sp>
    </p:spTree>
  </p:cSld>
  <p:timing>
    <p:tnLst>
      <p:par>
        <p:cTn dur="indefinite" id="128" nodeType="tmRoot" restart="never">
          <p:childTnLst>
            <p:seq>
              <p:cTn id="129" nodeType="mainSeq">
                <p:childTnLst>
                  <p:par>
                    <p:cTn fill="freeze" id="130">
                      <p:stCondLst>
                        <p:cond delay="0"/>
                      </p:stCondLst>
                      <p:childTnLst>
                        <p:par>
                          <p:cTn fill="freeze" id="131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3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34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35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30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31" name="CustomShape 2"/>
          <p:cNvSpPr/>
          <p:nvPr/>
        </p:nvSpPr>
        <p:spPr>
          <a:xfrm>
            <a:off x="428760" y="207180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Парцелляция</a:t>
            </a:r>
            <a:r>
              <a:rPr lang="ru-RU" sz="3200">
                <a:latin typeface="Corbel"/>
                <a:ea typeface="WenQuanYi Micro Hei"/>
              </a:rPr>
              <a:t> – особое, необычное членение предложения.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«И снова. Гулливер. Стоит. Сутулясь»   П.Г.Антокольский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«Он тоже пошёл. В магазин. Купить сигарет» (В. М. Шукшин).</a:t>
            </a:r>
            <a:endParaRPr/>
          </a:p>
        </p:txBody>
      </p:sp>
    </p:spTree>
  </p:cSld>
  <p:timing>
    <p:tnLst>
      <p:par>
        <p:cTn dur="indefinite" id="136" nodeType="tmRoot" restart="never">
          <p:childTnLst>
            <p:seq>
              <p:cTn id="137" nodeType="mainSeq">
                <p:childTnLst>
                  <p:par>
                    <p:cTn fill="freeze" id="138">
                      <p:stCondLst>
                        <p:cond delay="0"/>
                      </p:stCondLst>
                      <p:childTnLst>
                        <p:par>
                          <p:cTn fill="freeze" id="139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4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42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43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33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34" name="CustomShape 2"/>
          <p:cNvSpPr/>
          <p:nvPr/>
        </p:nvSpPr>
        <p:spPr>
          <a:xfrm>
            <a:off x="428760" y="1700280"/>
            <a:ext cx="8228880" cy="5498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Ирония</a:t>
            </a:r>
            <a:r>
              <a:rPr lang="ru-RU" sz="2800">
                <a:latin typeface="Corbel"/>
                <a:ea typeface="WenQuanYi Micro Hei"/>
              </a:rPr>
              <a:t> – троп, состоящий в употреблении с целью насмешки слова или выражения в значении, противоположном буквальному.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</a:t>
            </a:r>
            <a:r>
              <a:rPr lang="ru-RU" sz="2800">
                <a:latin typeface="Corbel"/>
                <a:ea typeface="WenQuanYi Micro Hei"/>
              </a:rPr>
              <a:t>Гвоздин, хозяин превосходный,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</a:t>
            </a:r>
            <a:r>
              <a:rPr lang="ru-RU" sz="2800">
                <a:latin typeface="Corbel"/>
                <a:ea typeface="WenQuanYi Micro Hei"/>
              </a:rPr>
              <a:t>Владелец нищих мужиков.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«Ну ты храбрец!», «Умён-умён…». Здесь положительные высказывания имеют отрицательный подтекст.</a:t>
            </a:r>
            <a:endParaRPr/>
          </a:p>
        </p:txBody>
      </p:sp>
    </p:spTree>
  </p:cSld>
  <p:timing>
    <p:tnLst>
      <p:par>
        <p:cTn dur="indefinite" id="144" nodeType="tmRoot" restart="never">
          <p:childTnLst>
            <p:seq>
              <p:cTn id="145" nodeType="mainSeq">
                <p:childTnLst>
                  <p:par>
                    <p:cTn fill="freeze" id="146">
                      <p:stCondLst>
                        <p:cond delay="0"/>
                      </p:stCondLst>
                      <p:childTnLst>
                        <p:par>
                          <p:cTn fill="freeze" id="147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4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9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50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51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82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83" name="CustomShape 2"/>
          <p:cNvSpPr/>
          <p:nvPr/>
        </p:nvSpPr>
        <p:spPr>
          <a:xfrm>
            <a:off x="457200" y="1774800"/>
            <a:ext cx="8228880" cy="4814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8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Риторический вопрос</a:t>
            </a:r>
            <a:r>
              <a:rPr b="1" i="1" lang="ru-RU" sz="2400">
                <a:latin typeface="Corbel"/>
                <a:ea typeface="WenQuanYi Micro Hei"/>
              </a:rPr>
              <a:t> </a:t>
            </a:r>
            <a:r>
              <a:rPr lang="ru-RU" sz="2400">
                <a:latin typeface="Corbel"/>
                <a:ea typeface="WenQuanYi Micro Hei"/>
              </a:rPr>
              <a:t>– это  вопрос, ответ на который заранее известен, или вопрос, на который даёт ответ сам спросивший. В любом случае вопросительное высказывание подразумевает вполне определённый, всем известный ответ. </a:t>
            </a:r>
            <a:endParaRPr/>
          </a:p>
          <a:p>
            <a:pPr>
              <a:lnSpc>
                <a:spcPct val="80000"/>
              </a:lnSpc>
              <a:buSzPct val="80000"/>
              <a:buFont charset="2" typeface="Wingdings 2"/>
              <a:buChar char=""/>
            </a:pPr>
            <a:r>
              <a:rPr lang="ru-RU" sz="2400">
                <a:latin typeface="Corbel"/>
                <a:ea typeface="WenQuanYi Micro Hei"/>
              </a:rPr>
              <a:t>Пример риторического вопроса: «Кто только не проклинал станционных смотрителей, кто с ними не бранивался!» </a:t>
            </a:r>
            <a:r>
              <a:rPr i="1" lang="ru-RU" sz="2400">
                <a:latin typeface="Corbel"/>
                <a:ea typeface="WenQuanYi Micro Hei"/>
              </a:rPr>
              <a:t>(А.С. Пушкин)</a:t>
            </a:r>
            <a:r>
              <a:rPr lang="ru-RU" sz="2400">
                <a:latin typeface="Corbel"/>
                <a:ea typeface="WenQuanYi Micro Hei"/>
              </a:rPr>
              <a:t>. Цель высказывания – не получить ответ на вопрос (который даже не снабжен вопросительным знаком), а привлечь внимание читателей к проблеме станционных смотрителей, с которыми ругался едва ли не каждый путешественник XIX века.</a:t>
            </a:r>
            <a:endParaRPr/>
          </a:p>
          <a:p>
            <a:pPr>
              <a:lnSpc>
                <a:spcPct val="80000"/>
              </a:lnSpc>
            </a:pPr>
            <a:endParaRPr/>
          </a:p>
        </p:txBody>
      </p:sp>
    </p:spTree>
  </p:cSld>
  <p:timing>
    <p:tnLst>
      <p:par>
        <p:cTn dur="indefinite" id="8" nodeType="tmRoot" restart="never">
          <p:childTnLst>
            <p:seq>
              <p:cTn id="9" nodeType="mainSeq">
                <p:childTnLst>
                  <p:par>
                    <p:cTn fill="freeze" id="10">
                      <p:stCondLst>
                        <p:cond delay="indefinite"/>
                      </p:stCondLst>
                      <p:childTnLst>
                        <p:par>
                          <p:cTn fill="freeze" id="11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14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15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20" y="3157560"/>
            <a:ext cx="8370360" cy="1872360"/>
          </a:xfrm>
          <a:prstGeom prst="rect">
            <a:avLst/>
          </a:prstGeom>
        </p:spPr>
      </p:pic>
      <p:sp>
        <p:nvSpPr>
          <p:cNvPr id="136" name="CustomShape 1"/>
          <p:cNvSpPr/>
          <p:nvPr/>
        </p:nvSpPr>
        <p:spPr>
          <a:xfrm>
            <a:off x="396720" y="3157560"/>
            <a:ext cx="8370360" cy="1872360"/>
          </a:xfrm>
          <a:prstGeom prst="rect">
            <a:avLst/>
          </a:prstGeom>
        </p:spPr>
      </p:sp>
      <p:sp>
        <p:nvSpPr>
          <p:cNvPr id="137" name="CustomShape 2"/>
          <p:cNvSpPr/>
          <p:nvPr/>
        </p:nvSpPr>
        <p:spPr>
          <a:xfrm>
            <a:off x="647640" y="4259160"/>
            <a:ext cx="7998840" cy="1499400"/>
          </a:xfrm>
          <a:prstGeom prst="rect">
            <a:avLst/>
          </a:prstGeom>
        </p:spPr>
        <p:txBody>
          <a:bodyPr anchor="b" bIns="0" lIns="118800" rIns="45720" tIns="0"/>
          <a:p>
            <a:pPr>
              <a:lnSpc>
                <a:spcPct val="100000"/>
              </a:lnSpc>
              <a:buSzPct val="80000"/>
              <a:buFont typeface="Corbel"/>
              <a:buChar char="•"/>
            </a:pPr>
            <a:r>
              <a:rPr lang="ru-RU" sz="2000">
                <a:solidFill>
                  <a:srgbClr val="ffffff"/>
                </a:solidFill>
                <a:latin typeface="Corbel"/>
                <a:ea typeface="WenQuanYi Micro Hei"/>
              </a:rPr>
              <a:t>Учитель русского языка и литературы Борисова Н.И</a:t>
            </a:r>
            <a:r>
              <a:rPr lang="ru-RU" sz="2200">
                <a:solidFill>
                  <a:srgbClr val="ffffff"/>
                </a:solidFill>
                <a:latin typeface="Corbel"/>
                <a:ea typeface="WenQuanYi Micro Hei"/>
              </a:rPr>
              <a:t>.</a:t>
            </a:r>
            <a:endParaRPr/>
          </a:p>
        </p:txBody>
      </p:sp>
      <p:pic>
        <p:nvPicPr>
          <p:cNvPr descr="" id="1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4357800" y="927000"/>
            <a:ext cx="3971160" cy="3466440"/>
          </a:xfrm>
          <a:prstGeom prst="rect">
            <a:avLst/>
          </a:prstGeom>
        </p:spPr>
      </p:pic>
      <p:sp>
        <p:nvSpPr>
          <p:cNvPr id="139" name="CustomShape 3"/>
          <p:cNvSpPr/>
          <p:nvPr/>
        </p:nvSpPr>
        <p:spPr>
          <a:xfrm>
            <a:off x="3960720" y="6330960"/>
            <a:ext cx="1510920" cy="364320"/>
          </a:xfrm>
          <a:prstGeom prst="rect">
            <a:avLst/>
          </a:prstGeom>
        </p:spPr>
        <p:txBody>
          <a:bodyPr bIns="45000" lIns="90000" rIns="90000" tIns="45000"/>
          <a:p>
            <a:pPr>
              <a:buFont typeface="Times New Roman"/>
              <a:buChar char="•"/>
            </a:pPr>
            <a:r>
              <a:rPr lang="ru-RU" sz="1500">
                <a:solidFill>
                  <a:srgbClr val="ffffff"/>
                </a:solidFill>
              </a:rPr>
              <a:t>2012 год</a:t>
            </a:r>
            <a:endParaRPr/>
          </a:p>
        </p:txBody>
      </p:sp>
    </p:spTree>
  </p:cSld>
  <p:timing>
    <p:tnLst>
      <p:par>
        <p:cTn dur="indefinite" id="152" nodeType="tmRoot" restart="never">
          <p:childTnLst>
            <p:seq>
              <p:cTn dur="indefinite" id="153" nodeType="mainSeq">
                <p:childTnLst>
                  <p:par>
                    <p:cTn dur="indefinite" fill="hold" id="154">
                      <p:stCondLst>
                        <p:cond delay="indefinite"/>
                      </p:stCondLst>
                      <p:childTnLst>
                        <p:par>
                          <p:cTn dur="indefinite" fill="hold" id="155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156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dur="2000" fill="hold" id="158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4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85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86" name="CustomShape 2"/>
          <p:cNvSpPr/>
          <p:nvPr/>
        </p:nvSpPr>
        <p:spPr>
          <a:xfrm>
            <a:off x="428760" y="1785960"/>
            <a:ext cx="8228880" cy="501084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ИНВЕРСИЯ</a:t>
            </a:r>
            <a:r>
              <a:rPr i="1" lang="ru-RU" sz="3200">
                <a:latin typeface="Corbel"/>
                <a:ea typeface="WenQuanYi Micro Hei"/>
              </a:rPr>
              <a:t> </a:t>
            </a:r>
            <a:r>
              <a:rPr lang="ru-RU" sz="3200">
                <a:latin typeface="Corbel"/>
                <a:ea typeface="WenQuanYi Micro Hei"/>
              </a:rPr>
              <a:t>[латин. inversio — переворачивание] (лингв., лит.).- перестановка слов, нарушающая обычный порядок их в предложении; конструкция с обратным порядком слов.  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</a:t>
            </a:r>
            <a:r>
              <a:rPr lang="ru-RU" sz="2800">
                <a:latin typeface="Corbel"/>
                <a:ea typeface="WenQuanYi Micro Hei"/>
              </a:rPr>
              <a:t>«Унылая пора! Очей очарованье (вм. очарованье очей)!»                                       </a:t>
            </a:r>
            <a:r>
              <a:rPr lang="ru-RU" sz="2200">
                <a:latin typeface="Corbel"/>
                <a:ea typeface="WenQuanYi Micro Hei"/>
              </a:rPr>
              <a:t>  А.С. Пушкин. </a:t>
            </a:r>
            <a:endParaRPr/>
          </a:p>
        </p:txBody>
      </p:sp>
    </p:spTree>
  </p:cSld>
  <p:timing>
    <p:tnLst>
      <p:par>
        <p:cTn dur="indefinite" id="16" nodeType="tmRoot" restart="never">
          <p:childTnLst>
            <p:seq>
              <p:cTn id="17" nodeType="mainSeq">
                <p:childTnLst>
                  <p:par>
                    <p:cTn fill="freeze" id="18">
                      <p:stCondLst>
                        <p:cond delay="indefinite"/>
                      </p:stCondLst>
                      <p:childTnLst>
                        <p:par>
                          <p:cTn fill="freeze" id="19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2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22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23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8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88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89" name="CustomShape 2"/>
          <p:cNvSpPr/>
          <p:nvPr/>
        </p:nvSpPr>
        <p:spPr>
          <a:xfrm>
            <a:off x="482760" y="1569960"/>
            <a:ext cx="8228880" cy="512532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ГРАДАЦИЯ</a:t>
            </a:r>
            <a:r>
              <a:rPr b="1" lang="ru-RU" sz="2800">
                <a:latin typeface="Corbel"/>
                <a:ea typeface="WenQuanYi Micro Hei"/>
              </a:rPr>
              <a:t>-</a:t>
            </a:r>
            <a:r>
              <a:rPr lang="ru-RU" sz="2800">
                <a:latin typeface="Corbel"/>
                <a:ea typeface="WenQuanYi Micro Hei"/>
              </a:rPr>
              <a:t>1) Постепенность, последовательность перехода от одного к другому с усилением или ослаблением проявления какого-л. признака, действия; разделение какого-л. процесса на ступени, стадии, этапы. 2) Расположение ряда слов в порядке нарастания или ослабления их смыслового и эмоционального значения как стилистический прием.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     </a:t>
            </a:r>
            <a:r>
              <a:rPr lang="ru-RU" sz="2800">
                <a:latin typeface="Corbel"/>
                <a:ea typeface="WenQuanYi Micro Hei"/>
              </a:rPr>
              <a:t>В заботе сладостно-туманной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b="1" lang="ru-RU" sz="2800">
                <a:latin typeface="Corbel"/>
                <a:ea typeface="WenQuanYi Micro Hei"/>
              </a:rPr>
              <a:t>Не час</a:t>
            </a:r>
            <a:r>
              <a:rPr lang="ru-RU" sz="2800">
                <a:latin typeface="Corbel"/>
                <a:ea typeface="WenQuanYi Micro Hei"/>
              </a:rPr>
              <a:t>, </a:t>
            </a:r>
            <a:r>
              <a:rPr b="1" lang="ru-RU" sz="2800">
                <a:latin typeface="Corbel"/>
                <a:ea typeface="WenQuanYi Micro Hei"/>
              </a:rPr>
              <a:t>не день</a:t>
            </a:r>
            <a:r>
              <a:rPr lang="ru-RU" sz="2800">
                <a:latin typeface="Corbel"/>
                <a:ea typeface="WenQuanYi Micro Hei"/>
              </a:rPr>
              <a:t>, </a:t>
            </a:r>
            <a:r>
              <a:rPr b="1" lang="ru-RU" sz="2800">
                <a:latin typeface="Corbel"/>
                <a:ea typeface="WenQuanYi Micro Hei"/>
              </a:rPr>
              <a:t>не год</a:t>
            </a:r>
            <a:r>
              <a:rPr lang="ru-RU" sz="2800">
                <a:latin typeface="Corbel"/>
                <a:ea typeface="WenQuanYi Micro Hei"/>
              </a:rPr>
              <a:t> уйдёт…</a:t>
            </a:r>
            <a:endParaRPr/>
          </a:p>
        </p:txBody>
      </p:sp>
    </p:spTree>
  </p:cSld>
  <p:timing>
    <p:tnLst>
      <p:par>
        <p:cTn dur="indefinite" id="24" nodeType="tmRoot" restart="never">
          <p:childTnLst>
            <p:seq>
              <p:cTn id="25" nodeType="mainSeq">
                <p:childTnLst>
                  <p:par>
                    <p:cTn fill="freeze" id="26">
                      <p:stCondLst>
                        <p:cond delay="indefinite"/>
                      </p:stCondLst>
                      <p:childTnLst>
                        <p:par>
                          <p:cTn fill="freeze" id="27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2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0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1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91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92" name="CustomShape 2"/>
          <p:cNvSpPr/>
          <p:nvPr/>
        </p:nvSpPr>
        <p:spPr>
          <a:xfrm>
            <a:off x="482760" y="1584360"/>
            <a:ext cx="8228880" cy="610956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БЕССОЮЗИЕ</a:t>
            </a:r>
            <a:r>
              <a:rPr lang="ru-RU" sz="2800">
                <a:latin typeface="Corbel"/>
                <a:ea typeface="WenQuanYi Micro Hei"/>
              </a:rPr>
              <a:t>-</a:t>
            </a:r>
            <a:r>
              <a:rPr lang="ru-RU" sz="2600">
                <a:latin typeface="Corbel"/>
                <a:ea typeface="WenQuanYi Micro Hei"/>
              </a:rPr>
              <a:t>опущение союзов, связывающих грамматически однородные слова или предложения: «сказано — сделано», «пришёл, увидел, победил», «назвался груздем — полезай в кузов». Бессоюзие — стилистический приём, усиливающий выразительность речи, придающий ей сжатость, насыщенность.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6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600">
                <a:latin typeface="Corbel"/>
                <a:ea typeface="WenQuanYi Micro Hei"/>
              </a:rPr>
              <a:t>    </a:t>
            </a:r>
            <a:r>
              <a:rPr lang="ru-RU" sz="2600">
                <a:latin typeface="Corbel"/>
                <a:ea typeface="WenQuanYi Micro Hei"/>
              </a:rPr>
              <a:t>Ночь, улица, фонарь, аптека,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Бессмысленный и тусклый свет. 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600">
                <a:latin typeface="Corbel"/>
                <a:ea typeface="WenQuanYi Micro Hei"/>
              </a:rPr>
              <a:t>                                                              </a:t>
            </a:r>
            <a:r>
              <a:rPr lang="ru-RU" sz="2600">
                <a:latin typeface="Corbel"/>
                <a:ea typeface="WenQuanYi Micro Hei"/>
              </a:rPr>
              <a:t>А.Блок</a:t>
            </a:r>
            <a:endParaRPr/>
          </a:p>
        </p:txBody>
      </p:sp>
    </p:spTree>
  </p:cSld>
  <p:timing>
    <p:tnLst>
      <p:par>
        <p:cTn dur="indefinite" id="32" nodeType="tmRoot" restart="never">
          <p:childTnLst>
            <p:seq>
              <p:cTn id="33" nodeType="mainSeq">
                <p:childTnLst>
                  <p:par>
                    <p:cTn fill="freeze" id="34">
                      <p:stCondLst>
                        <p:cond delay="0"/>
                      </p:stCondLst>
                      <p:childTnLst>
                        <p:par>
                          <p:cTn fill="freeze" id="35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36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38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39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94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95" name="CustomShape 2"/>
          <p:cNvSpPr/>
          <p:nvPr/>
        </p:nvSpPr>
        <p:spPr>
          <a:xfrm>
            <a:off x="482760" y="1511280"/>
            <a:ext cx="8228880" cy="589356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Плеона́зм</a:t>
            </a:r>
            <a:r>
              <a:rPr lang="ru-RU" sz="2400">
                <a:latin typeface="Corbel"/>
                <a:ea typeface="WenQuanYi Micro Hei"/>
              </a:rPr>
              <a:t> (от др.-греч. πλεονασμός — излишний, излишество) — дублирование некоторого элемента смысла; наличие нескольких языковых форм, выражающих одно и то же значение, в пределах законченного отрезка речи или текста — а также само языковое выражение, в котором имеется подобное дублирование. Плеоназм — оборот речи, в котором без надобности повторяются слова, частично или полностью совпадающие по значению.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2400">
                <a:latin typeface="Corbel"/>
                <a:ea typeface="WenQuanYi Micro Hei"/>
              </a:rPr>
              <a:t>Например: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400">
                <a:latin typeface="Corbel"/>
                <a:ea typeface="WenQuanYi Micro Hei"/>
              </a:rPr>
              <a:t>Пожилой старик, молодой юноша.</a:t>
            </a:r>
            <a:endParaRPr/>
          </a:p>
        </p:txBody>
      </p:sp>
    </p:spTree>
  </p:cSld>
  <p:timing>
    <p:tnLst>
      <p:par>
        <p:cTn dur="indefinite" id="40" nodeType="tmRoot" restart="never">
          <p:childTnLst>
            <p:seq>
              <p:cTn id="41" nodeType="mainSeq">
                <p:childTnLst>
                  <p:par>
                    <p:cTn fill="freeze" id="42">
                      <p:stCondLst>
                        <p:cond delay="0"/>
                      </p:stCondLst>
                      <p:childTnLst>
                        <p:par>
                          <p:cTn fill="freeze" id="43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44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46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47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6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97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98" name="CustomShape 2"/>
          <p:cNvSpPr/>
          <p:nvPr/>
        </p:nvSpPr>
        <p:spPr>
          <a:xfrm>
            <a:off x="457200" y="177480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b="1" i="1" lang="ru-RU" sz="3200">
                <a:latin typeface="Corbel"/>
                <a:ea typeface="WenQuanYi Micro Hei"/>
              </a:rPr>
              <a:t>АНАФОРА</a:t>
            </a:r>
            <a:r>
              <a:rPr lang="ru-RU" sz="3200">
                <a:latin typeface="Corbel"/>
                <a:ea typeface="WenQuanYi Micro Hei"/>
              </a:rPr>
              <a:t> [греч. αναφορα — возвращение, единоначатие, скреп] — повторение каких-либо сходных звуковых элементов в начале смежных ритмических рядов (полустиший, строк, строф).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3200">
                <a:latin typeface="Corbel"/>
                <a:ea typeface="WenQuanYi Micro Hei"/>
              </a:rPr>
              <a:t>Пример: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3200">
                <a:latin typeface="Corbel"/>
                <a:ea typeface="WenQuanYi Micro Hei"/>
              </a:rPr>
              <a:t>    </a:t>
            </a:r>
            <a:r>
              <a:rPr lang="ru-RU" sz="3200">
                <a:latin typeface="Corbel"/>
                <a:ea typeface="WenQuanYi Micro Hei"/>
              </a:rPr>
              <a:t>Люблю тебя, Петра творенье,           Люблю твой строгий, стройный вид.</a:t>
            </a:r>
            <a:endParaRPr/>
          </a:p>
        </p:txBody>
      </p:sp>
    </p:spTree>
  </p:cSld>
  <p:timing>
    <p:tnLst>
      <p:par>
        <p:cTn dur="indefinite" id="48" nodeType="tmRoot" restart="never">
          <p:childTnLst>
            <p:seq>
              <p:cTn id="49" nodeType="mainSeq">
                <p:childTnLst>
                  <p:par>
                    <p:cTn fill="freeze" id="50">
                      <p:stCondLst>
                        <p:cond delay="0"/>
                      </p:stCondLst>
                      <p:childTnLst>
                        <p:par>
                          <p:cTn fill="freeze" id="51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52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54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55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00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01" name="CustomShape 2"/>
          <p:cNvSpPr/>
          <p:nvPr/>
        </p:nvSpPr>
        <p:spPr>
          <a:xfrm>
            <a:off x="457200" y="1774800"/>
            <a:ext cx="8228880" cy="568260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Оксю́морон</a:t>
            </a:r>
            <a:r>
              <a:rPr i="1" lang="ru-RU" sz="2800">
                <a:latin typeface="Corbel"/>
                <a:ea typeface="WenQuanYi Micro Hei"/>
              </a:rPr>
              <a:t>, </a:t>
            </a:r>
            <a:r>
              <a:rPr b="1" i="1" lang="ru-RU" sz="2800">
                <a:latin typeface="Corbel"/>
                <a:ea typeface="WenQuanYi Micro Hei"/>
              </a:rPr>
              <a:t>оксиморо́н</a:t>
            </a:r>
            <a:r>
              <a:rPr lang="ru-RU" sz="2800">
                <a:latin typeface="Corbel"/>
                <a:ea typeface="WenQuanYi Micro Hei"/>
              </a:rPr>
              <a:t> </a:t>
            </a:r>
            <a:r>
              <a:rPr lang="ru-RU" sz="2400">
                <a:latin typeface="Corbel"/>
                <a:ea typeface="WenQuanYi Micro Hei"/>
              </a:rPr>
              <a:t>(др.-греч.— «острая глупость») — стилистическая фигура или стилистическая ошибка — сочетание слов с противоположным значением. Для оксюморона характерно намеренное использование противоречия для создания стилистического эффекта.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 2"/>
              <a:buChar char=""/>
            </a:pPr>
            <a:r>
              <a:rPr lang="ru-RU" sz="2400">
                <a:latin typeface="Corbel"/>
                <a:ea typeface="WenQuanYi Micro Hei"/>
              </a:rPr>
              <a:t>Пример: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400">
                <a:latin typeface="Corbel"/>
                <a:ea typeface="WenQuanYi Micro Hei"/>
              </a:rPr>
              <a:t>    </a:t>
            </a:r>
            <a:r>
              <a:rPr lang="ru-RU" sz="2400">
                <a:latin typeface="Corbel"/>
                <a:ea typeface="WenQuanYi Micro Hei"/>
              </a:rPr>
              <a:t>Убогая роскошь наряда.</a:t>
            </a:r>
            <a:endParaRPr/>
          </a:p>
          <a:p>
            <a:pPr>
              <a:lnSpc>
                <a:spcPct val="100000"/>
              </a:lnSpc>
              <a:buSzPct val="80000"/>
              <a:buFont typeface="Corbel"/>
              <a:buChar char=""/>
            </a:pPr>
            <a:r>
              <a:rPr lang="ru-RU" sz="2400">
                <a:latin typeface="Corbel"/>
                <a:ea typeface="WenQuanYi Micro Hei"/>
              </a:rPr>
              <a:t>«С кем мне поделиться той </a:t>
            </a:r>
            <a:r>
              <a:rPr b="1" lang="ru-RU" sz="2400">
                <a:latin typeface="Corbel"/>
                <a:ea typeface="WenQuanYi Micro Hei"/>
              </a:rPr>
              <a:t>грустной радостью</a:t>
            </a:r>
            <a:r>
              <a:rPr lang="ru-RU" sz="2400">
                <a:latin typeface="Corbel"/>
                <a:ea typeface="WenQuanYi Micro Hei"/>
              </a:rPr>
              <a:t>, что я остался жив?»     С.Есенин</a:t>
            </a:r>
            <a:endParaRPr/>
          </a:p>
        </p:txBody>
      </p:sp>
    </p:spTree>
  </p:cSld>
  <p:timing>
    <p:tnLst>
      <p:par>
        <p:cTn dur="indefinite" id="56" nodeType="tmRoot" restart="never">
          <p:childTnLst>
            <p:seq>
              <p:cTn id="57" nodeType="mainSeq">
                <p:childTnLst>
                  <p:par>
                    <p:cTn fill="freeze" id="58">
                      <p:stCondLst>
                        <p:cond delay="0"/>
                      </p:stCondLst>
                      <p:childTnLst>
                        <p:par>
                          <p:cTn fill="freeze" id="59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60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62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63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152280"/>
            <a:ext cx="8498520" cy="1256760"/>
          </a:xfrm>
          <a:prstGeom prst="rect">
            <a:avLst/>
          </a:prstGeom>
        </p:spPr>
      </p:pic>
      <p:sp>
        <p:nvSpPr>
          <p:cNvPr id="103" name="CustomShape 1"/>
          <p:cNvSpPr/>
          <p:nvPr/>
        </p:nvSpPr>
        <p:spPr>
          <a:xfrm>
            <a:off x="189000" y="152280"/>
            <a:ext cx="8498520" cy="1256760"/>
          </a:xfrm>
          <a:prstGeom prst="rect">
            <a:avLst/>
          </a:prstGeom>
        </p:spPr>
      </p:sp>
      <p:sp>
        <p:nvSpPr>
          <p:cNvPr id="104" name="CustomShape 2"/>
          <p:cNvSpPr/>
          <p:nvPr/>
        </p:nvSpPr>
        <p:spPr>
          <a:xfrm>
            <a:off x="457200" y="1774800"/>
            <a:ext cx="8228880" cy="4625280"/>
          </a:xfrm>
          <a:prstGeom prst="rect">
            <a:avLst/>
          </a:prstGeom>
        </p:spPr>
        <p:txBody>
          <a:bodyPr bIns="45000" lIns="54720" rIns="90000" tIns="91440"/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b="1" i="1" lang="ru-RU" sz="2800">
                <a:latin typeface="Corbel"/>
                <a:ea typeface="WenQuanYi Micro Hei"/>
              </a:rPr>
              <a:t>Эллипсис</a:t>
            </a:r>
            <a:r>
              <a:rPr lang="ru-RU" sz="2800">
                <a:latin typeface="Corbel"/>
                <a:ea typeface="WenQuanYi Micro Hei"/>
              </a:rPr>
              <a:t> — намеренный пропуск несущественных слов в предложении без искажения его смысла, а часто — для усиления смысла и эффекта.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 2"/>
              <a:buChar char=""/>
            </a:pPr>
            <a:r>
              <a:rPr lang="ru-RU" sz="2800">
                <a:latin typeface="Corbel"/>
                <a:ea typeface="WenQuanYi Micro Hei"/>
              </a:rPr>
              <a:t>Пример: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Зверю-берлога,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Страннику-дорога,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Мертвому-дроги,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Каждому-свое.</a:t>
            </a:r>
            <a:endParaRPr/>
          </a:p>
          <a:p>
            <a:pPr>
              <a:lnSpc>
                <a:spcPct val="90000"/>
              </a:lnSpc>
              <a:buSzPct val="80000"/>
              <a:buFont typeface="Corbel"/>
              <a:buChar char=""/>
            </a:pPr>
            <a:r>
              <a:rPr lang="ru-RU" sz="2800">
                <a:latin typeface="Corbel"/>
                <a:ea typeface="WenQuanYi Micro Hei"/>
              </a:rPr>
              <a:t>    </a:t>
            </a:r>
            <a:r>
              <a:rPr lang="ru-RU" sz="2800">
                <a:latin typeface="Corbel"/>
                <a:ea typeface="WenQuanYi Micro Hei"/>
              </a:rPr>
              <a:t>М. Цветаева.</a:t>
            </a:r>
            <a:endParaRPr/>
          </a:p>
        </p:txBody>
      </p:sp>
    </p:spTree>
  </p:cSld>
  <p:timing>
    <p:tnLst>
      <p:par>
        <p:cTn dur="indefinite" id="64" nodeType="tmRoot" restart="never">
          <p:childTnLst>
            <p:seq>
              <p:cTn id="65" nodeType="mainSeq">
                <p:childTnLst>
                  <p:par>
                    <p:cTn fill="freeze" id="66">
                      <p:stCondLst>
                        <p:cond delay="0"/>
                      </p:stCondLst>
                      <p:childTnLst>
                        <p:par>
                          <p:cTn fill="freeze" id="67">
                            <p:stCondLst>
                              <p:cond delay="0"/>
                            </p:stCondLst>
                            <p:childTnLst>
                              <p:par>
                                <p:cTn dur="indefinite" fill="hold" id="68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70"/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71"/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