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5" r:id="rId2"/>
    <p:sldId id="256" r:id="rId3"/>
    <p:sldId id="276" r:id="rId4"/>
    <p:sldId id="265" r:id="rId5"/>
    <p:sldId id="266" r:id="rId6"/>
    <p:sldId id="267" r:id="rId7"/>
    <p:sldId id="268" r:id="rId8"/>
    <p:sldId id="261" r:id="rId9"/>
    <p:sldId id="257" r:id="rId10"/>
    <p:sldId id="258" r:id="rId11"/>
    <p:sldId id="259" r:id="rId12"/>
    <p:sldId id="260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22C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4DDB4-C1E0-4273-92E5-598BF92D4795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DA1BD-9650-4F8C-B1B4-3FB9B2A930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4934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6DA1BD-9650-4F8C-B1B4-3FB9B2A9308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696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1100F-DB10-45B9-8663-C05D45121899}" type="datetimeFigureOut">
              <a:rPr lang="ru-RU" smtClean="0"/>
              <a:pPr/>
              <a:t>28.06.2012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20E49-7505-46BF-985D-84BEDD6AB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2786058"/>
            <a:ext cx="81439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Презентацию подготовила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Дудоладова М.П.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Учитель математики.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Использовать на уроке 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повторения темы «Логарифмы»</a:t>
            </a:r>
            <a:r>
              <a:rPr lang="ru-RU" sz="4000" b="1" i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5" name="Picture 3" descr="http://luzan.ucoz.ru/animes/uchenica_na_uroke_matematiki.jp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14290"/>
            <a:ext cx="3000396" cy="2214578"/>
          </a:xfrm>
          <a:prstGeom prst="rect">
            <a:avLst/>
          </a:prstGeom>
          <a:noFill/>
        </p:spPr>
      </p:pic>
      <p:pic>
        <p:nvPicPr>
          <p:cNvPr id="6" name="Picture 2" descr="http://luzan.ucoz.ru/animes/geometrija.jp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28"/>
            <a:ext cx="2786082" cy="2000264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857224" y="6643710"/>
            <a:ext cx="8001056" cy="1588"/>
          </a:xfrm>
          <a:prstGeom prst="line">
            <a:avLst/>
          </a:prstGeom>
          <a:ln w="50800">
            <a:solidFill>
              <a:srgbClr val="1122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465107" y="4250537"/>
            <a:ext cx="4786346" cy="1588"/>
          </a:xfrm>
          <a:prstGeom prst="line">
            <a:avLst/>
          </a:prstGeom>
          <a:ln w="50800">
            <a:solidFill>
              <a:srgbClr val="1122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85786" y="6715148"/>
            <a:ext cx="8143932" cy="1588"/>
          </a:xfrm>
          <a:prstGeom prst="line">
            <a:avLst/>
          </a:prstGeom>
          <a:ln w="50800">
            <a:solidFill>
              <a:srgbClr val="1122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537339" y="4321181"/>
            <a:ext cx="4786346" cy="1588"/>
          </a:xfrm>
          <a:prstGeom prst="line">
            <a:avLst/>
          </a:prstGeom>
          <a:ln w="50800">
            <a:solidFill>
              <a:srgbClr val="1122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₄(25-x²) ≤</a:t>
            </a:r>
            <a:r>
              <a:rPr lang="ru-RU" sz="4000" b="1" i="1" dirty="0" smtClean="0"/>
              <a:t> </a:t>
            </a:r>
            <a:r>
              <a:rPr lang="en-US" sz="4000" b="1" i="1" dirty="0" smtClean="0"/>
              <a:t>2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l</a:t>
            </a:r>
            <a:r>
              <a:rPr lang="en-US" sz="4000" b="1" i="1" dirty="0" smtClean="0"/>
              <a:t>og₄4+log₄(x+4);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₄(25-x²) ≤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₄(16x+64);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 smtClean="0"/>
              <a:t>Функция </a:t>
            </a:r>
            <a:r>
              <a:rPr lang="en-US" sz="4000" b="1" i="1" dirty="0" smtClean="0"/>
              <a:t>f(x)=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og₄t</a:t>
            </a:r>
            <a:r>
              <a:rPr lang="ru-RU" sz="4000" b="1" i="1" dirty="0" smtClean="0"/>
              <a:t> возрастающая,</a:t>
            </a:r>
          </a:p>
          <a:p>
            <a:pPr>
              <a:buNone/>
            </a:pPr>
            <a:r>
              <a:rPr lang="ru-RU" sz="4000" b="1" i="1" dirty="0"/>
              <a:t>т</a:t>
            </a:r>
            <a:r>
              <a:rPr lang="ru-RU" sz="4000" b="1" i="1" dirty="0" smtClean="0"/>
              <a:t>.к. </a:t>
            </a:r>
            <a:r>
              <a:rPr lang="en-US" sz="4000" b="1" i="1" dirty="0" smtClean="0"/>
              <a:t>a=4,a&gt;1</a:t>
            </a:r>
            <a:r>
              <a:rPr lang="ru-RU" sz="4000" b="1" i="1" dirty="0" smtClean="0"/>
              <a:t>,то</a:t>
            </a:r>
          </a:p>
          <a:p>
            <a:pPr>
              <a:buNone/>
            </a:pPr>
            <a:r>
              <a:rPr lang="en-US" sz="4000" b="1" i="1" dirty="0" smtClean="0"/>
              <a:t>25-x² ≤</a:t>
            </a:r>
            <a:r>
              <a:rPr lang="ru-RU" sz="4000" b="1" i="1" dirty="0" smtClean="0"/>
              <a:t> </a:t>
            </a:r>
            <a:r>
              <a:rPr lang="en-US" sz="4000" b="1" i="1" dirty="0" smtClean="0"/>
              <a:t>16x+64</a:t>
            </a:r>
            <a:r>
              <a:rPr lang="ru-RU" sz="4000" b="1" i="1" dirty="0" smtClean="0"/>
              <a:t>;</a:t>
            </a:r>
          </a:p>
          <a:p>
            <a:pPr>
              <a:buNone/>
            </a:pPr>
            <a:r>
              <a:rPr lang="en-US" sz="4000" b="1" i="1" dirty="0" smtClean="0"/>
              <a:t>x² + 16x+64-25≥0;</a:t>
            </a:r>
            <a:endParaRPr lang="ru-RU" sz="4000" b="1" i="1" dirty="0" smtClean="0"/>
          </a:p>
          <a:p>
            <a:pPr>
              <a:buNone/>
            </a:pPr>
            <a:r>
              <a:rPr lang="en-US" sz="4000" b="1" i="1" dirty="0" smtClean="0"/>
              <a:t>x² + 16x+39≥0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олилиния 14"/>
          <p:cNvSpPr/>
          <p:nvPr/>
        </p:nvSpPr>
        <p:spPr>
          <a:xfrm>
            <a:off x="1419225" y="2714620"/>
            <a:ext cx="1733550" cy="295280"/>
          </a:xfrm>
          <a:custGeom>
            <a:avLst/>
            <a:gdLst>
              <a:gd name="connsiteX0" fmla="*/ 1724025 w 1733550"/>
              <a:gd name="connsiteY0" fmla="*/ 304800 h 304800"/>
              <a:gd name="connsiteX1" fmla="*/ 1733550 w 1733550"/>
              <a:gd name="connsiteY1" fmla="*/ 19050 h 304800"/>
              <a:gd name="connsiteX2" fmla="*/ 9525 w 1733550"/>
              <a:gd name="connsiteY2" fmla="*/ 0 h 304800"/>
              <a:gd name="connsiteX3" fmla="*/ 95250 w 1733550"/>
              <a:gd name="connsiteY3" fmla="*/ 95250 h 304800"/>
              <a:gd name="connsiteX4" fmla="*/ 0 w 1733550"/>
              <a:gd name="connsiteY4" fmla="*/ 142875 h 304800"/>
              <a:gd name="connsiteX5" fmla="*/ 104775 w 1733550"/>
              <a:gd name="connsiteY5" fmla="*/ 161925 h 304800"/>
              <a:gd name="connsiteX6" fmla="*/ 85725 w 1733550"/>
              <a:gd name="connsiteY6" fmla="*/ 276225 h 304800"/>
              <a:gd name="connsiteX7" fmla="*/ 1724025 w 1733550"/>
              <a:gd name="connsiteY7" fmla="*/ 30480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3550" h="304800">
                <a:moveTo>
                  <a:pt x="1724025" y="304800"/>
                </a:moveTo>
                <a:lnTo>
                  <a:pt x="1733550" y="19050"/>
                </a:lnTo>
                <a:lnTo>
                  <a:pt x="9525" y="0"/>
                </a:lnTo>
                <a:lnTo>
                  <a:pt x="95250" y="95250"/>
                </a:lnTo>
                <a:lnTo>
                  <a:pt x="0" y="142875"/>
                </a:lnTo>
                <a:lnTo>
                  <a:pt x="104775" y="161925"/>
                </a:lnTo>
                <a:lnTo>
                  <a:pt x="85725" y="276225"/>
                </a:lnTo>
                <a:lnTo>
                  <a:pt x="1724025" y="304800"/>
                </a:lnTo>
                <a:close/>
              </a:path>
            </a:pathLst>
          </a:custGeom>
          <a:solidFill>
            <a:schemeClr val="accent1">
              <a:alpha val="1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714875" y="2705100"/>
            <a:ext cx="1885950" cy="314325"/>
          </a:xfrm>
          <a:custGeom>
            <a:avLst/>
            <a:gdLst>
              <a:gd name="connsiteX0" fmla="*/ 19050 w 1885950"/>
              <a:gd name="connsiteY0" fmla="*/ 314325 h 314325"/>
              <a:gd name="connsiteX1" fmla="*/ 0 w 1885950"/>
              <a:gd name="connsiteY1" fmla="*/ 0 h 314325"/>
              <a:gd name="connsiteX2" fmla="*/ 1666875 w 1885950"/>
              <a:gd name="connsiteY2" fmla="*/ 9525 h 314325"/>
              <a:gd name="connsiteX3" fmla="*/ 1762125 w 1885950"/>
              <a:gd name="connsiteY3" fmla="*/ 85725 h 314325"/>
              <a:gd name="connsiteX4" fmla="*/ 1695450 w 1885950"/>
              <a:gd name="connsiteY4" fmla="*/ 152400 h 314325"/>
              <a:gd name="connsiteX5" fmla="*/ 1885950 w 1885950"/>
              <a:gd name="connsiteY5" fmla="*/ 209550 h 314325"/>
              <a:gd name="connsiteX6" fmla="*/ 1781175 w 1885950"/>
              <a:gd name="connsiteY6" fmla="*/ 295275 h 314325"/>
              <a:gd name="connsiteX7" fmla="*/ 19050 w 1885950"/>
              <a:gd name="connsiteY7" fmla="*/ 314325 h 314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85950" h="314325">
                <a:moveTo>
                  <a:pt x="19050" y="314325"/>
                </a:moveTo>
                <a:lnTo>
                  <a:pt x="0" y="0"/>
                </a:lnTo>
                <a:lnTo>
                  <a:pt x="1666875" y="9525"/>
                </a:lnTo>
                <a:lnTo>
                  <a:pt x="1762125" y="85725"/>
                </a:lnTo>
                <a:lnTo>
                  <a:pt x="1695450" y="152400"/>
                </a:lnTo>
                <a:lnTo>
                  <a:pt x="1885950" y="209550"/>
                </a:lnTo>
                <a:lnTo>
                  <a:pt x="1781175" y="295275"/>
                </a:lnTo>
                <a:lnTo>
                  <a:pt x="19050" y="314325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3643337"/>
          </a:xfrm>
          <a:ln w="95250"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i="1" dirty="0" smtClean="0"/>
              <a:t>   </a:t>
            </a:r>
            <a:r>
              <a:rPr lang="en-US" sz="4000" b="1" i="1" dirty="0" smtClean="0"/>
              <a:t>x² + 16x+39≥0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 smtClean="0"/>
              <a:t>  D=256-4*1*39=100&gt;0;</a:t>
            </a:r>
          </a:p>
          <a:p>
            <a:pPr>
              <a:buNone/>
            </a:pPr>
            <a:r>
              <a:rPr lang="ru-RU" sz="4000" b="1" i="1" dirty="0" smtClean="0"/>
              <a:t>   X₁=</a:t>
            </a:r>
            <a:r>
              <a:rPr lang="en-US" sz="4000" b="1" i="1" dirty="0"/>
              <a:t>-</a:t>
            </a:r>
            <a:r>
              <a:rPr lang="en-US" sz="4000" b="1" i="1" dirty="0" smtClean="0"/>
              <a:t>3;</a:t>
            </a:r>
            <a:r>
              <a:rPr lang="ru-RU" sz="4000" b="1" i="1" dirty="0" smtClean="0"/>
              <a:t> </a:t>
            </a:r>
            <a:r>
              <a:rPr lang="en-US" sz="4000" b="1" i="1" dirty="0" smtClean="0"/>
              <a:t>X₂=-13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    </a:t>
            </a:r>
          </a:p>
          <a:p>
            <a:pPr>
              <a:buNone/>
            </a:pPr>
            <a:r>
              <a:rPr lang="en-US" sz="4000" b="1" i="1" dirty="0" smtClean="0"/>
              <a:t>                                     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 </a:t>
            </a:r>
            <a:r>
              <a:rPr lang="en-US" sz="4000" b="1" i="1" dirty="0" smtClean="0"/>
              <a:t>                  </a:t>
            </a:r>
            <a:r>
              <a:rPr lang="en-US" sz="3000" b="1" i="1" dirty="0" smtClean="0"/>
              <a:t>-13 </a:t>
            </a:r>
            <a:r>
              <a:rPr lang="ru-RU" sz="3000" b="1" i="1" dirty="0" smtClean="0"/>
              <a:t>               -3</a:t>
            </a:r>
            <a:r>
              <a:rPr lang="en-US" sz="3000" b="1" i="1" dirty="0" smtClean="0"/>
              <a:t>              </a:t>
            </a:r>
            <a:endParaRPr lang="ru-RU" sz="30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500166" y="3000372"/>
            <a:ext cx="5214974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3000364" y="2928934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643438" y="2928934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28662" y="421481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(-∞;-13]</a:t>
            </a:r>
            <a:r>
              <a:rPr lang="en-US" sz="4000" b="1" i="1" dirty="0" smtClean="0"/>
              <a:t>U[-3;+∞)</a:t>
            </a:r>
            <a:endParaRPr lang="ru-RU" sz="4000" b="1" i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3036877" y="2820983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607719" y="2821777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4714876" y="2714620"/>
            <a:ext cx="171451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1428728" y="2714620"/>
            <a:ext cx="171451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12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олилиния 17"/>
          <p:cNvSpPr/>
          <p:nvPr/>
        </p:nvSpPr>
        <p:spPr>
          <a:xfrm>
            <a:off x="3076575" y="781050"/>
            <a:ext cx="2695575" cy="1085850"/>
          </a:xfrm>
          <a:custGeom>
            <a:avLst/>
            <a:gdLst>
              <a:gd name="connsiteX0" fmla="*/ 142875 w 2695575"/>
              <a:gd name="connsiteY0" fmla="*/ 1057275 h 1085850"/>
              <a:gd name="connsiteX1" fmla="*/ 133350 w 2695575"/>
              <a:gd name="connsiteY1" fmla="*/ 990600 h 1085850"/>
              <a:gd name="connsiteX2" fmla="*/ 114300 w 2695575"/>
              <a:gd name="connsiteY2" fmla="*/ 923925 h 1085850"/>
              <a:gd name="connsiteX3" fmla="*/ 66675 w 2695575"/>
              <a:gd name="connsiteY3" fmla="*/ 885825 h 1085850"/>
              <a:gd name="connsiteX4" fmla="*/ 19050 w 2695575"/>
              <a:gd name="connsiteY4" fmla="*/ 857250 h 1085850"/>
              <a:gd name="connsiteX5" fmla="*/ 0 w 2695575"/>
              <a:gd name="connsiteY5" fmla="*/ 847725 h 1085850"/>
              <a:gd name="connsiteX6" fmla="*/ 38100 w 2695575"/>
              <a:gd name="connsiteY6" fmla="*/ 714375 h 1085850"/>
              <a:gd name="connsiteX7" fmla="*/ 76200 w 2695575"/>
              <a:gd name="connsiteY7" fmla="*/ 619125 h 1085850"/>
              <a:gd name="connsiteX8" fmla="*/ 114300 w 2695575"/>
              <a:gd name="connsiteY8" fmla="*/ 552450 h 1085850"/>
              <a:gd name="connsiteX9" fmla="*/ 161925 w 2695575"/>
              <a:gd name="connsiteY9" fmla="*/ 485775 h 1085850"/>
              <a:gd name="connsiteX10" fmla="*/ 228600 w 2695575"/>
              <a:gd name="connsiteY10" fmla="*/ 409575 h 1085850"/>
              <a:gd name="connsiteX11" fmla="*/ 361950 w 2695575"/>
              <a:gd name="connsiteY11" fmla="*/ 314325 h 1085850"/>
              <a:gd name="connsiteX12" fmla="*/ 495300 w 2695575"/>
              <a:gd name="connsiteY12" fmla="*/ 228600 h 1085850"/>
              <a:gd name="connsiteX13" fmla="*/ 628650 w 2695575"/>
              <a:gd name="connsiteY13" fmla="*/ 152400 h 1085850"/>
              <a:gd name="connsiteX14" fmla="*/ 800100 w 2695575"/>
              <a:gd name="connsiteY14" fmla="*/ 85725 h 1085850"/>
              <a:gd name="connsiteX15" fmla="*/ 952500 w 2695575"/>
              <a:gd name="connsiteY15" fmla="*/ 38100 h 1085850"/>
              <a:gd name="connsiteX16" fmla="*/ 1133475 w 2695575"/>
              <a:gd name="connsiteY16" fmla="*/ 0 h 1085850"/>
              <a:gd name="connsiteX17" fmla="*/ 1285875 w 2695575"/>
              <a:gd name="connsiteY17" fmla="*/ 0 h 1085850"/>
              <a:gd name="connsiteX18" fmla="*/ 1447800 w 2695575"/>
              <a:gd name="connsiteY18" fmla="*/ 0 h 1085850"/>
              <a:gd name="connsiteX19" fmla="*/ 1628775 w 2695575"/>
              <a:gd name="connsiteY19" fmla="*/ 38100 h 1085850"/>
              <a:gd name="connsiteX20" fmla="*/ 1819275 w 2695575"/>
              <a:gd name="connsiteY20" fmla="*/ 85725 h 1085850"/>
              <a:gd name="connsiteX21" fmla="*/ 2000250 w 2695575"/>
              <a:gd name="connsiteY21" fmla="*/ 161925 h 1085850"/>
              <a:gd name="connsiteX22" fmla="*/ 2171700 w 2695575"/>
              <a:gd name="connsiteY22" fmla="*/ 228600 h 1085850"/>
              <a:gd name="connsiteX23" fmla="*/ 2352675 w 2695575"/>
              <a:gd name="connsiteY23" fmla="*/ 352425 h 1085850"/>
              <a:gd name="connsiteX24" fmla="*/ 2447925 w 2695575"/>
              <a:gd name="connsiteY24" fmla="*/ 438150 h 1085850"/>
              <a:gd name="connsiteX25" fmla="*/ 2543175 w 2695575"/>
              <a:gd name="connsiteY25" fmla="*/ 542925 h 1085850"/>
              <a:gd name="connsiteX26" fmla="*/ 2619375 w 2695575"/>
              <a:gd name="connsiteY26" fmla="*/ 647700 h 1085850"/>
              <a:gd name="connsiteX27" fmla="*/ 2676525 w 2695575"/>
              <a:gd name="connsiteY27" fmla="*/ 762000 h 1085850"/>
              <a:gd name="connsiteX28" fmla="*/ 2695575 w 2695575"/>
              <a:gd name="connsiteY28" fmla="*/ 857250 h 1085850"/>
              <a:gd name="connsiteX29" fmla="*/ 2619375 w 2695575"/>
              <a:gd name="connsiteY29" fmla="*/ 876300 h 1085850"/>
              <a:gd name="connsiteX30" fmla="*/ 2562225 w 2695575"/>
              <a:gd name="connsiteY30" fmla="*/ 904875 h 1085850"/>
              <a:gd name="connsiteX31" fmla="*/ 2524125 w 2695575"/>
              <a:gd name="connsiteY31" fmla="*/ 962025 h 1085850"/>
              <a:gd name="connsiteX32" fmla="*/ 2495550 w 2695575"/>
              <a:gd name="connsiteY32" fmla="*/ 1066800 h 1085850"/>
              <a:gd name="connsiteX33" fmla="*/ 2505075 w 2695575"/>
              <a:gd name="connsiteY33" fmla="*/ 1085850 h 1085850"/>
              <a:gd name="connsiteX34" fmla="*/ 142875 w 2695575"/>
              <a:gd name="connsiteY34" fmla="*/ 1057275 h 1085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695575" h="1085850">
                <a:moveTo>
                  <a:pt x="142875" y="1057275"/>
                </a:moveTo>
                <a:lnTo>
                  <a:pt x="133350" y="990600"/>
                </a:lnTo>
                <a:lnTo>
                  <a:pt x="114300" y="923925"/>
                </a:lnTo>
                <a:lnTo>
                  <a:pt x="66675" y="885825"/>
                </a:lnTo>
                <a:lnTo>
                  <a:pt x="19050" y="857250"/>
                </a:lnTo>
                <a:lnTo>
                  <a:pt x="0" y="847725"/>
                </a:lnTo>
                <a:lnTo>
                  <a:pt x="38100" y="714375"/>
                </a:lnTo>
                <a:lnTo>
                  <a:pt x="76200" y="619125"/>
                </a:lnTo>
                <a:lnTo>
                  <a:pt x="114300" y="552450"/>
                </a:lnTo>
                <a:lnTo>
                  <a:pt x="161925" y="485775"/>
                </a:lnTo>
                <a:lnTo>
                  <a:pt x="228600" y="409575"/>
                </a:lnTo>
                <a:lnTo>
                  <a:pt x="361950" y="314325"/>
                </a:lnTo>
                <a:lnTo>
                  <a:pt x="495300" y="228600"/>
                </a:lnTo>
                <a:lnTo>
                  <a:pt x="628650" y="152400"/>
                </a:lnTo>
                <a:lnTo>
                  <a:pt x="800100" y="85725"/>
                </a:lnTo>
                <a:lnTo>
                  <a:pt x="952500" y="38100"/>
                </a:lnTo>
                <a:lnTo>
                  <a:pt x="1133475" y="0"/>
                </a:lnTo>
                <a:lnTo>
                  <a:pt x="1285875" y="0"/>
                </a:lnTo>
                <a:lnTo>
                  <a:pt x="1447800" y="0"/>
                </a:lnTo>
                <a:lnTo>
                  <a:pt x="1628775" y="38100"/>
                </a:lnTo>
                <a:lnTo>
                  <a:pt x="1819275" y="85725"/>
                </a:lnTo>
                <a:lnTo>
                  <a:pt x="2000250" y="161925"/>
                </a:lnTo>
                <a:lnTo>
                  <a:pt x="2171700" y="228600"/>
                </a:lnTo>
                <a:lnTo>
                  <a:pt x="2352675" y="352425"/>
                </a:lnTo>
                <a:lnTo>
                  <a:pt x="2447925" y="438150"/>
                </a:lnTo>
                <a:lnTo>
                  <a:pt x="2543175" y="542925"/>
                </a:lnTo>
                <a:lnTo>
                  <a:pt x="2619375" y="647700"/>
                </a:lnTo>
                <a:lnTo>
                  <a:pt x="2676525" y="762000"/>
                </a:lnTo>
                <a:lnTo>
                  <a:pt x="2695575" y="857250"/>
                </a:lnTo>
                <a:lnTo>
                  <a:pt x="2619375" y="876300"/>
                </a:lnTo>
                <a:lnTo>
                  <a:pt x="2562225" y="904875"/>
                </a:lnTo>
                <a:lnTo>
                  <a:pt x="2524125" y="962025"/>
                </a:lnTo>
                <a:cubicBezTo>
                  <a:pt x="2485749" y="1025985"/>
                  <a:pt x="2495550" y="991137"/>
                  <a:pt x="2495550" y="1066800"/>
                </a:cubicBezTo>
                <a:lnTo>
                  <a:pt x="2505075" y="1085850"/>
                </a:lnTo>
                <a:lnTo>
                  <a:pt x="142875" y="1057275"/>
                </a:lnTo>
                <a:close/>
              </a:path>
            </a:pathLst>
          </a:custGeom>
          <a:solidFill>
            <a:srgbClr val="FF0000">
              <a:alpha val="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Shape 30"/>
          <p:cNvCxnSpPr/>
          <p:nvPr/>
        </p:nvCxnSpPr>
        <p:spPr>
          <a:xfrm rot="5400000" flipH="1" flipV="1">
            <a:off x="3321835" y="535761"/>
            <a:ext cx="857256" cy="1357322"/>
          </a:xfrm>
          <a:prstGeom prst="curvedConnector2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361950" y="1847850"/>
            <a:ext cx="1704975" cy="361950"/>
          </a:xfrm>
          <a:custGeom>
            <a:avLst/>
            <a:gdLst>
              <a:gd name="connsiteX0" fmla="*/ 1543050 w 1704975"/>
              <a:gd name="connsiteY0" fmla="*/ 9525 h 361950"/>
              <a:gd name="connsiteX1" fmla="*/ 1619250 w 1704975"/>
              <a:gd name="connsiteY1" fmla="*/ 85725 h 361950"/>
              <a:gd name="connsiteX2" fmla="*/ 1704975 w 1704975"/>
              <a:gd name="connsiteY2" fmla="*/ 104775 h 361950"/>
              <a:gd name="connsiteX3" fmla="*/ 1457325 w 1704975"/>
              <a:gd name="connsiteY3" fmla="*/ 209550 h 361950"/>
              <a:gd name="connsiteX4" fmla="*/ 1152525 w 1704975"/>
              <a:gd name="connsiteY4" fmla="*/ 266700 h 361950"/>
              <a:gd name="connsiteX5" fmla="*/ 695325 w 1704975"/>
              <a:gd name="connsiteY5" fmla="*/ 323850 h 361950"/>
              <a:gd name="connsiteX6" fmla="*/ 352425 w 1704975"/>
              <a:gd name="connsiteY6" fmla="*/ 342900 h 361950"/>
              <a:gd name="connsiteX7" fmla="*/ 0 w 1704975"/>
              <a:gd name="connsiteY7" fmla="*/ 361950 h 361950"/>
              <a:gd name="connsiteX8" fmla="*/ 104775 w 1704975"/>
              <a:gd name="connsiteY8" fmla="*/ 257175 h 361950"/>
              <a:gd name="connsiteX9" fmla="*/ 9525 w 1704975"/>
              <a:gd name="connsiteY9" fmla="*/ 152400 h 361950"/>
              <a:gd name="connsiteX10" fmla="*/ 285750 w 1704975"/>
              <a:gd name="connsiteY10" fmla="*/ 152400 h 361950"/>
              <a:gd name="connsiteX11" fmla="*/ 85725 w 1704975"/>
              <a:gd name="connsiteY11" fmla="*/ 0 h 361950"/>
              <a:gd name="connsiteX12" fmla="*/ 1543050 w 1704975"/>
              <a:gd name="connsiteY12" fmla="*/ 9525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04975" h="361950">
                <a:moveTo>
                  <a:pt x="1543050" y="9525"/>
                </a:moveTo>
                <a:lnTo>
                  <a:pt x="1619250" y="85725"/>
                </a:lnTo>
                <a:lnTo>
                  <a:pt x="1704975" y="104775"/>
                </a:lnTo>
                <a:lnTo>
                  <a:pt x="1457325" y="209550"/>
                </a:lnTo>
                <a:lnTo>
                  <a:pt x="1152525" y="266700"/>
                </a:lnTo>
                <a:lnTo>
                  <a:pt x="695325" y="323850"/>
                </a:lnTo>
                <a:lnTo>
                  <a:pt x="352425" y="342900"/>
                </a:lnTo>
                <a:lnTo>
                  <a:pt x="0" y="361950"/>
                </a:lnTo>
                <a:lnTo>
                  <a:pt x="104775" y="257175"/>
                </a:lnTo>
                <a:lnTo>
                  <a:pt x="9525" y="152400"/>
                </a:lnTo>
                <a:lnTo>
                  <a:pt x="285750" y="152400"/>
                </a:lnTo>
                <a:lnTo>
                  <a:pt x="85725" y="0"/>
                </a:lnTo>
                <a:lnTo>
                  <a:pt x="1543050" y="9525"/>
                </a:lnTo>
                <a:close/>
              </a:path>
            </a:pathLst>
          </a:custGeom>
          <a:solidFill>
            <a:schemeClr val="accent1">
              <a:alpha val="1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3876675" y="1847850"/>
            <a:ext cx="4457700" cy="590550"/>
          </a:xfrm>
          <a:custGeom>
            <a:avLst/>
            <a:gdLst>
              <a:gd name="connsiteX0" fmla="*/ 142875 w 4457700"/>
              <a:gd name="connsiteY0" fmla="*/ 19050 h 590550"/>
              <a:gd name="connsiteX1" fmla="*/ 76200 w 4457700"/>
              <a:gd name="connsiteY1" fmla="*/ 76200 h 590550"/>
              <a:gd name="connsiteX2" fmla="*/ 0 w 4457700"/>
              <a:gd name="connsiteY2" fmla="*/ 95250 h 590550"/>
              <a:gd name="connsiteX3" fmla="*/ 161925 w 4457700"/>
              <a:gd name="connsiteY3" fmla="*/ 219075 h 590550"/>
              <a:gd name="connsiteX4" fmla="*/ 352425 w 4457700"/>
              <a:gd name="connsiteY4" fmla="*/ 257175 h 590550"/>
              <a:gd name="connsiteX5" fmla="*/ 533400 w 4457700"/>
              <a:gd name="connsiteY5" fmla="*/ 304800 h 590550"/>
              <a:gd name="connsiteX6" fmla="*/ 914400 w 4457700"/>
              <a:gd name="connsiteY6" fmla="*/ 381000 h 590550"/>
              <a:gd name="connsiteX7" fmla="*/ 1295400 w 4457700"/>
              <a:gd name="connsiteY7" fmla="*/ 419100 h 590550"/>
              <a:gd name="connsiteX8" fmla="*/ 1581150 w 4457700"/>
              <a:gd name="connsiteY8" fmla="*/ 457200 h 590550"/>
              <a:gd name="connsiteX9" fmla="*/ 1905000 w 4457700"/>
              <a:gd name="connsiteY9" fmla="*/ 476250 h 590550"/>
              <a:gd name="connsiteX10" fmla="*/ 2247900 w 4457700"/>
              <a:gd name="connsiteY10" fmla="*/ 504825 h 590550"/>
              <a:gd name="connsiteX11" fmla="*/ 2657475 w 4457700"/>
              <a:gd name="connsiteY11" fmla="*/ 552450 h 590550"/>
              <a:gd name="connsiteX12" fmla="*/ 3028950 w 4457700"/>
              <a:gd name="connsiteY12" fmla="*/ 533400 h 590550"/>
              <a:gd name="connsiteX13" fmla="*/ 3457575 w 4457700"/>
              <a:gd name="connsiteY13" fmla="*/ 571500 h 590550"/>
              <a:gd name="connsiteX14" fmla="*/ 3819525 w 4457700"/>
              <a:gd name="connsiteY14" fmla="*/ 561975 h 590550"/>
              <a:gd name="connsiteX15" fmla="*/ 4200525 w 4457700"/>
              <a:gd name="connsiteY15" fmla="*/ 581025 h 590550"/>
              <a:gd name="connsiteX16" fmla="*/ 4448175 w 4457700"/>
              <a:gd name="connsiteY16" fmla="*/ 590550 h 590550"/>
              <a:gd name="connsiteX17" fmla="*/ 4219575 w 4457700"/>
              <a:gd name="connsiteY17" fmla="*/ 438150 h 590550"/>
              <a:gd name="connsiteX18" fmla="*/ 4371975 w 4457700"/>
              <a:gd name="connsiteY18" fmla="*/ 323850 h 590550"/>
              <a:gd name="connsiteX19" fmla="*/ 4457700 w 4457700"/>
              <a:gd name="connsiteY19" fmla="*/ 219075 h 590550"/>
              <a:gd name="connsiteX20" fmla="*/ 4457700 w 4457700"/>
              <a:gd name="connsiteY20" fmla="*/ 171450 h 590550"/>
              <a:gd name="connsiteX21" fmla="*/ 4410075 w 4457700"/>
              <a:gd name="connsiteY21" fmla="*/ 85725 h 590550"/>
              <a:gd name="connsiteX22" fmla="*/ 4276725 w 4457700"/>
              <a:gd name="connsiteY22" fmla="*/ 0 h 590550"/>
              <a:gd name="connsiteX23" fmla="*/ 142875 w 4457700"/>
              <a:gd name="connsiteY23" fmla="*/ 1905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457700" h="590550">
                <a:moveTo>
                  <a:pt x="142875" y="19050"/>
                </a:moveTo>
                <a:lnTo>
                  <a:pt x="76200" y="76200"/>
                </a:lnTo>
                <a:lnTo>
                  <a:pt x="0" y="95250"/>
                </a:lnTo>
                <a:lnTo>
                  <a:pt x="161925" y="219075"/>
                </a:lnTo>
                <a:lnTo>
                  <a:pt x="352425" y="257175"/>
                </a:lnTo>
                <a:lnTo>
                  <a:pt x="533400" y="304800"/>
                </a:lnTo>
                <a:lnTo>
                  <a:pt x="914400" y="381000"/>
                </a:lnTo>
                <a:lnTo>
                  <a:pt x="1295400" y="419100"/>
                </a:lnTo>
                <a:lnTo>
                  <a:pt x="1581150" y="457200"/>
                </a:lnTo>
                <a:lnTo>
                  <a:pt x="1905000" y="476250"/>
                </a:lnTo>
                <a:lnTo>
                  <a:pt x="2247900" y="504825"/>
                </a:lnTo>
                <a:lnTo>
                  <a:pt x="2657475" y="552450"/>
                </a:lnTo>
                <a:lnTo>
                  <a:pt x="3028950" y="533400"/>
                </a:lnTo>
                <a:lnTo>
                  <a:pt x="3457575" y="571500"/>
                </a:lnTo>
                <a:lnTo>
                  <a:pt x="3819525" y="561975"/>
                </a:lnTo>
                <a:lnTo>
                  <a:pt x="4200525" y="581025"/>
                </a:lnTo>
                <a:lnTo>
                  <a:pt x="4448175" y="590550"/>
                </a:lnTo>
                <a:lnTo>
                  <a:pt x="4219575" y="438150"/>
                </a:lnTo>
                <a:lnTo>
                  <a:pt x="4371975" y="323850"/>
                </a:lnTo>
                <a:cubicBezTo>
                  <a:pt x="4433686" y="210713"/>
                  <a:pt x="4389342" y="219075"/>
                  <a:pt x="4457700" y="219075"/>
                </a:cubicBezTo>
                <a:lnTo>
                  <a:pt x="4457700" y="171450"/>
                </a:lnTo>
                <a:lnTo>
                  <a:pt x="4410075" y="85725"/>
                </a:lnTo>
                <a:lnTo>
                  <a:pt x="4276725" y="0"/>
                </a:lnTo>
                <a:lnTo>
                  <a:pt x="142875" y="19050"/>
                </a:lnTo>
                <a:close/>
              </a:path>
            </a:pathLst>
          </a:custGeom>
          <a:solidFill>
            <a:schemeClr val="accent1">
              <a:alpha val="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715436" cy="55546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en-US" dirty="0" smtClean="0"/>
              <a:t>     </a:t>
            </a:r>
            <a:r>
              <a:rPr lang="ru-RU" sz="4000" dirty="0" smtClean="0"/>
              <a:t>⁻¹³</a:t>
            </a:r>
            <a:endParaRPr lang="ru-RU" sz="4000" dirty="0"/>
          </a:p>
          <a:p>
            <a:pPr>
              <a:buNone/>
            </a:pPr>
            <a:r>
              <a:rPr lang="ru-RU" sz="4000" b="1" dirty="0" smtClean="0"/>
              <a:t>                    </a:t>
            </a:r>
            <a:r>
              <a:rPr lang="ru-RU" sz="4000" b="1" dirty="0" smtClean="0"/>
              <a:t>  ⁻⁴</a:t>
            </a:r>
            <a:endParaRPr lang="ru-RU" sz="4000" b="1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     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           </a:t>
            </a:r>
            <a:r>
              <a:rPr lang="ru-RU" sz="4000" b="1" i="1" u="sng" dirty="0" smtClean="0">
                <a:solidFill>
                  <a:srgbClr val="FF0000"/>
                </a:solidFill>
              </a:rPr>
              <a:t>[-3;5)              </a:t>
            </a:r>
            <a:endParaRPr lang="ru-RU" sz="4000" b="1" i="1" u="sng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28596" y="1857364"/>
            <a:ext cx="792961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/>
          <p:nvPr/>
        </p:nvCxnSpPr>
        <p:spPr>
          <a:xfrm>
            <a:off x="4371646" y="785794"/>
            <a:ext cx="1386913" cy="899103"/>
          </a:xfrm>
          <a:prstGeom prst="curvedConnector2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Скругленная соединительная линия 37"/>
          <p:cNvCxnSpPr>
            <a:stCxn id="13" idx="0"/>
          </p:cNvCxnSpPr>
          <p:nvPr/>
        </p:nvCxnSpPr>
        <p:spPr>
          <a:xfrm rot="16200000" flipH="1">
            <a:off x="5901410" y="-99375"/>
            <a:ext cx="501031" cy="4555453"/>
          </a:xfrm>
          <a:prstGeom prst="curvedConnector2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45"/>
          <p:cNvCxnSpPr>
            <a:stCxn id="12" idx="0"/>
          </p:cNvCxnSpPr>
          <p:nvPr/>
        </p:nvCxnSpPr>
        <p:spPr>
          <a:xfrm rot="5400000">
            <a:off x="1035820" y="1178704"/>
            <a:ext cx="285752" cy="1785948"/>
          </a:xfrm>
          <a:prstGeom prst="curvedConnector2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687805" y="120708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192880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-3</a:t>
            </a:r>
            <a:endParaRPr lang="ru-RU" sz="2400" b="1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5572132" y="1643050"/>
            <a:ext cx="285752" cy="285752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928926" y="1643050"/>
            <a:ext cx="285752" cy="285752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 flipV="1">
            <a:off x="1928794" y="1643050"/>
            <a:ext cx="285752" cy="285752"/>
          </a:xfrm>
          <a:prstGeom prst="flowChartConnector">
            <a:avLst/>
          </a:prstGeom>
          <a:solidFill>
            <a:schemeClr val="tx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rot="21200184" flipV="1">
            <a:off x="3714744" y="1643050"/>
            <a:ext cx="285752" cy="285752"/>
          </a:xfrm>
          <a:prstGeom prst="flowChartConnector">
            <a:avLst/>
          </a:prstGeom>
          <a:solidFill>
            <a:schemeClr val="tx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4929984" y="1713694"/>
            <a:ext cx="157163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072596" y="1570818"/>
            <a:ext cx="157163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5" grpId="0" animBg="1"/>
      <p:bldP spid="4" grpId="0"/>
      <p:bldP spid="6" grpId="0"/>
      <p:bldP spid="10" grpId="0" animBg="1"/>
      <p:bldP spid="8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/>
        </p:nvSpPr>
        <p:spPr>
          <a:xfrm>
            <a:off x="5172075" y="4714875"/>
            <a:ext cx="3162300" cy="952500"/>
          </a:xfrm>
          <a:custGeom>
            <a:avLst/>
            <a:gdLst>
              <a:gd name="connsiteX0" fmla="*/ 114300 w 3162300"/>
              <a:gd name="connsiteY0" fmla="*/ 952500 h 952500"/>
              <a:gd name="connsiteX1" fmla="*/ 76200 w 3162300"/>
              <a:gd name="connsiteY1" fmla="*/ 819150 h 952500"/>
              <a:gd name="connsiteX2" fmla="*/ 0 w 3162300"/>
              <a:gd name="connsiteY2" fmla="*/ 771525 h 952500"/>
              <a:gd name="connsiteX3" fmla="*/ 95250 w 3162300"/>
              <a:gd name="connsiteY3" fmla="*/ 619125 h 952500"/>
              <a:gd name="connsiteX4" fmla="*/ 228600 w 3162300"/>
              <a:gd name="connsiteY4" fmla="*/ 542925 h 952500"/>
              <a:gd name="connsiteX5" fmla="*/ 400050 w 3162300"/>
              <a:gd name="connsiteY5" fmla="*/ 447675 h 952500"/>
              <a:gd name="connsiteX6" fmla="*/ 581025 w 3162300"/>
              <a:gd name="connsiteY6" fmla="*/ 371475 h 952500"/>
              <a:gd name="connsiteX7" fmla="*/ 942975 w 3162300"/>
              <a:gd name="connsiteY7" fmla="*/ 285750 h 952500"/>
              <a:gd name="connsiteX8" fmla="*/ 1133475 w 3162300"/>
              <a:gd name="connsiteY8" fmla="*/ 238125 h 952500"/>
              <a:gd name="connsiteX9" fmla="*/ 1295400 w 3162300"/>
              <a:gd name="connsiteY9" fmla="*/ 190500 h 952500"/>
              <a:gd name="connsiteX10" fmla="*/ 1638300 w 3162300"/>
              <a:gd name="connsiteY10" fmla="*/ 152400 h 952500"/>
              <a:gd name="connsiteX11" fmla="*/ 1962150 w 3162300"/>
              <a:gd name="connsiteY11" fmla="*/ 95250 h 952500"/>
              <a:gd name="connsiteX12" fmla="*/ 2400300 w 3162300"/>
              <a:gd name="connsiteY12" fmla="*/ 38100 h 952500"/>
              <a:gd name="connsiteX13" fmla="*/ 2762250 w 3162300"/>
              <a:gd name="connsiteY13" fmla="*/ 19050 h 952500"/>
              <a:gd name="connsiteX14" fmla="*/ 3009900 w 3162300"/>
              <a:gd name="connsiteY14" fmla="*/ 0 h 952500"/>
              <a:gd name="connsiteX15" fmla="*/ 3162300 w 3162300"/>
              <a:gd name="connsiteY15" fmla="*/ 0 h 952500"/>
              <a:gd name="connsiteX16" fmla="*/ 2895600 w 3162300"/>
              <a:gd name="connsiteY16" fmla="*/ 200025 h 952500"/>
              <a:gd name="connsiteX17" fmla="*/ 3076575 w 3162300"/>
              <a:gd name="connsiteY17" fmla="*/ 342900 h 952500"/>
              <a:gd name="connsiteX18" fmla="*/ 2705100 w 3162300"/>
              <a:gd name="connsiteY18" fmla="*/ 438150 h 952500"/>
              <a:gd name="connsiteX19" fmla="*/ 2981325 w 3162300"/>
              <a:gd name="connsiteY19" fmla="*/ 571500 h 952500"/>
              <a:gd name="connsiteX20" fmla="*/ 2705100 w 3162300"/>
              <a:gd name="connsiteY20" fmla="*/ 695325 h 952500"/>
              <a:gd name="connsiteX21" fmla="*/ 2676525 w 3162300"/>
              <a:gd name="connsiteY21" fmla="*/ 914400 h 952500"/>
              <a:gd name="connsiteX22" fmla="*/ 114300 w 3162300"/>
              <a:gd name="connsiteY22" fmla="*/ 9525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3162300" h="952500">
                <a:moveTo>
                  <a:pt x="114300" y="952500"/>
                </a:moveTo>
                <a:lnTo>
                  <a:pt x="76200" y="819150"/>
                </a:lnTo>
                <a:lnTo>
                  <a:pt x="0" y="771525"/>
                </a:lnTo>
                <a:lnTo>
                  <a:pt x="95250" y="619125"/>
                </a:lnTo>
                <a:lnTo>
                  <a:pt x="228600" y="542925"/>
                </a:lnTo>
                <a:lnTo>
                  <a:pt x="400050" y="447675"/>
                </a:lnTo>
                <a:lnTo>
                  <a:pt x="581025" y="371475"/>
                </a:lnTo>
                <a:lnTo>
                  <a:pt x="942975" y="285750"/>
                </a:lnTo>
                <a:lnTo>
                  <a:pt x="1133475" y="238125"/>
                </a:lnTo>
                <a:lnTo>
                  <a:pt x="1295400" y="190500"/>
                </a:lnTo>
                <a:lnTo>
                  <a:pt x="1638300" y="152400"/>
                </a:lnTo>
                <a:lnTo>
                  <a:pt x="1962150" y="95250"/>
                </a:lnTo>
                <a:lnTo>
                  <a:pt x="2400300" y="38100"/>
                </a:lnTo>
                <a:lnTo>
                  <a:pt x="2762250" y="19050"/>
                </a:lnTo>
                <a:lnTo>
                  <a:pt x="3009900" y="0"/>
                </a:lnTo>
                <a:lnTo>
                  <a:pt x="3162300" y="0"/>
                </a:lnTo>
                <a:lnTo>
                  <a:pt x="2895600" y="200025"/>
                </a:lnTo>
                <a:lnTo>
                  <a:pt x="3076575" y="342900"/>
                </a:lnTo>
                <a:lnTo>
                  <a:pt x="2705100" y="438150"/>
                </a:lnTo>
                <a:lnTo>
                  <a:pt x="2981325" y="571500"/>
                </a:lnTo>
                <a:lnTo>
                  <a:pt x="2705100" y="695325"/>
                </a:lnTo>
                <a:lnTo>
                  <a:pt x="2676525" y="914400"/>
                </a:lnTo>
                <a:lnTo>
                  <a:pt x="114300" y="95250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Решим неравенство (**)</a:t>
            </a:r>
          </a:p>
          <a:p>
            <a:pPr>
              <a:buNone/>
            </a:pP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₀,₄(2|X+4|+|X-6|-18)&lt;1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 smtClean="0"/>
              <a:t>Т.к. -3</a:t>
            </a:r>
            <a:r>
              <a:rPr lang="en-US" sz="4000" b="1" i="1" dirty="0" smtClean="0"/>
              <a:t> ≤</a:t>
            </a:r>
            <a:r>
              <a:rPr lang="ru-RU" sz="4000" b="1" i="1" dirty="0" smtClean="0"/>
              <a:t> </a:t>
            </a:r>
            <a:r>
              <a:rPr lang="en-US" sz="4000" b="1" i="1" dirty="0" smtClean="0"/>
              <a:t>x&lt;5</a:t>
            </a:r>
            <a:r>
              <a:rPr lang="ru-RU" sz="4000" b="1" i="1" dirty="0" smtClean="0"/>
              <a:t>,то</a:t>
            </a:r>
          </a:p>
          <a:p>
            <a:pPr>
              <a:buNone/>
            </a:pP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</a:t>
            </a:r>
            <a:r>
              <a:rPr lang="ru-RU" sz="4000" b="1" i="1" dirty="0" smtClean="0"/>
              <a:t>(2 (Х+4)+(6-Х)-18)</a:t>
            </a:r>
            <a:r>
              <a:rPr lang="en-US" sz="4000" b="1" i="1" dirty="0" smtClean="0"/>
              <a:t> &lt;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</a:t>
            </a:r>
            <a:r>
              <a:rPr lang="ru-RU" sz="4000" b="1" i="1" dirty="0" smtClean="0"/>
              <a:t>0,4;</a:t>
            </a:r>
          </a:p>
          <a:p>
            <a:pPr>
              <a:buNone/>
            </a:pP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</a:t>
            </a:r>
            <a:r>
              <a:rPr lang="ru-RU" sz="4000" b="1" i="1" dirty="0" smtClean="0"/>
              <a:t>(Х-4)</a:t>
            </a:r>
            <a:r>
              <a:rPr lang="en-US" sz="4000" b="1" i="1" dirty="0" smtClean="0"/>
              <a:t> &lt;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</a:t>
            </a:r>
            <a:r>
              <a:rPr lang="ru-RU" sz="4000" b="1" i="1" dirty="0" smtClean="0"/>
              <a:t>0,4;</a:t>
            </a:r>
          </a:p>
          <a:p>
            <a:pPr>
              <a:buNone/>
            </a:pPr>
            <a:r>
              <a:rPr lang="ru-RU" sz="4000" b="1" i="1" dirty="0" smtClean="0"/>
              <a:t>О.Д.З: Х-4&gt;0;</a:t>
            </a:r>
          </a:p>
          <a:p>
            <a:pPr>
              <a:buNone/>
            </a:pPr>
            <a:r>
              <a:rPr lang="ru-RU" sz="4000" b="1" i="1" dirty="0" smtClean="0"/>
              <a:t>             Х&gt;4</a:t>
            </a:r>
          </a:p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endParaRPr lang="ru-RU" sz="4000" b="1" i="1" dirty="0" smtClean="0"/>
          </a:p>
          <a:p>
            <a:pPr>
              <a:buNone/>
            </a:pPr>
            <a:endParaRPr lang="ru-RU" sz="4000" b="1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000364" y="5643578"/>
            <a:ext cx="5072098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5072066" y="5500702"/>
            <a:ext cx="214314" cy="214314"/>
          </a:xfrm>
          <a:prstGeom prst="flowChartConnector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628" y="5715016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4</a:t>
            </a:r>
            <a:endParaRPr lang="ru-RU" sz="2800" b="1" i="1" dirty="0"/>
          </a:p>
        </p:txBody>
      </p:sp>
      <p:cxnSp>
        <p:nvCxnSpPr>
          <p:cNvPr id="9" name="Shape 8"/>
          <p:cNvCxnSpPr>
            <a:stCxn id="6" idx="0"/>
          </p:cNvCxnSpPr>
          <p:nvPr/>
        </p:nvCxnSpPr>
        <p:spPr>
          <a:xfrm rot="5400000" flipH="1" flipV="1">
            <a:off x="6482968" y="3411141"/>
            <a:ext cx="785816" cy="3393307"/>
          </a:xfrm>
          <a:prstGeom prst="curvedConnector2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>
            <a:off x="5143504" y="3429000"/>
            <a:ext cx="35719" cy="207170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олилиния 14"/>
          <p:cNvSpPr/>
          <p:nvPr/>
        </p:nvSpPr>
        <p:spPr>
          <a:xfrm>
            <a:off x="3952875" y="4248150"/>
            <a:ext cx="4515332" cy="981075"/>
          </a:xfrm>
          <a:custGeom>
            <a:avLst/>
            <a:gdLst>
              <a:gd name="connsiteX0" fmla="*/ 142875 w 4515332"/>
              <a:gd name="connsiteY0" fmla="*/ 0 h 981075"/>
              <a:gd name="connsiteX1" fmla="*/ 123825 w 4515332"/>
              <a:gd name="connsiteY1" fmla="*/ 66675 h 981075"/>
              <a:gd name="connsiteX2" fmla="*/ 85725 w 4515332"/>
              <a:gd name="connsiteY2" fmla="*/ 95250 h 981075"/>
              <a:gd name="connsiteX3" fmla="*/ 0 w 4515332"/>
              <a:gd name="connsiteY3" fmla="*/ 114300 h 981075"/>
              <a:gd name="connsiteX4" fmla="*/ 76200 w 4515332"/>
              <a:gd name="connsiteY4" fmla="*/ 238125 h 981075"/>
              <a:gd name="connsiteX5" fmla="*/ 228600 w 4515332"/>
              <a:gd name="connsiteY5" fmla="*/ 342900 h 981075"/>
              <a:gd name="connsiteX6" fmla="*/ 352425 w 4515332"/>
              <a:gd name="connsiteY6" fmla="*/ 409575 h 981075"/>
              <a:gd name="connsiteX7" fmla="*/ 542925 w 4515332"/>
              <a:gd name="connsiteY7" fmla="*/ 495300 h 981075"/>
              <a:gd name="connsiteX8" fmla="*/ 809625 w 4515332"/>
              <a:gd name="connsiteY8" fmla="*/ 561975 h 981075"/>
              <a:gd name="connsiteX9" fmla="*/ 1152525 w 4515332"/>
              <a:gd name="connsiteY9" fmla="*/ 666750 h 981075"/>
              <a:gd name="connsiteX10" fmla="*/ 1905000 w 4515332"/>
              <a:gd name="connsiteY10" fmla="*/ 800100 h 981075"/>
              <a:gd name="connsiteX11" fmla="*/ 2190750 w 4515332"/>
              <a:gd name="connsiteY11" fmla="*/ 838200 h 981075"/>
              <a:gd name="connsiteX12" fmla="*/ 2476500 w 4515332"/>
              <a:gd name="connsiteY12" fmla="*/ 866775 h 981075"/>
              <a:gd name="connsiteX13" fmla="*/ 2781300 w 4515332"/>
              <a:gd name="connsiteY13" fmla="*/ 904875 h 981075"/>
              <a:gd name="connsiteX14" fmla="*/ 3200400 w 4515332"/>
              <a:gd name="connsiteY14" fmla="*/ 933450 h 981075"/>
              <a:gd name="connsiteX15" fmla="*/ 3609975 w 4515332"/>
              <a:gd name="connsiteY15" fmla="*/ 942975 h 981075"/>
              <a:gd name="connsiteX16" fmla="*/ 3876675 w 4515332"/>
              <a:gd name="connsiteY16" fmla="*/ 962025 h 981075"/>
              <a:gd name="connsiteX17" fmla="*/ 4143375 w 4515332"/>
              <a:gd name="connsiteY17" fmla="*/ 971550 h 981075"/>
              <a:gd name="connsiteX18" fmla="*/ 4371975 w 4515332"/>
              <a:gd name="connsiteY18" fmla="*/ 981075 h 981075"/>
              <a:gd name="connsiteX19" fmla="*/ 4133850 w 4515332"/>
              <a:gd name="connsiteY19" fmla="*/ 790575 h 981075"/>
              <a:gd name="connsiteX20" fmla="*/ 4133850 w 4515332"/>
              <a:gd name="connsiteY20" fmla="*/ 790575 h 981075"/>
              <a:gd name="connsiteX21" fmla="*/ 4095750 w 4515332"/>
              <a:gd name="connsiteY21" fmla="*/ 733425 h 981075"/>
              <a:gd name="connsiteX22" fmla="*/ 4152900 w 4515332"/>
              <a:gd name="connsiteY22" fmla="*/ 695325 h 981075"/>
              <a:gd name="connsiteX23" fmla="*/ 4181475 w 4515332"/>
              <a:gd name="connsiteY23" fmla="*/ 647700 h 981075"/>
              <a:gd name="connsiteX24" fmla="*/ 4219575 w 4515332"/>
              <a:gd name="connsiteY24" fmla="*/ 590550 h 981075"/>
              <a:gd name="connsiteX25" fmla="*/ 4505325 w 4515332"/>
              <a:gd name="connsiteY25" fmla="*/ 466725 h 981075"/>
              <a:gd name="connsiteX26" fmla="*/ 4476750 w 4515332"/>
              <a:gd name="connsiteY26" fmla="*/ 447675 h 981075"/>
              <a:gd name="connsiteX27" fmla="*/ 4391025 w 4515332"/>
              <a:gd name="connsiteY27" fmla="*/ 381000 h 981075"/>
              <a:gd name="connsiteX28" fmla="*/ 4362450 w 4515332"/>
              <a:gd name="connsiteY28" fmla="*/ 371475 h 981075"/>
              <a:gd name="connsiteX29" fmla="*/ 4333875 w 4515332"/>
              <a:gd name="connsiteY29" fmla="*/ 333375 h 981075"/>
              <a:gd name="connsiteX30" fmla="*/ 4238625 w 4515332"/>
              <a:gd name="connsiteY30" fmla="*/ 276225 h 981075"/>
              <a:gd name="connsiteX31" fmla="*/ 4210050 w 4515332"/>
              <a:gd name="connsiteY31" fmla="*/ 257175 h 981075"/>
              <a:gd name="connsiteX32" fmla="*/ 4067175 w 4515332"/>
              <a:gd name="connsiteY32" fmla="*/ 190500 h 981075"/>
              <a:gd name="connsiteX33" fmla="*/ 4019550 w 4515332"/>
              <a:gd name="connsiteY33" fmla="*/ 180975 h 981075"/>
              <a:gd name="connsiteX34" fmla="*/ 3962400 w 4515332"/>
              <a:gd name="connsiteY34" fmla="*/ 152400 h 981075"/>
              <a:gd name="connsiteX35" fmla="*/ 3952875 w 4515332"/>
              <a:gd name="connsiteY35" fmla="*/ 123825 h 981075"/>
              <a:gd name="connsiteX36" fmla="*/ 3829050 w 4515332"/>
              <a:gd name="connsiteY36" fmla="*/ 28575 h 981075"/>
              <a:gd name="connsiteX37" fmla="*/ 142875 w 4515332"/>
              <a:gd name="connsiteY37" fmla="*/ 0 h 98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515332" h="981075">
                <a:moveTo>
                  <a:pt x="142875" y="0"/>
                </a:moveTo>
                <a:lnTo>
                  <a:pt x="123825" y="66675"/>
                </a:lnTo>
                <a:lnTo>
                  <a:pt x="85725" y="95250"/>
                </a:lnTo>
                <a:lnTo>
                  <a:pt x="0" y="114300"/>
                </a:lnTo>
                <a:lnTo>
                  <a:pt x="76200" y="238125"/>
                </a:lnTo>
                <a:lnTo>
                  <a:pt x="228600" y="342900"/>
                </a:lnTo>
                <a:lnTo>
                  <a:pt x="352425" y="409575"/>
                </a:lnTo>
                <a:lnTo>
                  <a:pt x="542925" y="495300"/>
                </a:lnTo>
                <a:lnTo>
                  <a:pt x="809625" y="561975"/>
                </a:lnTo>
                <a:lnTo>
                  <a:pt x="1152525" y="666750"/>
                </a:lnTo>
                <a:lnTo>
                  <a:pt x="1905000" y="800100"/>
                </a:lnTo>
                <a:lnTo>
                  <a:pt x="2190750" y="838200"/>
                </a:lnTo>
                <a:lnTo>
                  <a:pt x="2476500" y="866775"/>
                </a:lnTo>
                <a:lnTo>
                  <a:pt x="2781300" y="904875"/>
                </a:lnTo>
                <a:lnTo>
                  <a:pt x="3200400" y="933450"/>
                </a:lnTo>
                <a:lnTo>
                  <a:pt x="3609975" y="942975"/>
                </a:lnTo>
                <a:lnTo>
                  <a:pt x="3876675" y="962025"/>
                </a:lnTo>
                <a:lnTo>
                  <a:pt x="4143375" y="971550"/>
                </a:lnTo>
                <a:lnTo>
                  <a:pt x="4371975" y="981075"/>
                </a:lnTo>
                <a:cubicBezTo>
                  <a:pt x="4147427" y="795578"/>
                  <a:pt x="4237620" y="842460"/>
                  <a:pt x="4133850" y="790575"/>
                </a:cubicBezTo>
                <a:lnTo>
                  <a:pt x="4133850" y="790575"/>
                </a:lnTo>
                <a:lnTo>
                  <a:pt x="4095750" y="733425"/>
                </a:lnTo>
                <a:cubicBezTo>
                  <a:pt x="4120480" y="683966"/>
                  <a:pt x="4100601" y="695325"/>
                  <a:pt x="4152900" y="695325"/>
                </a:cubicBezTo>
                <a:cubicBezTo>
                  <a:pt x="4185965" y="662260"/>
                  <a:pt x="4181475" y="680220"/>
                  <a:pt x="4181475" y="647700"/>
                </a:cubicBezTo>
                <a:cubicBezTo>
                  <a:pt x="4214310" y="603920"/>
                  <a:pt x="4202950" y="623799"/>
                  <a:pt x="4219575" y="590550"/>
                </a:cubicBezTo>
                <a:cubicBezTo>
                  <a:pt x="4314825" y="549275"/>
                  <a:pt x="4414580" y="517139"/>
                  <a:pt x="4505325" y="466725"/>
                </a:cubicBezTo>
                <a:cubicBezTo>
                  <a:pt x="4515332" y="461166"/>
                  <a:pt x="4476750" y="447675"/>
                  <a:pt x="4476750" y="447675"/>
                </a:cubicBezTo>
                <a:cubicBezTo>
                  <a:pt x="4448175" y="425450"/>
                  <a:pt x="4421146" y="401080"/>
                  <a:pt x="4391025" y="381000"/>
                </a:cubicBezTo>
                <a:cubicBezTo>
                  <a:pt x="4382671" y="375431"/>
                  <a:pt x="4370163" y="377903"/>
                  <a:pt x="4362450" y="371475"/>
                </a:cubicBezTo>
                <a:cubicBezTo>
                  <a:pt x="4350254" y="361312"/>
                  <a:pt x="4333875" y="333375"/>
                  <a:pt x="4333875" y="333375"/>
                </a:cubicBezTo>
                <a:lnTo>
                  <a:pt x="4238625" y="276225"/>
                </a:lnTo>
                <a:lnTo>
                  <a:pt x="4210050" y="257175"/>
                </a:lnTo>
                <a:cubicBezTo>
                  <a:pt x="4162425" y="234950"/>
                  <a:pt x="4115972" y="210019"/>
                  <a:pt x="4067175" y="190500"/>
                </a:cubicBezTo>
                <a:cubicBezTo>
                  <a:pt x="4052144" y="184487"/>
                  <a:pt x="4034765" y="186508"/>
                  <a:pt x="4019550" y="180975"/>
                </a:cubicBezTo>
                <a:cubicBezTo>
                  <a:pt x="3999534" y="173696"/>
                  <a:pt x="3981450" y="161925"/>
                  <a:pt x="3962400" y="152400"/>
                </a:cubicBezTo>
                <a:lnTo>
                  <a:pt x="3952875" y="123825"/>
                </a:lnTo>
                <a:lnTo>
                  <a:pt x="3829050" y="28575"/>
                </a:lnTo>
                <a:lnTo>
                  <a:pt x="142875" y="0"/>
                </a:lnTo>
                <a:close/>
              </a:path>
            </a:pathLst>
          </a:cu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191125" y="3362325"/>
            <a:ext cx="3080835" cy="923925"/>
          </a:xfrm>
          <a:custGeom>
            <a:avLst/>
            <a:gdLst>
              <a:gd name="connsiteX0" fmla="*/ 47625 w 3080835"/>
              <a:gd name="connsiteY0" fmla="*/ 923925 h 923925"/>
              <a:gd name="connsiteX1" fmla="*/ 0 w 3080835"/>
              <a:gd name="connsiteY1" fmla="*/ 809625 h 923925"/>
              <a:gd name="connsiteX2" fmla="*/ 95250 w 3080835"/>
              <a:gd name="connsiteY2" fmla="*/ 638175 h 923925"/>
              <a:gd name="connsiteX3" fmla="*/ 304800 w 3080835"/>
              <a:gd name="connsiteY3" fmla="*/ 495300 h 923925"/>
              <a:gd name="connsiteX4" fmla="*/ 638175 w 3080835"/>
              <a:gd name="connsiteY4" fmla="*/ 333375 h 923925"/>
              <a:gd name="connsiteX5" fmla="*/ 885825 w 3080835"/>
              <a:gd name="connsiteY5" fmla="*/ 257175 h 923925"/>
              <a:gd name="connsiteX6" fmla="*/ 1171575 w 3080835"/>
              <a:gd name="connsiteY6" fmla="*/ 190500 h 923925"/>
              <a:gd name="connsiteX7" fmla="*/ 1533525 w 3080835"/>
              <a:gd name="connsiteY7" fmla="*/ 114300 h 923925"/>
              <a:gd name="connsiteX8" fmla="*/ 1866900 w 3080835"/>
              <a:gd name="connsiteY8" fmla="*/ 57150 h 923925"/>
              <a:gd name="connsiteX9" fmla="*/ 2209800 w 3080835"/>
              <a:gd name="connsiteY9" fmla="*/ 38100 h 923925"/>
              <a:gd name="connsiteX10" fmla="*/ 2409825 w 3080835"/>
              <a:gd name="connsiteY10" fmla="*/ 19050 h 923925"/>
              <a:gd name="connsiteX11" fmla="*/ 2609850 w 3080835"/>
              <a:gd name="connsiteY11" fmla="*/ 0 h 923925"/>
              <a:gd name="connsiteX12" fmla="*/ 2847975 w 3080835"/>
              <a:gd name="connsiteY12" fmla="*/ 9525 h 923925"/>
              <a:gd name="connsiteX13" fmla="*/ 2933700 w 3080835"/>
              <a:gd name="connsiteY13" fmla="*/ 9525 h 923925"/>
              <a:gd name="connsiteX14" fmla="*/ 3000375 w 3080835"/>
              <a:gd name="connsiteY14" fmla="*/ 47625 h 923925"/>
              <a:gd name="connsiteX15" fmla="*/ 3000375 w 3080835"/>
              <a:gd name="connsiteY15" fmla="*/ 161925 h 923925"/>
              <a:gd name="connsiteX16" fmla="*/ 2905125 w 3080835"/>
              <a:gd name="connsiteY16" fmla="*/ 247650 h 923925"/>
              <a:gd name="connsiteX17" fmla="*/ 2914650 w 3080835"/>
              <a:gd name="connsiteY17" fmla="*/ 285750 h 923925"/>
              <a:gd name="connsiteX18" fmla="*/ 3009900 w 3080835"/>
              <a:gd name="connsiteY18" fmla="*/ 323850 h 923925"/>
              <a:gd name="connsiteX19" fmla="*/ 3009900 w 3080835"/>
              <a:gd name="connsiteY19" fmla="*/ 342900 h 923925"/>
              <a:gd name="connsiteX20" fmla="*/ 3019425 w 3080835"/>
              <a:gd name="connsiteY20" fmla="*/ 371475 h 923925"/>
              <a:gd name="connsiteX21" fmla="*/ 3019425 w 3080835"/>
              <a:gd name="connsiteY21" fmla="*/ 457200 h 923925"/>
              <a:gd name="connsiteX22" fmla="*/ 2962275 w 3080835"/>
              <a:gd name="connsiteY22" fmla="*/ 495300 h 923925"/>
              <a:gd name="connsiteX23" fmla="*/ 2933700 w 3080835"/>
              <a:gd name="connsiteY23" fmla="*/ 533400 h 923925"/>
              <a:gd name="connsiteX24" fmla="*/ 2933700 w 3080835"/>
              <a:gd name="connsiteY24" fmla="*/ 533400 h 923925"/>
              <a:gd name="connsiteX25" fmla="*/ 2895600 w 3080835"/>
              <a:gd name="connsiteY25" fmla="*/ 561975 h 923925"/>
              <a:gd name="connsiteX26" fmla="*/ 2905125 w 3080835"/>
              <a:gd name="connsiteY26" fmla="*/ 590550 h 923925"/>
              <a:gd name="connsiteX27" fmla="*/ 2952750 w 3080835"/>
              <a:gd name="connsiteY27" fmla="*/ 609600 h 923925"/>
              <a:gd name="connsiteX28" fmla="*/ 2971800 w 3080835"/>
              <a:gd name="connsiteY28" fmla="*/ 619125 h 923925"/>
              <a:gd name="connsiteX29" fmla="*/ 3009900 w 3080835"/>
              <a:gd name="connsiteY29" fmla="*/ 657225 h 923925"/>
              <a:gd name="connsiteX30" fmla="*/ 3009900 w 3080835"/>
              <a:gd name="connsiteY30" fmla="*/ 657225 h 923925"/>
              <a:gd name="connsiteX31" fmla="*/ 3067050 w 3080835"/>
              <a:gd name="connsiteY31" fmla="*/ 723900 h 923925"/>
              <a:gd name="connsiteX32" fmla="*/ 2990850 w 3080835"/>
              <a:gd name="connsiteY32" fmla="*/ 847725 h 923925"/>
              <a:gd name="connsiteX33" fmla="*/ 2943225 w 3080835"/>
              <a:gd name="connsiteY33" fmla="*/ 857250 h 923925"/>
              <a:gd name="connsiteX34" fmla="*/ 2838450 w 3080835"/>
              <a:gd name="connsiteY34" fmla="*/ 904875 h 923925"/>
              <a:gd name="connsiteX35" fmla="*/ 2790825 w 3080835"/>
              <a:gd name="connsiteY35" fmla="*/ 923925 h 923925"/>
              <a:gd name="connsiteX36" fmla="*/ 47625 w 3080835"/>
              <a:gd name="connsiteY36" fmla="*/ 923925 h 92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080835" h="923925">
                <a:moveTo>
                  <a:pt x="47625" y="923925"/>
                </a:moveTo>
                <a:lnTo>
                  <a:pt x="0" y="809625"/>
                </a:lnTo>
                <a:lnTo>
                  <a:pt x="95250" y="638175"/>
                </a:lnTo>
                <a:lnTo>
                  <a:pt x="304800" y="495300"/>
                </a:lnTo>
                <a:lnTo>
                  <a:pt x="638175" y="333375"/>
                </a:lnTo>
                <a:lnTo>
                  <a:pt x="885825" y="257175"/>
                </a:lnTo>
                <a:lnTo>
                  <a:pt x="1171575" y="190500"/>
                </a:lnTo>
                <a:lnTo>
                  <a:pt x="1533525" y="114300"/>
                </a:lnTo>
                <a:lnTo>
                  <a:pt x="1866900" y="57150"/>
                </a:lnTo>
                <a:lnTo>
                  <a:pt x="2209800" y="38100"/>
                </a:lnTo>
                <a:lnTo>
                  <a:pt x="2409825" y="19050"/>
                </a:lnTo>
                <a:lnTo>
                  <a:pt x="2609850" y="0"/>
                </a:lnTo>
                <a:lnTo>
                  <a:pt x="2847975" y="9525"/>
                </a:lnTo>
                <a:lnTo>
                  <a:pt x="2933700" y="9525"/>
                </a:lnTo>
                <a:lnTo>
                  <a:pt x="3000375" y="47625"/>
                </a:lnTo>
                <a:lnTo>
                  <a:pt x="3000375" y="161925"/>
                </a:lnTo>
                <a:cubicBezTo>
                  <a:pt x="2968625" y="190500"/>
                  <a:pt x="2929439" y="212530"/>
                  <a:pt x="2905125" y="247650"/>
                </a:cubicBezTo>
                <a:cubicBezTo>
                  <a:pt x="2897674" y="258413"/>
                  <a:pt x="2914650" y="285750"/>
                  <a:pt x="2914650" y="285750"/>
                </a:cubicBezTo>
                <a:cubicBezTo>
                  <a:pt x="2962249" y="292550"/>
                  <a:pt x="2984897" y="282178"/>
                  <a:pt x="3009900" y="323850"/>
                </a:cubicBezTo>
                <a:cubicBezTo>
                  <a:pt x="3013167" y="329295"/>
                  <a:pt x="3009900" y="336550"/>
                  <a:pt x="3009900" y="342900"/>
                </a:cubicBezTo>
                <a:lnTo>
                  <a:pt x="3019425" y="371475"/>
                </a:lnTo>
                <a:lnTo>
                  <a:pt x="3019425" y="457200"/>
                </a:lnTo>
                <a:cubicBezTo>
                  <a:pt x="2983389" y="469212"/>
                  <a:pt x="2990815" y="462004"/>
                  <a:pt x="2962275" y="495300"/>
                </a:cubicBezTo>
                <a:cubicBezTo>
                  <a:pt x="2951944" y="507353"/>
                  <a:pt x="2933700" y="533400"/>
                  <a:pt x="2933700" y="533400"/>
                </a:cubicBezTo>
                <a:lnTo>
                  <a:pt x="2933700" y="533400"/>
                </a:lnTo>
                <a:cubicBezTo>
                  <a:pt x="2921000" y="542925"/>
                  <a:pt x="2902700" y="547776"/>
                  <a:pt x="2895600" y="561975"/>
                </a:cubicBezTo>
                <a:cubicBezTo>
                  <a:pt x="2891110" y="570955"/>
                  <a:pt x="2897412" y="584122"/>
                  <a:pt x="2905125" y="590550"/>
                </a:cubicBezTo>
                <a:cubicBezTo>
                  <a:pt x="2918260" y="601496"/>
                  <a:pt x="2937035" y="602865"/>
                  <a:pt x="2952750" y="609600"/>
                </a:cubicBezTo>
                <a:cubicBezTo>
                  <a:pt x="2959275" y="612397"/>
                  <a:pt x="2965450" y="615950"/>
                  <a:pt x="2971800" y="619125"/>
                </a:cubicBezTo>
                <a:lnTo>
                  <a:pt x="3009900" y="657225"/>
                </a:lnTo>
                <a:lnTo>
                  <a:pt x="3009900" y="657225"/>
                </a:lnTo>
                <a:cubicBezTo>
                  <a:pt x="3074975" y="700609"/>
                  <a:pt x="3067050" y="672430"/>
                  <a:pt x="3067050" y="723900"/>
                </a:cubicBezTo>
                <a:cubicBezTo>
                  <a:pt x="3034905" y="863193"/>
                  <a:pt x="3080835" y="847725"/>
                  <a:pt x="2990850" y="847725"/>
                </a:cubicBezTo>
                <a:cubicBezTo>
                  <a:pt x="2974975" y="850900"/>
                  <a:pt x="2958732" y="852598"/>
                  <a:pt x="2943225" y="857250"/>
                </a:cubicBezTo>
                <a:cubicBezTo>
                  <a:pt x="2902332" y="869518"/>
                  <a:pt x="2877873" y="886955"/>
                  <a:pt x="2838450" y="904875"/>
                </a:cubicBezTo>
                <a:cubicBezTo>
                  <a:pt x="2822885" y="911950"/>
                  <a:pt x="2790825" y="923925"/>
                  <a:pt x="2790825" y="923925"/>
                </a:cubicBezTo>
                <a:lnTo>
                  <a:pt x="47625" y="923925"/>
                </a:lnTo>
                <a:close/>
              </a:path>
            </a:pathLst>
          </a:custGeom>
          <a:solidFill>
            <a:srgbClr val="FF0000">
              <a:alpha val="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5"/>
            <a:ext cx="8229600" cy="4714908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Функция </a:t>
            </a:r>
            <a:r>
              <a:rPr lang="en-US" b="1" i="1" dirty="0" smtClean="0"/>
              <a:t>f(x)=</a:t>
            </a:r>
            <a:r>
              <a:rPr lang="ru-RU" b="1" i="1" dirty="0" smtClean="0"/>
              <a:t> </a:t>
            </a:r>
            <a:r>
              <a:rPr lang="ru-RU" b="1" i="1" dirty="0" err="1" smtClean="0"/>
              <a:t>l</a:t>
            </a:r>
            <a:r>
              <a:rPr lang="en-US" b="1" i="1" dirty="0" err="1" smtClean="0"/>
              <a:t>og₀,₄t</a:t>
            </a:r>
            <a:r>
              <a:rPr lang="ru-RU" b="1" i="1" dirty="0" smtClean="0"/>
              <a:t>  убывающая,</a:t>
            </a:r>
          </a:p>
          <a:p>
            <a:pPr>
              <a:buNone/>
            </a:pPr>
            <a:r>
              <a:rPr lang="ru-RU" b="1" i="1" dirty="0" smtClean="0"/>
              <a:t>т.к. </a:t>
            </a:r>
            <a:r>
              <a:rPr lang="en-US" b="1" i="1" dirty="0" smtClean="0"/>
              <a:t>a=</a:t>
            </a:r>
            <a:r>
              <a:rPr lang="ru-RU" b="1" i="1" dirty="0" smtClean="0"/>
              <a:t>0,</a:t>
            </a:r>
            <a:r>
              <a:rPr lang="en-US" b="1" i="1" dirty="0" smtClean="0"/>
              <a:t>4,</a:t>
            </a:r>
            <a:r>
              <a:rPr lang="ru-RU" b="1" i="1" dirty="0" smtClean="0"/>
              <a:t>0&lt;</a:t>
            </a:r>
            <a:r>
              <a:rPr lang="en-US" b="1" i="1" dirty="0" smtClean="0"/>
              <a:t>a&lt;1</a:t>
            </a:r>
            <a:r>
              <a:rPr lang="ru-RU" b="1" i="1" dirty="0" smtClean="0"/>
              <a:t>,то</a:t>
            </a:r>
          </a:p>
          <a:p>
            <a:pPr>
              <a:buNone/>
            </a:pPr>
            <a:r>
              <a:rPr lang="ru-RU" b="1" i="1" dirty="0" smtClean="0"/>
              <a:t>Х-4&gt;0,4;</a:t>
            </a:r>
          </a:p>
          <a:p>
            <a:pPr>
              <a:buNone/>
            </a:pPr>
            <a:r>
              <a:rPr lang="ru-RU" b="1" i="1" dirty="0" smtClean="0"/>
              <a:t>Х&gt;4,4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000100" y="4214818"/>
            <a:ext cx="7286676" cy="7143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Блок-схема: узел 6"/>
          <p:cNvSpPr/>
          <p:nvPr/>
        </p:nvSpPr>
        <p:spPr>
          <a:xfrm>
            <a:off x="5000628" y="4143380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857752" y="435769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4,4</a:t>
            </a:r>
            <a:endParaRPr lang="ru-RU" sz="2400" b="1" i="1" dirty="0"/>
          </a:p>
        </p:txBody>
      </p:sp>
      <p:cxnSp>
        <p:nvCxnSpPr>
          <p:cNvPr id="10" name="Shape 9"/>
          <p:cNvCxnSpPr>
            <a:stCxn id="7" idx="7"/>
          </p:cNvCxnSpPr>
          <p:nvPr/>
        </p:nvCxnSpPr>
        <p:spPr>
          <a:xfrm rot="5400000" flipH="1" flipV="1">
            <a:off x="6290845" y="2250273"/>
            <a:ext cx="817204" cy="3031782"/>
          </a:xfrm>
          <a:prstGeom prst="curvedConnector2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3857620" y="4143380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Shape 12"/>
          <p:cNvCxnSpPr>
            <a:stCxn id="11" idx="4"/>
          </p:cNvCxnSpPr>
          <p:nvPr/>
        </p:nvCxnSpPr>
        <p:spPr>
          <a:xfrm rot="16200000" flipH="1">
            <a:off x="5804305" y="2518165"/>
            <a:ext cx="857256" cy="4536313"/>
          </a:xfrm>
          <a:prstGeom prst="curvedConnector2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14744" y="371475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 4</a:t>
            </a:r>
            <a:endParaRPr lang="ru-RU" sz="2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928662" y="5643578"/>
            <a:ext cx="5857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(4,4;+∞)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7" grpId="0" animBg="1"/>
      <p:bldP spid="8" grpId="0"/>
      <p:bldP spid="11" grpId="0" animBg="1"/>
      <p:bldP spid="17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Прямая соединительная линия 35"/>
          <p:cNvCxnSpPr/>
          <p:nvPr/>
        </p:nvCxnSpPr>
        <p:spPr>
          <a:xfrm>
            <a:off x="5572132" y="1643050"/>
            <a:ext cx="34925" cy="21431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786314" y="1571612"/>
            <a:ext cx="35719" cy="22145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олилиния 23"/>
          <p:cNvSpPr/>
          <p:nvPr/>
        </p:nvSpPr>
        <p:spPr>
          <a:xfrm>
            <a:off x="4819650" y="2819400"/>
            <a:ext cx="3657600" cy="333375"/>
          </a:xfrm>
          <a:custGeom>
            <a:avLst/>
            <a:gdLst>
              <a:gd name="connsiteX0" fmla="*/ 0 w 3657600"/>
              <a:gd name="connsiteY0" fmla="*/ 0 h 333375"/>
              <a:gd name="connsiteX1" fmla="*/ 0 w 3657600"/>
              <a:gd name="connsiteY1" fmla="*/ 333375 h 333375"/>
              <a:gd name="connsiteX2" fmla="*/ 3571875 w 3657600"/>
              <a:gd name="connsiteY2" fmla="*/ 333375 h 333375"/>
              <a:gd name="connsiteX3" fmla="*/ 3514725 w 3657600"/>
              <a:gd name="connsiteY3" fmla="*/ 266700 h 333375"/>
              <a:gd name="connsiteX4" fmla="*/ 3600450 w 3657600"/>
              <a:gd name="connsiteY4" fmla="*/ 200025 h 333375"/>
              <a:gd name="connsiteX5" fmla="*/ 3533775 w 3657600"/>
              <a:gd name="connsiteY5" fmla="*/ 152400 h 333375"/>
              <a:gd name="connsiteX6" fmla="*/ 3438525 w 3657600"/>
              <a:gd name="connsiteY6" fmla="*/ 133350 h 333375"/>
              <a:gd name="connsiteX7" fmla="*/ 3657600 w 3657600"/>
              <a:gd name="connsiteY7" fmla="*/ 57150 h 333375"/>
              <a:gd name="connsiteX8" fmla="*/ 0 w 3657600"/>
              <a:gd name="connsiteY8" fmla="*/ 0 h 333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657600" h="333375">
                <a:moveTo>
                  <a:pt x="0" y="0"/>
                </a:moveTo>
                <a:lnTo>
                  <a:pt x="0" y="333375"/>
                </a:lnTo>
                <a:lnTo>
                  <a:pt x="3571875" y="333375"/>
                </a:lnTo>
                <a:lnTo>
                  <a:pt x="3514725" y="266700"/>
                </a:lnTo>
                <a:lnTo>
                  <a:pt x="3600450" y="200025"/>
                </a:lnTo>
                <a:cubicBezTo>
                  <a:pt x="3565341" y="141510"/>
                  <a:pt x="3590388" y="152400"/>
                  <a:pt x="3533775" y="152400"/>
                </a:cubicBezTo>
                <a:lnTo>
                  <a:pt x="3438525" y="133350"/>
                </a:lnTo>
                <a:lnTo>
                  <a:pt x="3657600" y="5715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4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3362325" y="1933575"/>
            <a:ext cx="2266950" cy="895350"/>
          </a:xfrm>
          <a:custGeom>
            <a:avLst/>
            <a:gdLst>
              <a:gd name="connsiteX0" fmla="*/ 0 w 2266950"/>
              <a:gd name="connsiteY0" fmla="*/ 895350 h 895350"/>
              <a:gd name="connsiteX1" fmla="*/ 19050 w 2266950"/>
              <a:gd name="connsiteY1" fmla="*/ 666750 h 895350"/>
              <a:gd name="connsiteX2" fmla="*/ 95250 w 2266950"/>
              <a:gd name="connsiteY2" fmla="*/ 504825 h 895350"/>
              <a:gd name="connsiteX3" fmla="*/ 209550 w 2266950"/>
              <a:gd name="connsiteY3" fmla="*/ 371475 h 895350"/>
              <a:gd name="connsiteX4" fmla="*/ 314325 w 2266950"/>
              <a:gd name="connsiteY4" fmla="*/ 276225 h 895350"/>
              <a:gd name="connsiteX5" fmla="*/ 552450 w 2266950"/>
              <a:gd name="connsiteY5" fmla="*/ 142875 h 895350"/>
              <a:gd name="connsiteX6" fmla="*/ 781050 w 2266950"/>
              <a:gd name="connsiteY6" fmla="*/ 57150 h 895350"/>
              <a:gd name="connsiteX7" fmla="*/ 1028700 w 2266950"/>
              <a:gd name="connsiteY7" fmla="*/ 0 h 895350"/>
              <a:gd name="connsiteX8" fmla="*/ 1295400 w 2266950"/>
              <a:gd name="connsiteY8" fmla="*/ 0 h 895350"/>
              <a:gd name="connsiteX9" fmla="*/ 1562100 w 2266950"/>
              <a:gd name="connsiteY9" fmla="*/ 47625 h 895350"/>
              <a:gd name="connsiteX10" fmla="*/ 1752600 w 2266950"/>
              <a:gd name="connsiteY10" fmla="*/ 142875 h 895350"/>
              <a:gd name="connsiteX11" fmla="*/ 1895475 w 2266950"/>
              <a:gd name="connsiteY11" fmla="*/ 238125 h 895350"/>
              <a:gd name="connsiteX12" fmla="*/ 2066925 w 2266950"/>
              <a:gd name="connsiteY12" fmla="*/ 400050 h 895350"/>
              <a:gd name="connsiteX13" fmla="*/ 2162175 w 2266950"/>
              <a:gd name="connsiteY13" fmla="*/ 495300 h 895350"/>
              <a:gd name="connsiteX14" fmla="*/ 2228850 w 2266950"/>
              <a:gd name="connsiteY14" fmla="*/ 657225 h 895350"/>
              <a:gd name="connsiteX15" fmla="*/ 2266950 w 2266950"/>
              <a:gd name="connsiteY15" fmla="*/ 828675 h 895350"/>
              <a:gd name="connsiteX16" fmla="*/ 2238375 w 2266950"/>
              <a:gd name="connsiteY16" fmla="*/ 895350 h 895350"/>
              <a:gd name="connsiteX17" fmla="*/ 0 w 2266950"/>
              <a:gd name="connsiteY17" fmla="*/ 895350 h 89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950" h="895350">
                <a:moveTo>
                  <a:pt x="0" y="895350"/>
                </a:moveTo>
                <a:lnTo>
                  <a:pt x="19050" y="666750"/>
                </a:lnTo>
                <a:lnTo>
                  <a:pt x="95250" y="504825"/>
                </a:lnTo>
                <a:lnTo>
                  <a:pt x="209550" y="371475"/>
                </a:lnTo>
                <a:lnTo>
                  <a:pt x="314325" y="276225"/>
                </a:lnTo>
                <a:lnTo>
                  <a:pt x="552450" y="142875"/>
                </a:lnTo>
                <a:lnTo>
                  <a:pt x="781050" y="57150"/>
                </a:lnTo>
                <a:lnTo>
                  <a:pt x="1028700" y="0"/>
                </a:lnTo>
                <a:lnTo>
                  <a:pt x="1295400" y="0"/>
                </a:lnTo>
                <a:lnTo>
                  <a:pt x="1562100" y="47625"/>
                </a:lnTo>
                <a:lnTo>
                  <a:pt x="1752600" y="142875"/>
                </a:lnTo>
                <a:lnTo>
                  <a:pt x="1895475" y="238125"/>
                </a:lnTo>
                <a:lnTo>
                  <a:pt x="2066925" y="400050"/>
                </a:lnTo>
                <a:lnTo>
                  <a:pt x="2162175" y="495300"/>
                </a:lnTo>
                <a:lnTo>
                  <a:pt x="2228850" y="657225"/>
                </a:lnTo>
                <a:lnTo>
                  <a:pt x="2266950" y="828675"/>
                </a:lnTo>
                <a:lnTo>
                  <a:pt x="2238375" y="895350"/>
                </a:lnTo>
                <a:lnTo>
                  <a:pt x="0" y="89535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Shape 13"/>
          <p:cNvCxnSpPr>
            <a:endCxn id="10" idx="0"/>
          </p:cNvCxnSpPr>
          <p:nvPr/>
        </p:nvCxnSpPr>
        <p:spPr>
          <a:xfrm>
            <a:off x="4572000" y="1928802"/>
            <a:ext cx="1035851" cy="785818"/>
          </a:xfrm>
          <a:prstGeom prst="curvedConnector2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679951" y="3035297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узел 19"/>
          <p:cNvSpPr/>
          <p:nvPr/>
        </p:nvSpPr>
        <p:spPr>
          <a:xfrm>
            <a:off x="4714876" y="2714620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Определим решение системы</a:t>
            </a:r>
          </a:p>
          <a:p>
            <a:pPr>
              <a:buNone/>
            </a:pPr>
            <a:endParaRPr lang="ru-RU" sz="4000" b="1" i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14348" y="2786058"/>
            <a:ext cx="8072494" cy="7143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3214678" y="2714620"/>
            <a:ext cx="285752" cy="28575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500694" y="2714620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Shape 11"/>
          <p:cNvCxnSpPr>
            <a:stCxn id="8" idx="0"/>
          </p:cNvCxnSpPr>
          <p:nvPr/>
        </p:nvCxnSpPr>
        <p:spPr>
          <a:xfrm rot="5400000" flipH="1" flipV="1">
            <a:off x="3571868" y="1714488"/>
            <a:ext cx="785818" cy="1214446"/>
          </a:xfrm>
          <a:prstGeom prst="curvedConnector2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71802" y="307181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-3</a:t>
            </a:r>
            <a:endParaRPr lang="ru-RU" sz="2800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57818" y="3071810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5</a:t>
            </a:r>
            <a:endParaRPr lang="ru-RU" sz="28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314324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4,4</a:t>
            </a:r>
            <a:endParaRPr lang="ru-RU" sz="24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071538" y="4941168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Ответ: (4,4; 5)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786314" y="3143248"/>
            <a:ext cx="3643338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0" grpId="0" animBg="1"/>
      <p:bldP spid="8" grpId="0" animBg="1"/>
      <p:bldP spid="10" grpId="0" animBg="1"/>
      <p:bldP spid="18" grpId="0"/>
      <p:bldP spid="19" grpId="0"/>
      <p:bldP spid="21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№2 Решите неравенство</a:t>
            </a:r>
          </a:p>
          <a:p>
            <a:pPr>
              <a:buNone/>
            </a:pPr>
            <a:r>
              <a:rPr lang="en-US" sz="4000" b="1" i="1" dirty="0" smtClean="0"/>
              <a:t>        Log</a:t>
            </a:r>
            <a:r>
              <a:rPr lang="en-US" sz="2800" b="1" i="1" dirty="0" smtClean="0"/>
              <a:t>x</a:t>
            </a:r>
            <a:r>
              <a:rPr lang="en-US" sz="4000" b="1" i="1" dirty="0" smtClean="0"/>
              <a:t>3 +2Log</a:t>
            </a:r>
            <a:r>
              <a:rPr lang="en-US" sz="2800" b="1" i="1" dirty="0" smtClean="0"/>
              <a:t>3x</a:t>
            </a:r>
            <a:r>
              <a:rPr lang="en-US" sz="4000" b="1" i="1" dirty="0" smtClean="0"/>
              <a:t>3 -6Log</a:t>
            </a:r>
            <a:r>
              <a:rPr lang="en-US" sz="2800" b="1" i="1" dirty="0" smtClean="0"/>
              <a:t>9x</a:t>
            </a:r>
            <a:r>
              <a:rPr lang="en-US" sz="4000" b="1" i="1" dirty="0" smtClean="0"/>
              <a:t>3 ≤0</a:t>
            </a:r>
          </a:p>
          <a:p>
            <a:pPr>
              <a:buNone/>
            </a:pPr>
            <a:r>
              <a:rPr lang="ru-RU" sz="4000" b="1" i="1" dirty="0" smtClean="0"/>
              <a:t>О.Д.З: </a:t>
            </a:r>
            <a:r>
              <a:rPr lang="ru-RU" sz="4000" b="1" i="1" dirty="0" err="1" smtClean="0"/>
              <a:t>х</a:t>
            </a:r>
            <a:r>
              <a:rPr lang="ru-RU" sz="4000" b="1" i="1" dirty="0" smtClean="0"/>
              <a:t>&gt;0;</a:t>
            </a:r>
          </a:p>
          <a:p>
            <a:pPr>
              <a:buNone/>
            </a:pPr>
            <a:r>
              <a:rPr lang="ru-RU" sz="4000" b="1" i="1" dirty="0" smtClean="0"/>
              <a:t>             </a:t>
            </a:r>
            <a:r>
              <a:rPr lang="ru-RU" sz="4000" b="1" i="1" dirty="0" err="1" smtClean="0"/>
              <a:t>х=</a:t>
            </a:r>
            <a:r>
              <a:rPr lang="ru-RU" sz="4000" b="1" i="1" dirty="0" smtClean="0"/>
              <a:t> </a:t>
            </a:r>
            <a:r>
              <a:rPr lang="ru-RU" sz="3600" b="1" i="1" dirty="0" smtClean="0"/>
              <a:t>1</a:t>
            </a:r>
            <a:r>
              <a:rPr lang="ru-RU" sz="4000" b="1" i="1" dirty="0" smtClean="0"/>
              <a:t>;</a:t>
            </a:r>
          </a:p>
          <a:p>
            <a:pPr>
              <a:buNone/>
            </a:pPr>
            <a:r>
              <a:rPr lang="ru-RU" sz="4000" b="1" i="1" dirty="0" smtClean="0"/>
              <a:t>             х=</a:t>
            </a:r>
            <a:r>
              <a:rPr lang="ru-RU" sz="3600" b="1" i="1" dirty="0" smtClean="0"/>
              <a:t>1</a:t>
            </a:r>
            <a:r>
              <a:rPr lang="en-US" sz="4000" b="1" i="1" dirty="0" smtClean="0"/>
              <a:t>/</a:t>
            </a:r>
            <a:r>
              <a:rPr lang="ru-RU" sz="3600" b="1" i="1" dirty="0" smtClean="0"/>
              <a:t>3</a:t>
            </a:r>
            <a:r>
              <a:rPr lang="ru-RU" sz="4000" b="1" i="1" dirty="0" smtClean="0"/>
              <a:t>;</a:t>
            </a:r>
          </a:p>
          <a:p>
            <a:pPr>
              <a:buNone/>
            </a:pPr>
            <a:r>
              <a:rPr lang="ru-RU" sz="4000" b="1" i="1" dirty="0" smtClean="0"/>
              <a:t>             х=</a:t>
            </a:r>
            <a:r>
              <a:rPr lang="ru-RU" sz="3600" b="1" i="1" dirty="0" smtClean="0"/>
              <a:t>1</a:t>
            </a:r>
            <a:r>
              <a:rPr lang="en-US" sz="4000" b="1" i="1" dirty="0" smtClean="0"/>
              <a:t>/</a:t>
            </a:r>
            <a:r>
              <a:rPr lang="ru-RU" sz="3600" b="1" i="1" dirty="0" smtClean="0"/>
              <a:t>9</a:t>
            </a:r>
            <a:endParaRPr lang="ru-RU" sz="4000" b="1" i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214546" y="2857496"/>
            <a:ext cx="285752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214546" y="3571876"/>
            <a:ext cx="285752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214546" y="4286256"/>
            <a:ext cx="285752" cy="14287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Левая фигурная скобка 13"/>
          <p:cNvSpPr/>
          <p:nvPr/>
        </p:nvSpPr>
        <p:spPr>
          <a:xfrm>
            <a:off x="1714480" y="1857364"/>
            <a:ext cx="428628" cy="2857520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1142976" y="5500702"/>
            <a:ext cx="7358114" cy="1588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узел 17"/>
          <p:cNvSpPr/>
          <p:nvPr/>
        </p:nvSpPr>
        <p:spPr>
          <a:xfrm>
            <a:off x="2786050" y="5429264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428992" y="5429264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214810" y="5429264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143636" y="5429264"/>
            <a:ext cx="214314" cy="214314"/>
          </a:xfrm>
          <a:prstGeom prst="flowChartConnector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643174" y="5643578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 0</a:t>
            </a:r>
            <a:endParaRPr lang="ru-RU" sz="28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14678" y="5786454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1/9</a:t>
            </a:r>
            <a:endParaRPr lang="ru-RU" sz="24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4000496" y="571501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1/3</a:t>
            </a:r>
            <a:endParaRPr lang="ru-RU" sz="24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6000760" y="5715016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 1</a:t>
            </a:r>
            <a:endParaRPr lang="ru-RU" sz="2400" b="1" i="1" dirty="0"/>
          </a:p>
        </p:txBody>
      </p:sp>
      <p:cxnSp>
        <p:nvCxnSpPr>
          <p:cNvPr id="27" name="Shape 26"/>
          <p:cNvCxnSpPr>
            <a:stCxn id="18" idx="0"/>
          </p:cNvCxnSpPr>
          <p:nvPr/>
        </p:nvCxnSpPr>
        <p:spPr>
          <a:xfrm rot="5400000" flipH="1" flipV="1">
            <a:off x="5089927" y="2232414"/>
            <a:ext cx="1000130" cy="5393571"/>
          </a:xfrm>
          <a:prstGeom prst="curvedConnector2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524000" y="1831181"/>
          <a:ext cx="6096000" cy="4064000"/>
        </p:xfrm>
        <a:graphic>
          <a:graphicData uri="http://schemas.openxmlformats.org/presentationml/2006/ole">
            <p:oleObj spid="_x0000_s23565" name="Формула" r:id="rId3" imgW="0" imgH="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57158" y="214290"/>
          <a:ext cx="8429684" cy="6429420"/>
        </p:xfrm>
        <a:graphic>
          <a:graphicData uri="http://schemas.openxmlformats.org/presentationml/2006/ole">
            <p:oleObj spid="_x0000_s23566" name="Формула" r:id="rId4" imgW="2171700" imgH="1778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0" y="1831181"/>
          <a:ext cx="6096000" cy="4064000"/>
        </p:xfrm>
        <a:graphic>
          <a:graphicData uri="http://schemas.openxmlformats.org/presentationml/2006/ole">
            <p:oleObj spid="_x0000_s24594" name="Формула" r:id="rId3" imgW="0" imgH="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24595" name="Формула" r:id="rId4" imgW="0" imgH="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28596" y="928670"/>
          <a:ext cx="8429684" cy="4286280"/>
        </p:xfrm>
        <a:graphic>
          <a:graphicData uri="http://schemas.openxmlformats.org/presentationml/2006/ole">
            <p:oleObj spid="_x0000_s24598" name="Формула" r:id="rId5" imgW="2323800" imgH="91440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/>
          </p:cNvGraphicFramePr>
          <p:nvPr/>
        </p:nvGraphicFramePr>
        <p:xfrm>
          <a:off x="1524000" y="4643446"/>
          <a:ext cx="2762248" cy="571504"/>
        </p:xfrm>
        <a:graphic>
          <a:graphicData uri="http://schemas.openxmlformats.org/presentationml/2006/ole">
            <p:oleObj spid="_x0000_s24599" name="Формула" r:id="rId6" imgW="0" imgH="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ChangeAspect="1"/>
          </p:cNvGraphicFramePr>
          <p:nvPr>
            <p:ph idx="1"/>
          </p:nvPr>
        </p:nvGraphicFramePr>
        <p:xfrm>
          <a:off x="285720" y="642918"/>
          <a:ext cx="8501122" cy="5500726"/>
        </p:xfrm>
        <a:graphic>
          <a:graphicData uri="http://schemas.openxmlformats.org/presentationml/2006/ole">
            <p:oleObj spid="_x0000_s37890" name="Формула" r:id="rId3" imgW="1269720" imgH="1333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6" name="Формула" r:id="rId3" imgW="114151" imgH="215619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7" name="Формула" r:id="rId4" imgW="114151" imgH="215619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521200" y="3321050"/>
          <a:ext cx="101600" cy="215900"/>
        </p:xfrm>
        <a:graphic>
          <a:graphicData uri="http://schemas.openxmlformats.org/presentationml/2006/ole">
            <p:oleObj spid="_x0000_s1048" name="Формула" r:id="rId5" imgW="101512" imgH="215713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49" name="Формула" r:id="rId6" imgW="114151" imgH="215619" progId="Equation.3">
              <p:embed/>
            </p:oleObj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0" y="1714488"/>
            <a:ext cx="7715272" cy="1500198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a)Log₅(6+X)=2</a:t>
            </a:r>
            <a:r>
              <a:rPr lang="ru-RU" b="1" i="1" dirty="0" smtClean="0"/>
              <a:t>;  </a:t>
            </a:r>
            <a:r>
              <a:rPr lang="en-US" b="1" i="1" dirty="0" smtClean="0"/>
              <a:t>X=19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57290" y="2786058"/>
            <a:ext cx="5500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б)</a:t>
            </a:r>
            <a:r>
              <a:rPr lang="en-US" sz="4400" b="1" i="1" dirty="0" smtClean="0"/>
              <a:t>Log₆(4+X)=2;</a:t>
            </a:r>
            <a:r>
              <a:rPr lang="ru-RU" sz="4400" b="1" i="1" dirty="0" smtClean="0"/>
              <a:t>   </a:t>
            </a:r>
            <a:r>
              <a:rPr lang="en-US" sz="4400" b="1" i="1" dirty="0" smtClean="0"/>
              <a:t>X=32</a:t>
            </a:r>
            <a:endParaRPr lang="ru-RU" sz="44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85786" y="785794"/>
            <a:ext cx="7715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Задания первой части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57290" y="3786190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в)</a:t>
            </a:r>
            <a:r>
              <a:rPr lang="en-US" sz="4400" b="1" i="1" dirty="0" smtClean="0"/>
              <a:t>Log₃(X²+X)=Log₃(X²+3);</a:t>
            </a:r>
          </a:p>
          <a:p>
            <a:r>
              <a:rPr lang="en-US" sz="4400" b="1" i="1" dirty="0" smtClean="0"/>
              <a:t>   X=3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4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+           -        +      </a:t>
            </a:r>
            <a:r>
              <a:rPr lang="en-US" dirty="0" smtClean="0"/>
              <a:t>  -</a:t>
            </a:r>
            <a:r>
              <a:rPr lang="ru-RU" dirty="0" smtClean="0"/>
              <a:t>         +           -   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r>
              <a:rPr lang="ru-RU" sz="2000" b="1" i="1" dirty="0" smtClean="0"/>
              <a:t>  -2                     -1 -2</a:t>
            </a:r>
            <a:r>
              <a:rPr lang="en-US" sz="2000" b="1" i="1" dirty="0" smtClean="0"/>
              <a:t>/3          </a:t>
            </a:r>
            <a:r>
              <a:rPr lang="ru-RU" sz="2000" b="1" i="1" dirty="0" smtClean="0"/>
              <a:t>       0             1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</a:t>
            </a:r>
          </a:p>
          <a:p>
            <a:pPr>
              <a:buNone/>
            </a:pPr>
            <a:r>
              <a:rPr lang="ru-RU" dirty="0" smtClean="0"/>
              <a:t>           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000100" y="2285992"/>
            <a:ext cx="7143800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Блок-схема: узел 6"/>
          <p:cNvSpPr/>
          <p:nvPr/>
        </p:nvSpPr>
        <p:spPr>
          <a:xfrm>
            <a:off x="2285984" y="2143116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571868" y="2143116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214942" y="2143116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14810" y="2143116"/>
            <a:ext cx="214314" cy="21431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072198" y="2143116"/>
            <a:ext cx="214314" cy="21431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Shape 14"/>
          <p:cNvCxnSpPr/>
          <p:nvPr/>
        </p:nvCxnSpPr>
        <p:spPr>
          <a:xfrm rot="16200000" flipH="1">
            <a:off x="2482436" y="2268132"/>
            <a:ext cx="500068" cy="678663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>
            <a:endCxn id="8" idx="4"/>
          </p:cNvCxnSpPr>
          <p:nvPr/>
        </p:nvCxnSpPr>
        <p:spPr>
          <a:xfrm flipV="1">
            <a:off x="3000364" y="2357430"/>
            <a:ext cx="678661" cy="500066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45"/>
          <p:cNvCxnSpPr/>
          <p:nvPr/>
        </p:nvCxnSpPr>
        <p:spPr>
          <a:xfrm rot="16200000" flipH="1">
            <a:off x="4339826" y="2303853"/>
            <a:ext cx="357192" cy="464347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hape 80"/>
          <p:cNvCxnSpPr>
            <a:endCxn id="10" idx="4"/>
          </p:cNvCxnSpPr>
          <p:nvPr/>
        </p:nvCxnSpPr>
        <p:spPr>
          <a:xfrm flipV="1">
            <a:off x="4786314" y="2357430"/>
            <a:ext cx="535785" cy="357190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hape 82"/>
          <p:cNvCxnSpPr/>
          <p:nvPr/>
        </p:nvCxnSpPr>
        <p:spPr>
          <a:xfrm rot="16200000" flipH="1">
            <a:off x="6965173" y="1607331"/>
            <a:ext cx="531452" cy="2031650"/>
          </a:xfrm>
          <a:prstGeom prst="curvedConnector2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642910" y="521495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i="1" dirty="0" smtClean="0"/>
              <a:t>-2&lt;</a:t>
            </a:r>
            <a:r>
              <a:rPr lang="ru-RU" sz="4000" b="1" i="1" dirty="0" smtClean="0"/>
              <a:t>У&lt;-1;</a:t>
            </a:r>
            <a:r>
              <a:rPr lang="en-US" sz="4000" b="1" i="1" dirty="0" smtClean="0"/>
              <a:t>     -2/3≤</a:t>
            </a:r>
            <a:r>
              <a:rPr lang="ru-RU" sz="4000" b="1" i="1" dirty="0" smtClean="0"/>
              <a:t>У&lt;0;</a:t>
            </a:r>
            <a:r>
              <a:rPr lang="en-US" sz="4000" b="1" i="1" dirty="0" smtClean="0"/>
              <a:t>      </a:t>
            </a:r>
            <a:r>
              <a:rPr lang="ru-RU" sz="4000" b="1" i="1" dirty="0" smtClean="0"/>
              <a:t>У≥1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/>
          </p:cNvGraphicFramePr>
          <p:nvPr>
            <p:ph idx="1"/>
          </p:nvPr>
        </p:nvGraphicFramePr>
        <p:xfrm>
          <a:off x="1524000" y="1831181"/>
          <a:ext cx="6096000" cy="4064000"/>
        </p:xfrm>
        <a:graphic>
          <a:graphicData uri="http://schemas.openxmlformats.org/presentationml/2006/ole">
            <p:oleObj spid="_x0000_s38915" name="Формула" r:id="rId3" imgW="0" imgH="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500034" y="785794"/>
          <a:ext cx="7643866" cy="4714908"/>
        </p:xfrm>
        <a:graphic>
          <a:graphicData uri="http://schemas.openxmlformats.org/presentationml/2006/ole">
            <p:oleObj spid="_x0000_s38916" name="Формула" r:id="rId4" imgW="1625400" imgH="1015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>
            <p:ph idx="1"/>
          </p:nvPr>
        </p:nvGraphicFramePr>
        <p:xfrm>
          <a:off x="142844" y="714356"/>
          <a:ext cx="8358246" cy="5072098"/>
        </p:xfrm>
        <a:graphic>
          <a:graphicData uri="http://schemas.openxmlformats.org/presentationml/2006/ole">
            <p:oleObj spid="_x0000_s39938" name="Формула" r:id="rId3" imgW="1625400" imgH="1079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ChangeAspect="1"/>
          </p:cNvGraphicFramePr>
          <p:nvPr>
            <p:ph idx="1"/>
          </p:nvPr>
        </p:nvGraphicFramePr>
        <p:xfrm>
          <a:off x="357158" y="642918"/>
          <a:ext cx="5143536" cy="2643206"/>
        </p:xfrm>
        <a:graphic>
          <a:graphicData uri="http://schemas.openxmlformats.org/presentationml/2006/ole">
            <p:oleObj spid="_x0000_s40962" name="Формула" r:id="rId3" imgW="990360" imgH="660240" progId="Equation.3">
              <p:embed/>
            </p:oleObj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357158" y="4786322"/>
            <a:ext cx="8143932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1285852" y="4714884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14" y="492919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0</a:t>
            </a:r>
            <a:endParaRPr lang="ru-RU" sz="2400" b="1" i="1" dirty="0"/>
          </a:p>
        </p:txBody>
      </p:sp>
      <p:cxnSp>
        <p:nvCxnSpPr>
          <p:cNvPr id="12" name="Shape 11"/>
          <p:cNvCxnSpPr>
            <a:stCxn id="9" idx="0"/>
          </p:cNvCxnSpPr>
          <p:nvPr/>
        </p:nvCxnSpPr>
        <p:spPr>
          <a:xfrm rot="5400000" flipH="1" flipV="1">
            <a:off x="4375545" y="589338"/>
            <a:ext cx="1143010" cy="7108083"/>
          </a:xfrm>
          <a:prstGeom prst="curvedConnector2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узел 13"/>
          <p:cNvSpPr/>
          <p:nvPr/>
        </p:nvSpPr>
        <p:spPr>
          <a:xfrm>
            <a:off x="1857356" y="4714884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2428860" y="4714884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4500562" y="4714884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7500958" y="4714884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643042" y="492919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1/9</a:t>
            </a:r>
            <a:endParaRPr lang="ru-RU" sz="2400" b="1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214546" y="4929198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1/3</a:t>
            </a:r>
            <a:endParaRPr lang="ru-RU" sz="24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214810" y="500063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1</a:t>
            </a:r>
            <a:endParaRPr lang="ru-RU" sz="2400" b="1" i="1" dirty="0"/>
          </a:p>
        </p:txBody>
      </p:sp>
      <p:cxnSp>
        <p:nvCxnSpPr>
          <p:cNvPr id="24" name="Shape 23"/>
          <p:cNvCxnSpPr>
            <a:stCxn id="14" idx="0"/>
          </p:cNvCxnSpPr>
          <p:nvPr/>
        </p:nvCxnSpPr>
        <p:spPr>
          <a:xfrm rot="5400000" flipH="1" flipV="1">
            <a:off x="2018091" y="4446992"/>
            <a:ext cx="214314" cy="321471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endCxn id="16" idx="0"/>
          </p:cNvCxnSpPr>
          <p:nvPr/>
        </p:nvCxnSpPr>
        <p:spPr>
          <a:xfrm>
            <a:off x="2285984" y="4500570"/>
            <a:ext cx="250033" cy="214314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Блок-схема: узел 31"/>
          <p:cNvSpPr/>
          <p:nvPr/>
        </p:nvSpPr>
        <p:spPr>
          <a:xfrm>
            <a:off x="3500430" y="4643446"/>
            <a:ext cx="285752" cy="285752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Объект 34"/>
          <p:cNvGraphicFramePr>
            <a:graphicFrameLocks noChangeAspect="1"/>
          </p:cNvGraphicFramePr>
          <p:nvPr/>
        </p:nvGraphicFramePr>
        <p:xfrm>
          <a:off x="3357554" y="4857760"/>
          <a:ext cx="500066" cy="642942"/>
        </p:xfrm>
        <a:graphic>
          <a:graphicData uri="http://schemas.openxmlformats.org/presentationml/2006/ole">
            <p:oleObj spid="_x0000_s40963" name="Формула" r:id="rId4" imgW="241200" imgH="304560" progId="Equation.3">
              <p:embed/>
            </p:oleObj>
          </a:graphicData>
        </a:graphic>
      </p:graphicFrame>
      <p:cxnSp>
        <p:nvCxnSpPr>
          <p:cNvPr id="43" name="Shape 42"/>
          <p:cNvCxnSpPr>
            <a:stCxn id="32" idx="0"/>
          </p:cNvCxnSpPr>
          <p:nvPr/>
        </p:nvCxnSpPr>
        <p:spPr>
          <a:xfrm rot="5400000" flipH="1" flipV="1">
            <a:off x="3679025" y="4250537"/>
            <a:ext cx="357190" cy="428628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Скругленная соединительная линия 67"/>
          <p:cNvCxnSpPr/>
          <p:nvPr/>
        </p:nvCxnSpPr>
        <p:spPr>
          <a:xfrm>
            <a:off x="4071934" y="4286256"/>
            <a:ext cx="540118" cy="460014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429520" y="492919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3</a:t>
            </a:r>
            <a:endParaRPr lang="ru-RU" sz="2800" b="1" i="1" dirty="0"/>
          </a:p>
        </p:txBody>
      </p:sp>
      <p:cxnSp>
        <p:nvCxnSpPr>
          <p:cNvPr id="82" name="Shape 81"/>
          <p:cNvCxnSpPr>
            <a:stCxn id="18" idx="0"/>
          </p:cNvCxnSpPr>
          <p:nvPr/>
        </p:nvCxnSpPr>
        <p:spPr>
          <a:xfrm rot="5400000" flipH="1" flipV="1">
            <a:off x="7768850" y="3839769"/>
            <a:ext cx="714380" cy="1035851"/>
          </a:xfrm>
          <a:prstGeom prst="curvedConnector2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7" name="Объект 86"/>
          <p:cNvGraphicFramePr>
            <a:graphicFrameLocks noChangeAspect="1"/>
          </p:cNvGraphicFramePr>
          <p:nvPr/>
        </p:nvGraphicFramePr>
        <p:xfrm>
          <a:off x="785786" y="5500702"/>
          <a:ext cx="7572428" cy="1214446"/>
        </p:xfrm>
        <a:graphic>
          <a:graphicData uri="http://schemas.openxmlformats.org/presentationml/2006/ole">
            <p:oleObj spid="_x0000_s40965" name="Формула" r:id="rId5" imgW="16509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 animBg="1"/>
      <p:bldP spid="16" grpId="0" animBg="1"/>
      <p:bldP spid="17" grpId="0" animBg="1"/>
      <p:bldP spid="18" grpId="0" animBg="1"/>
      <p:bldP spid="19" grpId="0"/>
      <p:bldP spid="21" grpId="0"/>
      <p:bldP spid="22" grpId="0"/>
      <p:bldP spid="32" grpId="0" animBg="1"/>
      <p:bldP spid="8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№3 При каких значениях </a:t>
            </a:r>
            <a:r>
              <a:rPr lang="ru-RU" sz="4000" b="1" i="1" dirty="0" err="1" smtClean="0"/>
              <a:t>х</a:t>
            </a:r>
            <a:r>
              <a:rPr lang="ru-RU" sz="4000" b="1" i="1" dirty="0" smtClean="0"/>
              <a:t> соответственные значения функций </a:t>
            </a:r>
            <a:r>
              <a:rPr lang="en-US" sz="4000" b="1" i="1" dirty="0" smtClean="0"/>
              <a:t>f=</a:t>
            </a:r>
            <a:r>
              <a:rPr lang="ru-RU" sz="4000" b="1" i="1" dirty="0" smtClean="0"/>
              <a:t>             и </a:t>
            </a:r>
            <a:r>
              <a:rPr lang="en-US" sz="4000" b="1" i="1" dirty="0" smtClean="0"/>
              <a:t>g=                 </a:t>
            </a:r>
          </a:p>
          <a:p>
            <a:pPr>
              <a:buNone/>
            </a:pPr>
            <a:r>
              <a:rPr lang="ru-RU" sz="4000" b="1" i="1" dirty="0" smtClean="0"/>
              <a:t>   будут отличаться больше, чем на 2?</a:t>
            </a:r>
            <a:endParaRPr lang="ru-RU" sz="4000" b="1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86116" y="2857496"/>
          <a:ext cx="1428760" cy="714380"/>
        </p:xfrm>
        <a:graphic>
          <a:graphicData uri="http://schemas.openxmlformats.org/presentationml/2006/ole">
            <p:oleObj spid="_x0000_s41986" name="Формула" r:id="rId3" imgW="419040" imgH="22860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786446" y="2928934"/>
          <a:ext cx="1857388" cy="642942"/>
        </p:xfrm>
        <a:graphic>
          <a:graphicData uri="http://schemas.openxmlformats.org/presentationml/2006/ole">
            <p:oleObj spid="_x0000_s41987" name="Формула" r:id="rId4" imgW="7365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928662" y="857232"/>
          <a:ext cx="6500858" cy="1928826"/>
        </p:xfrm>
        <a:graphic>
          <a:graphicData uri="http://schemas.openxmlformats.org/presentationml/2006/ole">
            <p:oleObj spid="_x0000_s43010" name="Формула" r:id="rId3" imgW="1511280" imgH="457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8662" y="2285993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О.Д.З: </a:t>
            </a:r>
            <a:r>
              <a:rPr lang="en-US" sz="3600" b="1" i="1" dirty="0" smtClean="0"/>
              <a:t>  </a:t>
            </a:r>
            <a:r>
              <a:rPr lang="ru-RU" sz="3600" b="1" i="1" dirty="0" smtClean="0"/>
              <a:t>Х</a:t>
            </a:r>
            <a:r>
              <a:rPr lang="en-US" sz="3600" b="1" i="1" dirty="0" smtClean="0"/>
              <a:t>&gt;0</a:t>
            </a:r>
            <a:r>
              <a:rPr lang="ru-RU" sz="3600" b="1" i="1" dirty="0" smtClean="0"/>
              <a:t>;</a:t>
            </a:r>
          </a:p>
          <a:p>
            <a:r>
              <a:rPr lang="ru-RU" sz="3600" b="1" i="1" dirty="0" smtClean="0"/>
              <a:t>             </a:t>
            </a:r>
            <a:r>
              <a:rPr lang="en-US" sz="3600" b="1" i="1" dirty="0" smtClean="0"/>
              <a:t> </a:t>
            </a:r>
            <a:r>
              <a:rPr lang="ru-RU" sz="3600" b="1" i="1" dirty="0" smtClean="0"/>
              <a:t>3-Х</a:t>
            </a:r>
            <a:r>
              <a:rPr lang="en-US" sz="3600" b="1" i="1" dirty="0" smtClean="0"/>
              <a:t>&gt;0</a:t>
            </a:r>
            <a:endParaRPr lang="ru-RU" sz="3600" b="1" i="1" dirty="0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2214546" y="2428868"/>
            <a:ext cx="285752" cy="928694"/>
          </a:xfrm>
          <a:prstGeom prst="leftBrac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000496" y="2714620"/>
            <a:ext cx="3929090" cy="7143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5000628" y="2643182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000628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0</a:t>
            </a:r>
            <a:endParaRPr lang="ru-RU" sz="2800" b="1" i="1" dirty="0"/>
          </a:p>
        </p:txBody>
      </p:sp>
      <p:cxnSp>
        <p:nvCxnSpPr>
          <p:cNvPr id="14" name="Shape 13"/>
          <p:cNvCxnSpPr>
            <a:stCxn id="11" idx="0"/>
          </p:cNvCxnSpPr>
          <p:nvPr/>
        </p:nvCxnSpPr>
        <p:spPr>
          <a:xfrm rot="5400000" flipH="1" flipV="1">
            <a:off x="6304372" y="1017967"/>
            <a:ext cx="428628" cy="2821803"/>
          </a:xfrm>
          <a:prstGeom prst="curvedConnector2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000496" y="3500438"/>
            <a:ext cx="392909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Блок-схема: узел 24"/>
          <p:cNvSpPr/>
          <p:nvPr/>
        </p:nvSpPr>
        <p:spPr>
          <a:xfrm>
            <a:off x="6286512" y="3429000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6286512" y="371475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3</a:t>
            </a:r>
            <a:endParaRPr lang="ru-RU" sz="2800" b="1" i="1" dirty="0"/>
          </a:p>
        </p:txBody>
      </p:sp>
      <p:cxnSp>
        <p:nvCxnSpPr>
          <p:cNvPr id="28" name="Shape 27"/>
          <p:cNvCxnSpPr>
            <a:stCxn id="25" idx="0"/>
          </p:cNvCxnSpPr>
          <p:nvPr/>
        </p:nvCxnSpPr>
        <p:spPr>
          <a:xfrm rot="16200000" flipV="1">
            <a:off x="5054207" y="2089537"/>
            <a:ext cx="214314" cy="2464611"/>
          </a:xfrm>
          <a:prstGeom prst="curvedConnector2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000496" y="3071810"/>
            <a:ext cx="214314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5179223" y="3036091"/>
            <a:ext cx="2286016" cy="7143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42976" y="492919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(</a:t>
            </a:r>
            <a:r>
              <a:rPr lang="ru-RU" sz="3600" b="1" i="1" dirty="0" smtClean="0"/>
              <a:t>0;3)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1" grpId="0" animBg="1"/>
      <p:bldP spid="12" grpId="0"/>
      <p:bldP spid="25" grpId="0" animBg="1"/>
      <p:bldP spid="26" grpId="0"/>
      <p:bldP spid="3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 rot="5400000">
            <a:off x="4287042" y="4356900"/>
            <a:ext cx="142876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572662" y="4428338"/>
            <a:ext cx="142876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0" y="642918"/>
          <a:ext cx="8429684" cy="3214710"/>
        </p:xfrm>
        <a:graphic>
          <a:graphicData uri="http://schemas.openxmlformats.org/presentationml/2006/ole">
            <p:oleObj spid="_x0000_s44035" name="Формула" r:id="rId3" imgW="1828800" imgH="888840" progId="Equation.3">
              <p:embed/>
            </p:oleObj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500034" y="4714884"/>
            <a:ext cx="6715172" cy="7143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узел 12"/>
          <p:cNvSpPr/>
          <p:nvPr/>
        </p:nvSpPr>
        <p:spPr>
          <a:xfrm>
            <a:off x="2571736" y="4643446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929190" y="4643446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00298" y="4857760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0</a:t>
            </a:r>
            <a:endParaRPr lang="ru-RU" sz="28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57752" y="492919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</a:t>
            </a:r>
            <a:endParaRPr lang="ru-RU" sz="28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929058" y="485776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2,7</a:t>
            </a:r>
            <a:endParaRPr lang="ru-RU" sz="2800" b="1" i="1" dirty="0"/>
          </a:p>
        </p:txBody>
      </p:sp>
      <p:sp>
        <p:nvSpPr>
          <p:cNvPr id="24" name="Блок-схема: узел 23"/>
          <p:cNvSpPr/>
          <p:nvPr/>
        </p:nvSpPr>
        <p:spPr>
          <a:xfrm>
            <a:off x="4143372" y="4643446"/>
            <a:ext cx="214314" cy="214314"/>
          </a:xfrm>
          <a:prstGeom prst="flowChartConnector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Shape 25"/>
          <p:cNvCxnSpPr/>
          <p:nvPr/>
        </p:nvCxnSpPr>
        <p:spPr>
          <a:xfrm rot="5400000" flipH="1" flipV="1">
            <a:off x="5304240" y="2911074"/>
            <a:ext cx="714380" cy="2750363"/>
          </a:xfrm>
          <a:prstGeom prst="curvedConnector2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00100" y="5500702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(2,7; 3)</a:t>
            </a:r>
            <a:endParaRPr lang="ru-RU" sz="3600" b="1" i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2572531" y="4499775"/>
            <a:ext cx="285749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4857355" y="4500173"/>
            <a:ext cx="285752" cy="794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2714612" y="4357694"/>
            <a:ext cx="2286016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23" grpId="0"/>
      <p:bldP spid="24" grpId="0" animBg="1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/>
          <p:nvPr/>
        </p:nvCxnSpPr>
        <p:spPr>
          <a:xfrm rot="5400000">
            <a:off x="3572662" y="4499776"/>
            <a:ext cx="142876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929720" y="4499776"/>
            <a:ext cx="1428760" cy="158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Объект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45058" name="Формула" r:id="rId3" imgW="0" imgH="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785786" y="714356"/>
          <a:ext cx="7858180" cy="3357586"/>
        </p:xfrm>
        <a:graphic>
          <a:graphicData uri="http://schemas.openxmlformats.org/presentationml/2006/ole">
            <p:oleObj spid="_x0000_s45060" name="Формула" r:id="rId4" imgW="1828800" imgH="888840" progId="Equation.3">
              <p:embed/>
            </p:oleObj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1500166" y="4929198"/>
            <a:ext cx="6715172" cy="7143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3500430" y="4857760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643570" y="4857760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428992" y="507207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0</a:t>
            </a:r>
            <a:endParaRPr lang="ru-RU" sz="28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5572132" y="507207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3</a:t>
            </a:r>
            <a:endParaRPr lang="ru-RU" sz="2800" b="1" i="1" dirty="0"/>
          </a:p>
        </p:txBody>
      </p:sp>
      <p:cxnSp>
        <p:nvCxnSpPr>
          <p:cNvPr id="17" name="Shape 16"/>
          <p:cNvCxnSpPr>
            <a:stCxn id="12" idx="7"/>
          </p:cNvCxnSpPr>
          <p:nvPr/>
        </p:nvCxnSpPr>
        <p:spPr>
          <a:xfrm rot="5400000" flipH="1" flipV="1">
            <a:off x="3826234" y="4071942"/>
            <a:ext cx="674328" cy="960080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13" idx="7"/>
          </p:cNvCxnSpPr>
          <p:nvPr/>
        </p:nvCxnSpPr>
        <p:spPr>
          <a:xfrm>
            <a:off x="4643438" y="4214818"/>
            <a:ext cx="1183060" cy="674328"/>
          </a:xfrm>
          <a:prstGeom prst="curvedConnector2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4143372" y="4857760"/>
            <a:ext cx="214314" cy="214314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929058" y="5072074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0,3</a:t>
            </a:r>
            <a:endParaRPr lang="ru-RU" sz="2800" b="1" i="1" dirty="0"/>
          </a:p>
        </p:txBody>
      </p:sp>
      <p:cxnSp>
        <p:nvCxnSpPr>
          <p:cNvPr id="24" name="Скругленная соединительная линия 23"/>
          <p:cNvCxnSpPr>
            <a:stCxn id="21" idx="0"/>
          </p:cNvCxnSpPr>
          <p:nvPr/>
        </p:nvCxnSpPr>
        <p:spPr>
          <a:xfrm rot="16200000" flipV="1">
            <a:off x="2482440" y="3089670"/>
            <a:ext cx="571503" cy="2964677"/>
          </a:xfrm>
          <a:prstGeom prst="curvedConnector2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28662" y="5357826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(0; 0,3)</a:t>
            </a:r>
            <a:endParaRPr lang="ru-RU" sz="40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71538" y="600076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</a:rPr>
              <a:t>(0; 0,3)</a:t>
            </a:r>
            <a:r>
              <a:rPr lang="en-US" sz="4000" b="1" i="1" u="sng" dirty="0" smtClean="0">
                <a:solidFill>
                  <a:srgbClr val="FF0000"/>
                </a:solidFill>
              </a:rPr>
              <a:t>U</a:t>
            </a:r>
            <a:r>
              <a:rPr lang="ru-RU" sz="4000" b="1" i="1" u="sng" dirty="0" smtClean="0">
                <a:solidFill>
                  <a:srgbClr val="FF0000"/>
                </a:solidFill>
              </a:rPr>
              <a:t>(2,7; 3)</a:t>
            </a:r>
            <a:endParaRPr lang="ru-RU" sz="4000" b="1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21" grpId="0" animBg="1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4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9824"/>
          <a:stretch>
            <a:fillRect/>
          </a:stretch>
        </p:blipFill>
        <p:spPr bwMode="auto">
          <a:xfrm>
            <a:off x="244904" y="171078"/>
            <a:ext cx="870585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0482" b="-325"/>
          <a:stretch/>
        </p:blipFill>
        <p:spPr bwMode="auto">
          <a:xfrm>
            <a:off x="244904" y="2780928"/>
            <a:ext cx="8705850" cy="3886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9274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554"/>
          <a:stretch/>
        </p:blipFill>
        <p:spPr bwMode="auto">
          <a:xfrm>
            <a:off x="467544" y="476672"/>
            <a:ext cx="8000365" cy="329565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6757" b="676"/>
          <a:stretch/>
        </p:blipFill>
        <p:spPr bwMode="auto">
          <a:xfrm>
            <a:off x="436339" y="3700264"/>
            <a:ext cx="8000365" cy="240030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единительная линия 34"/>
          <p:cNvCxnSpPr/>
          <p:nvPr/>
        </p:nvCxnSpPr>
        <p:spPr>
          <a:xfrm rot="5400000">
            <a:off x="4751389" y="4178305"/>
            <a:ext cx="357190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85786" y="571480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№5.   Найдите наибольшее</a:t>
            </a:r>
          </a:p>
          <a:p>
            <a:r>
              <a:rPr lang="ru-RU" sz="4000" i="1" dirty="0" smtClean="0"/>
              <a:t>           значение функции</a:t>
            </a:r>
          </a:p>
          <a:p>
            <a:r>
              <a:rPr lang="ru-RU" sz="4000" i="1" dirty="0" smtClean="0"/>
              <a:t>      У=</a:t>
            </a:r>
            <a:r>
              <a:rPr lang="en-US" sz="4000" i="1" dirty="0" err="1" smtClean="0"/>
              <a:t>Ln</a:t>
            </a:r>
            <a:r>
              <a:rPr lang="ru-RU" sz="4000" i="1" dirty="0" smtClean="0"/>
              <a:t>(х+6)⁹-9х на [-5,5;0]   </a:t>
            </a:r>
            <a:endParaRPr lang="ru-RU" sz="4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928935"/>
            <a:ext cx="33530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У=</a:t>
            </a:r>
            <a:r>
              <a:rPr lang="en-US" sz="4000" b="1" i="1" dirty="0" smtClean="0"/>
              <a:t>9Ln</a:t>
            </a:r>
            <a:r>
              <a:rPr lang="ru-RU" sz="4000" b="1" i="1" dirty="0" smtClean="0"/>
              <a:t>(х+6)-9х;</a:t>
            </a:r>
          </a:p>
          <a:p>
            <a:r>
              <a:rPr lang="en-US" sz="4000" b="1" i="1" dirty="0" smtClean="0"/>
              <a:t>D(</a:t>
            </a:r>
            <a:r>
              <a:rPr lang="ru-RU" sz="4000" b="1" i="1" dirty="0" smtClean="0"/>
              <a:t>у): х+6</a:t>
            </a:r>
            <a:r>
              <a:rPr lang="en-US" sz="4000" b="1" i="1" dirty="0" smtClean="0"/>
              <a:t>&gt;</a:t>
            </a:r>
            <a:r>
              <a:rPr lang="ru-RU" sz="4000" b="1" i="1" dirty="0" smtClean="0"/>
              <a:t>0</a:t>
            </a:r>
          </a:p>
          <a:p>
            <a:r>
              <a:rPr lang="ru-RU" sz="4000" b="1" i="1" dirty="0" smtClean="0"/>
              <a:t>            </a:t>
            </a:r>
            <a:r>
              <a:rPr lang="ru-RU" sz="4000" b="1" i="1" dirty="0" err="1" smtClean="0"/>
              <a:t>х</a:t>
            </a:r>
            <a:r>
              <a:rPr lang="en-US" sz="4000" b="1" i="1" dirty="0" smtClean="0"/>
              <a:t>&gt;</a:t>
            </a:r>
            <a:r>
              <a:rPr lang="ru-RU" sz="4000" b="1" i="1" dirty="0" smtClean="0"/>
              <a:t>-6 </a:t>
            </a:r>
          </a:p>
          <a:p>
            <a:r>
              <a:rPr lang="ru-RU" sz="4000" b="1" i="1" dirty="0" smtClean="0"/>
              <a:t>                              </a:t>
            </a:r>
            <a:endParaRPr lang="ru-RU" sz="4000" b="1" i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28992" y="4357694"/>
            <a:ext cx="471490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4786314" y="4214818"/>
            <a:ext cx="285752" cy="285752"/>
          </a:xfrm>
          <a:prstGeom prst="flowChartConnector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679157" y="4500569"/>
            <a:ext cx="4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-6</a:t>
            </a:r>
            <a:endParaRPr lang="ru-RU" sz="2400" b="1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4929190" y="4000504"/>
            <a:ext cx="2714644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571472" y="5072074"/>
            <a:ext cx="63498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</a:rPr>
              <a:t>D(</a:t>
            </a:r>
            <a:r>
              <a:rPr lang="ru-RU" sz="4000" b="1" i="1" dirty="0" smtClean="0">
                <a:solidFill>
                  <a:srgbClr val="FF0000"/>
                </a:solidFill>
              </a:rPr>
              <a:t>у)=(-6;+∞)                              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32080419"/>
              </p:ext>
            </p:extLst>
          </p:nvPr>
        </p:nvGraphicFramePr>
        <p:xfrm>
          <a:off x="1452562" y="1772816"/>
          <a:ext cx="6096000" cy="4064000"/>
        </p:xfrm>
        <a:graphic>
          <a:graphicData uri="http://schemas.openxmlformats.org/presentationml/2006/ole">
            <p:oleObj spid="_x0000_s20504" name="Формула" r:id="rId3" imgW="0" imgH="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00034" y="690765"/>
            <a:ext cx="80010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У</a:t>
            </a:r>
            <a:r>
              <a:rPr lang="en-US" sz="4000" i="1" dirty="0" smtClean="0"/>
              <a:t>’</a:t>
            </a:r>
            <a:r>
              <a:rPr lang="ru-RU" sz="4000" i="1" dirty="0" smtClean="0"/>
              <a:t>=</a:t>
            </a:r>
          </a:p>
          <a:p>
            <a:endParaRPr lang="ru-RU" sz="4000" i="1" dirty="0" smtClean="0"/>
          </a:p>
          <a:p>
            <a:r>
              <a:rPr lang="en-US" sz="4000" i="1" dirty="0" smtClean="0"/>
              <a:t>D(</a:t>
            </a:r>
            <a:r>
              <a:rPr lang="ru-RU" sz="4000" i="1" dirty="0" smtClean="0"/>
              <a:t>У</a:t>
            </a:r>
            <a:r>
              <a:rPr lang="en-US" sz="4000" i="1" dirty="0" smtClean="0"/>
              <a:t>’</a:t>
            </a:r>
            <a:r>
              <a:rPr lang="ru-RU" sz="4000" i="1" dirty="0" smtClean="0"/>
              <a:t>)= (-∞; -6)</a:t>
            </a:r>
            <a:r>
              <a:rPr lang="en-US" sz="4000" i="1" dirty="0" smtClean="0"/>
              <a:t>U</a:t>
            </a:r>
            <a:r>
              <a:rPr lang="ru-RU" sz="4000" i="1" dirty="0" smtClean="0"/>
              <a:t>(-6;+∞)</a:t>
            </a:r>
          </a:p>
          <a:p>
            <a:endParaRPr lang="ru-RU" sz="4000" i="1" dirty="0" smtClean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357290" y="428604"/>
          <a:ext cx="1428760" cy="1143008"/>
        </p:xfrm>
        <a:graphic>
          <a:graphicData uri="http://schemas.openxmlformats.org/presentationml/2006/ole">
            <p:oleObj spid="_x0000_s20505" name="Формула" r:id="rId4" imgW="571252" imgH="393529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85720" y="2786058"/>
          <a:ext cx="6143668" cy="3714776"/>
        </p:xfrm>
        <a:graphic>
          <a:graphicData uri="http://schemas.openxmlformats.org/presentationml/2006/ole">
            <p:oleObj spid="_x0000_s20506" name="Формула" r:id="rId5" imgW="622300" imgH="825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Прямая соединительная линия 23"/>
          <p:cNvCxnSpPr/>
          <p:nvPr/>
        </p:nvCxnSpPr>
        <p:spPr>
          <a:xfrm rot="5400000">
            <a:off x="1901016" y="2170894"/>
            <a:ext cx="12001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571472" y="2786058"/>
            <a:ext cx="7643866" cy="71438"/>
          </a:xfrm>
          <a:prstGeom prst="straightConnector1">
            <a:avLst/>
          </a:prstGeom>
          <a:ln w="476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2357422" y="2643182"/>
            <a:ext cx="285752" cy="285752"/>
          </a:xfrm>
          <a:prstGeom prst="flowChartConnector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4546" y="300037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-6</a:t>
            </a:r>
            <a:endParaRPr lang="ru-RU" sz="2400" b="1" i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5400000">
            <a:off x="4001290" y="2786058"/>
            <a:ext cx="284958" cy="7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29058" y="300037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-5</a:t>
            </a:r>
            <a:endParaRPr lang="ru-RU" sz="24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3000364" y="3000372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-5,5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6929454" y="271462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3214678" y="2714620"/>
            <a:ext cx="214314" cy="21431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6858016" y="300037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0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cxnSp>
        <p:nvCxnSpPr>
          <p:cNvPr id="29" name="Скругленная соединительная линия 28"/>
          <p:cNvCxnSpPr>
            <a:stCxn id="26" idx="0"/>
            <a:endCxn id="25" idx="0"/>
          </p:cNvCxnSpPr>
          <p:nvPr/>
        </p:nvCxnSpPr>
        <p:spPr>
          <a:xfrm rot="5400000" flipH="1" flipV="1">
            <a:off x="5179223" y="857232"/>
            <a:ext cx="1588" cy="3714776"/>
          </a:xfrm>
          <a:prstGeom prst="curvedConnector3">
            <a:avLst>
              <a:gd name="adj1" fmla="val 52235029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072066" y="2571744"/>
            <a:ext cx="35719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643306" y="2500306"/>
            <a:ext cx="428628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3715141" y="2499909"/>
            <a:ext cx="285752" cy="7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42910" y="1928802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У</a:t>
            </a:r>
            <a:r>
              <a:rPr lang="en-US" sz="3200" b="1" i="1" dirty="0" smtClean="0"/>
              <a:t>’</a:t>
            </a:r>
            <a:endParaRPr lang="ru-RU" sz="3200" b="1" i="1" dirty="0"/>
          </a:p>
        </p:txBody>
      </p:sp>
      <p:sp>
        <p:nvSpPr>
          <p:cNvPr id="50" name="TextBox 49"/>
          <p:cNvSpPr txBox="1"/>
          <p:nvPr/>
        </p:nvSpPr>
        <p:spPr>
          <a:xfrm>
            <a:off x="571472" y="3214686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 У</a:t>
            </a:r>
            <a:endParaRPr lang="ru-RU" sz="3200" b="1" i="1" dirty="0"/>
          </a:p>
        </p:txBody>
      </p:sp>
      <p:cxnSp>
        <p:nvCxnSpPr>
          <p:cNvPr id="52" name="Прямая со стрелкой 51"/>
          <p:cNvCxnSpPr/>
          <p:nvPr/>
        </p:nvCxnSpPr>
        <p:spPr>
          <a:xfrm flipV="1">
            <a:off x="3214678" y="3500438"/>
            <a:ext cx="857256" cy="57150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4429124" y="3571876"/>
            <a:ext cx="2500330" cy="57150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714744" y="371475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Т.</a:t>
            </a:r>
            <a:r>
              <a:rPr lang="en-US" sz="2400" b="1" i="1" dirty="0" smtClean="0"/>
              <a:t>MAX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714348" y="5000636"/>
            <a:ext cx="76438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err="1" smtClean="0"/>
              <a:t>У</a:t>
            </a:r>
            <a:r>
              <a:rPr lang="ru-RU" sz="2400" b="1" i="1" dirty="0" err="1" smtClean="0"/>
              <a:t>наиб.</a:t>
            </a:r>
            <a:r>
              <a:rPr lang="ru-RU" sz="3600" b="1" i="1" dirty="0" err="1" smtClean="0"/>
              <a:t>=У</a:t>
            </a:r>
            <a:r>
              <a:rPr lang="ru-RU" sz="3600" b="1" i="1" dirty="0" smtClean="0"/>
              <a:t>(-5)=</a:t>
            </a:r>
            <a:r>
              <a:rPr lang="en-US" sz="3600" b="1" i="1" dirty="0" err="1" smtClean="0"/>
              <a:t>Ln</a:t>
            </a:r>
            <a:r>
              <a:rPr lang="en-US" sz="3600" b="1" i="1" dirty="0" smtClean="0"/>
              <a:t>(-5+6)⁹-9*(-5)</a:t>
            </a:r>
          </a:p>
          <a:p>
            <a:r>
              <a:rPr lang="ru-RU" sz="3600" b="1" i="1" dirty="0" err="1" smtClean="0"/>
              <a:t>У</a:t>
            </a:r>
            <a:r>
              <a:rPr lang="ru-RU" sz="2400" b="1" i="1" dirty="0" err="1" smtClean="0"/>
              <a:t>наиб</a:t>
            </a:r>
            <a:r>
              <a:rPr lang="ru-RU" sz="2400" b="1" i="1" dirty="0" smtClean="0"/>
              <a:t>.</a:t>
            </a:r>
            <a:r>
              <a:rPr lang="en-US" sz="3600" b="1" i="1" dirty="0" smtClean="0"/>
              <a:t>= </a:t>
            </a:r>
            <a:r>
              <a:rPr lang="en-US" sz="3600" b="1" i="1" dirty="0" err="1" smtClean="0"/>
              <a:t>Ln</a:t>
            </a:r>
            <a:r>
              <a:rPr lang="ru-RU" sz="3600" b="1" i="1" dirty="0" smtClean="0"/>
              <a:t>1+45;</a:t>
            </a:r>
          </a:p>
          <a:p>
            <a:r>
              <a:rPr lang="ru-RU" sz="3600" b="1" i="1" dirty="0" smtClean="0"/>
              <a:t>У</a:t>
            </a:r>
            <a:r>
              <a:rPr lang="ru-RU" sz="2400" b="1" i="1" dirty="0" smtClean="0"/>
              <a:t>наиб.</a:t>
            </a:r>
            <a:r>
              <a:rPr lang="ru-RU" sz="3600" b="1" i="1" dirty="0" smtClean="0"/>
              <a:t>=45</a:t>
            </a:r>
            <a:endParaRPr lang="ru-RU" sz="2400" b="1" i="1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>
            <a:off x="2500298" y="1571612"/>
            <a:ext cx="5286412" cy="158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15140" y="1000108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</a:rPr>
              <a:t>D(Y)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7" grpId="0"/>
      <p:bldP spid="22" grpId="0"/>
      <p:bldP spid="25" grpId="0" animBg="1"/>
      <p:bldP spid="26" grpId="0" animBg="1"/>
      <p:bldP spid="27" grpId="0"/>
      <p:bldP spid="49" grpId="0"/>
      <p:bldP spid="50" grpId="0"/>
      <p:bldP spid="62" grpId="0"/>
      <p:bldP spid="63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№1.Решить систему неравенств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71810"/>
            <a:ext cx="8229600" cy="2185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   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₄(25-x²)≤2+log₄(x+4)</a:t>
            </a:r>
            <a:r>
              <a:rPr lang="ru-RU" sz="4000" b="1" i="1" dirty="0" smtClean="0"/>
              <a:t> (*)</a:t>
            </a:r>
          </a:p>
          <a:p>
            <a:pPr>
              <a:buNone/>
            </a:pPr>
            <a:r>
              <a:rPr lang="ru-RU" sz="4000" b="1" i="1" dirty="0" smtClean="0"/>
              <a:t>   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₀,₄(2|X+4|+|X-6|-18)&lt;1</a:t>
            </a:r>
            <a:r>
              <a:rPr lang="ru-RU" sz="4000" b="1" i="1" dirty="0" smtClean="0"/>
              <a:t> (**)</a:t>
            </a:r>
            <a:endParaRPr lang="ru-RU" sz="4000" dirty="0"/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642910" y="3143248"/>
            <a:ext cx="357190" cy="1285884"/>
          </a:xfrm>
          <a:prstGeom prst="lef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42910" y="428604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Задания второй части</a:t>
            </a:r>
            <a:r>
              <a:rPr lang="ru-RU" sz="4400" b="1" i="1" dirty="0" smtClean="0">
                <a:solidFill>
                  <a:srgbClr val="FF0000"/>
                </a:solidFill>
              </a:rPr>
              <a:t>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Прямая соединительная линия 29"/>
          <p:cNvCxnSpPr/>
          <p:nvPr/>
        </p:nvCxnSpPr>
        <p:spPr>
          <a:xfrm rot="5400000">
            <a:off x="5536415" y="3536155"/>
            <a:ext cx="214312" cy="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6512211" y="2846111"/>
            <a:ext cx="264569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154890" y="2846111"/>
            <a:ext cx="264569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32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i="1" dirty="0" smtClean="0"/>
              <a:t>            </a:t>
            </a:r>
            <a:r>
              <a:rPr lang="ru-RU" sz="4000" b="1" i="1" dirty="0" err="1" smtClean="0"/>
              <a:t>l</a:t>
            </a:r>
            <a:r>
              <a:rPr lang="en-US" sz="4000" b="1" i="1" dirty="0" err="1" smtClean="0"/>
              <a:t>og</a:t>
            </a:r>
            <a:r>
              <a:rPr lang="en-US" sz="4000" b="1" i="1" dirty="0" smtClean="0"/>
              <a:t>₄(25-x²)≤2+log₄(x+4)</a:t>
            </a:r>
            <a:endParaRPr lang="ru-RU" sz="4000" b="1" i="1" dirty="0" smtClean="0"/>
          </a:p>
          <a:p>
            <a:pPr>
              <a:buNone/>
            </a:pPr>
            <a:r>
              <a:rPr lang="ru-RU" sz="4000" b="1" i="1" dirty="0" smtClean="0"/>
              <a:t>О.Д.З: </a:t>
            </a:r>
            <a:r>
              <a:rPr lang="en-US" sz="4000" b="1" i="1" dirty="0" smtClean="0"/>
              <a:t>25-x²&gt;0;</a:t>
            </a:r>
            <a:r>
              <a:rPr lang="ru-RU" sz="4000" b="1" i="1" dirty="0" smtClean="0"/>
              <a:t>               </a:t>
            </a:r>
          </a:p>
          <a:p>
            <a:pPr>
              <a:buNone/>
            </a:pPr>
            <a:r>
              <a:rPr lang="ru-RU" sz="4000" b="1" i="1" dirty="0"/>
              <a:t> </a:t>
            </a:r>
            <a:r>
              <a:rPr lang="ru-RU" sz="4000" b="1" i="1" dirty="0" smtClean="0"/>
              <a:t>            </a:t>
            </a:r>
            <a:r>
              <a:rPr lang="en-US" sz="4000" b="1" i="1" dirty="0" smtClean="0"/>
              <a:t>x+4&gt;0</a:t>
            </a:r>
            <a:r>
              <a:rPr lang="ru-RU" sz="4000" b="1" i="1" dirty="0" smtClean="0"/>
              <a:t>           </a:t>
            </a:r>
          </a:p>
          <a:p>
            <a:pPr>
              <a:buNone/>
            </a:pPr>
            <a:r>
              <a:rPr lang="ru-RU" sz="4000" b="1" i="1" dirty="0" smtClean="0"/>
              <a:t>                                         </a:t>
            </a:r>
          </a:p>
          <a:p>
            <a:pPr>
              <a:buNone/>
            </a:pPr>
            <a:r>
              <a:rPr lang="ru-RU" sz="4000" b="1" i="1" dirty="0" smtClean="0"/>
              <a:t> </a:t>
            </a:r>
            <a:endParaRPr lang="ru-RU" sz="40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5214942" y="2857496"/>
            <a:ext cx="214314" cy="214314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 стрелкой 44"/>
          <p:cNvCxnSpPr/>
          <p:nvPr/>
        </p:nvCxnSpPr>
        <p:spPr>
          <a:xfrm rot="-60000">
            <a:off x="3786463" y="3611144"/>
            <a:ext cx="4500594" cy="7143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Решим  неравенство  (*)</a:t>
            </a:r>
            <a:endParaRPr lang="ru-RU" sz="4000" b="1" i="1" dirty="0"/>
          </a:p>
        </p:txBody>
      </p:sp>
      <p:sp>
        <p:nvSpPr>
          <p:cNvPr id="4" name="Левая фигурная скобка 3"/>
          <p:cNvSpPr/>
          <p:nvPr/>
        </p:nvSpPr>
        <p:spPr>
          <a:xfrm>
            <a:off x="1714480" y="2428868"/>
            <a:ext cx="285752" cy="1214446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3929058" y="3000372"/>
            <a:ext cx="4358302" cy="231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6572264" y="2857496"/>
            <a:ext cx="214314" cy="214314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5500694" y="3500438"/>
            <a:ext cx="214314" cy="214314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4715670" y="3356768"/>
            <a:ext cx="1856594" cy="7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715008" y="3357562"/>
            <a:ext cx="185738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429256" y="3714752"/>
            <a:ext cx="48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-4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72066" y="3000372"/>
            <a:ext cx="491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-5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3000372"/>
            <a:ext cx="412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857224" y="5429264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</a:rPr>
              <a:t>О.Д.З: (−4;5) </a:t>
            </a:r>
            <a:endParaRPr lang="ru-RU" sz="4000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286380" y="2714620"/>
            <a:ext cx="135732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5643570" y="3429000"/>
            <a:ext cx="2643206" cy="1588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48" grpId="0" animBg="1"/>
      <p:bldP spid="5" grpId="0"/>
      <p:bldP spid="10" grpId="0"/>
      <p:bldP spid="11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583</Words>
  <Application>Microsoft Office PowerPoint</Application>
  <PresentationFormat>Экран (4:3)</PresentationFormat>
  <Paragraphs>127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Формула</vt:lpstr>
      <vt:lpstr>Слайд 1</vt:lpstr>
      <vt:lpstr>a)Log₅(6+X)=2;  X=19 </vt:lpstr>
      <vt:lpstr>Слайд 3</vt:lpstr>
      <vt:lpstr>Слайд 4</vt:lpstr>
      <vt:lpstr>Слайд 5</vt:lpstr>
      <vt:lpstr>Слайд 6</vt:lpstr>
      <vt:lpstr>Слайд 7</vt:lpstr>
      <vt:lpstr>№1.Решить систему неравенств</vt:lpstr>
      <vt:lpstr>Решим  неравенство  (*)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Решить систему неравенств log</dc:title>
  <dc:creator>Alex</dc:creator>
  <cp:lastModifiedBy>Alex</cp:lastModifiedBy>
  <cp:revision>107</cp:revision>
  <dcterms:created xsi:type="dcterms:W3CDTF">2012-02-20T17:50:26Z</dcterms:created>
  <dcterms:modified xsi:type="dcterms:W3CDTF">2012-06-28T07:03:07Z</dcterms:modified>
</cp:coreProperties>
</file>