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6" r:id="rId2"/>
    <p:sldId id="267" r:id="rId3"/>
    <p:sldId id="268" r:id="rId4"/>
    <p:sldId id="257" r:id="rId5"/>
    <p:sldId id="258" r:id="rId6"/>
    <p:sldId id="265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B4C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752" autoAdjust="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10" Type="http://schemas.openxmlformats.org/officeDocument/2006/relationships/image" Target="../media/image14.wmf"/><Relationship Id="rId4" Type="http://schemas.openxmlformats.org/officeDocument/2006/relationships/image" Target="../media/image8.wmf"/><Relationship Id="rId9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12" Type="http://schemas.openxmlformats.org/officeDocument/2006/relationships/image" Target="../media/image29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11" Type="http://schemas.openxmlformats.org/officeDocument/2006/relationships/image" Target="../media/image28.wmf"/><Relationship Id="rId5" Type="http://schemas.openxmlformats.org/officeDocument/2006/relationships/image" Target="../media/image22.wmf"/><Relationship Id="rId10" Type="http://schemas.openxmlformats.org/officeDocument/2006/relationships/image" Target="../media/image27.wmf"/><Relationship Id="rId4" Type="http://schemas.openxmlformats.org/officeDocument/2006/relationships/image" Target="../media/image21.wmf"/><Relationship Id="rId9" Type="http://schemas.openxmlformats.org/officeDocument/2006/relationships/image" Target="../media/image26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20.wmf"/><Relationship Id="rId7" Type="http://schemas.openxmlformats.org/officeDocument/2006/relationships/image" Target="../media/image25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4.wmf"/><Relationship Id="rId5" Type="http://schemas.openxmlformats.org/officeDocument/2006/relationships/image" Target="../media/image22.wmf"/><Relationship Id="rId10" Type="http://schemas.openxmlformats.org/officeDocument/2006/relationships/image" Target="../media/image28.wmf"/><Relationship Id="rId4" Type="http://schemas.openxmlformats.org/officeDocument/2006/relationships/image" Target="../media/image21.wmf"/><Relationship Id="rId9" Type="http://schemas.openxmlformats.org/officeDocument/2006/relationships/image" Target="../media/image2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66555-5B6D-4D17-B275-F5F19C589C0A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2C509B-33D3-41F1-AD60-90E4E2C60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C509B-33D3-41F1-AD60-90E4E2C607C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F89CEFA-C1EC-4BB8-93BA-9075E12240C8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894C64A-0369-4E61-ABA5-1D8175172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9CEFA-C1EC-4BB8-93BA-9075E12240C8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C64A-0369-4E61-ABA5-1D8175172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9CEFA-C1EC-4BB8-93BA-9075E12240C8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C64A-0369-4E61-ABA5-1D8175172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F89CEFA-C1EC-4BB8-93BA-9075E12240C8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894C64A-0369-4E61-ABA5-1D81751726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F89CEFA-C1EC-4BB8-93BA-9075E12240C8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894C64A-0369-4E61-ABA5-1D8175172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9CEFA-C1EC-4BB8-93BA-9075E12240C8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C64A-0369-4E61-ABA5-1D81751726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9CEFA-C1EC-4BB8-93BA-9075E12240C8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C64A-0369-4E61-ABA5-1D81751726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F89CEFA-C1EC-4BB8-93BA-9075E12240C8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894C64A-0369-4E61-ABA5-1D81751726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9CEFA-C1EC-4BB8-93BA-9075E12240C8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4C64A-0369-4E61-ABA5-1D8175172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F89CEFA-C1EC-4BB8-93BA-9075E12240C8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894C64A-0369-4E61-ABA5-1D81751726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F89CEFA-C1EC-4BB8-93BA-9075E12240C8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894C64A-0369-4E61-ABA5-1D81751726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F89CEFA-C1EC-4BB8-93BA-9075E12240C8}" type="datetimeFigureOut">
              <a:rPr lang="ru-RU" smtClean="0"/>
              <a:pPr/>
              <a:t>27.06.2012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894C64A-0369-4E61-ABA5-1D81751726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31.bin"/><Relationship Id="rId12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30.bin"/><Relationship Id="rId11" Type="http://schemas.openxmlformats.org/officeDocument/2006/relationships/oleObject" Target="../embeddings/oleObject35.bin"/><Relationship Id="rId5" Type="http://schemas.openxmlformats.org/officeDocument/2006/relationships/oleObject" Target="../embeddings/oleObject29.bin"/><Relationship Id="rId10" Type="http://schemas.openxmlformats.org/officeDocument/2006/relationships/oleObject" Target="../embeddings/oleObject34.bin"/><Relationship Id="rId4" Type="http://schemas.openxmlformats.org/officeDocument/2006/relationships/oleObject" Target="../embeddings/oleObject28.bin"/><Relationship Id="rId9" Type="http://schemas.openxmlformats.org/officeDocument/2006/relationships/oleObject" Target="../embeddings/oleObject33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39.bin"/><Relationship Id="rId4" Type="http://schemas.openxmlformats.org/officeDocument/2006/relationships/oleObject" Target="../embeddings/oleObject38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13" Type="http://schemas.openxmlformats.org/officeDocument/2006/relationships/oleObject" Target="../embeddings/oleObject25.bin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9.bin"/><Relationship Id="rId12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8.bin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17.bin"/><Relationship Id="rId10" Type="http://schemas.openxmlformats.org/officeDocument/2006/relationships/oleObject" Target="../embeddings/oleObject22.bin"/><Relationship Id="rId4" Type="http://schemas.openxmlformats.org/officeDocument/2006/relationships/oleObject" Target="../embeddings/oleObject16.bin"/><Relationship Id="rId9" Type="http://schemas.openxmlformats.org/officeDocument/2006/relationships/oleObject" Target="../embeddings/oleObject21.bin"/><Relationship Id="rId14" Type="http://schemas.openxmlformats.org/officeDocument/2006/relationships/oleObject" Target="../embeddings/oleObject2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lum bright="10000" contrast="10000"/>
          </a:blip>
          <a:srcRect/>
          <a:stretch>
            <a:fillRect/>
          </a:stretch>
        </p:blipFill>
        <p:spPr bwMode="auto">
          <a:xfrm>
            <a:off x="2214546" y="142852"/>
            <a:ext cx="628654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43108" y="4214818"/>
            <a:ext cx="685804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Bookman Old Style" pitchFamily="18" charset="0"/>
              </a:rPr>
              <a:t>Самостоятельная работа учащихся на уроках математики</a:t>
            </a:r>
            <a:r>
              <a:rPr lang="ru-RU" sz="3200" b="1" i="1" dirty="0" smtClean="0"/>
              <a:t>.</a:t>
            </a:r>
            <a:endParaRPr lang="ru-RU" b="1" i="1" dirty="0" smtClean="0"/>
          </a:p>
          <a:p>
            <a:pPr algn="ctr"/>
            <a:r>
              <a:rPr lang="ru-RU" sz="2400" b="1" i="1" dirty="0" smtClean="0">
                <a:latin typeface="Bookman Old Style" pitchFamily="18" charset="0"/>
              </a:rPr>
              <a:t>Дудоладова М.П. Сообщение на педсовете.</a:t>
            </a:r>
            <a:endParaRPr lang="ru-RU" sz="24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Прямая со стрелкой 65"/>
          <p:cNvCxnSpPr/>
          <p:nvPr/>
        </p:nvCxnSpPr>
        <p:spPr>
          <a:xfrm rot="5400000" flipH="1" flipV="1">
            <a:off x="7251719" y="2606669"/>
            <a:ext cx="1071570" cy="1588"/>
          </a:xfrm>
          <a:prstGeom prst="straightConnector1">
            <a:avLst/>
          </a:prstGeom>
          <a:ln w="317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rot="5400000">
            <a:off x="2179621" y="4964123"/>
            <a:ext cx="1071570" cy="1588"/>
          </a:xfrm>
          <a:prstGeom prst="straightConnector1">
            <a:avLst/>
          </a:prstGeom>
          <a:ln w="317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>
            <a:stCxn id="32" idx="4"/>
          </p:cNvCxnSpPr>
          <p:nvPr/>
        </p:nvCxnSpPr>
        <p:spPr>
          <a:xfrm rot="5400000">
            <a:off x="5607851" y="4964917"/>
            <a:ext cx="1071570" cy="1588"/>
          </a:xfrm>
          <a:prstGeom prst="straightConnector1">
            <a:avLst/>
          </a:prstGeom>
          <a:ln w="317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5400000" flipH="1" flipV="1">
            <a:off x="536547" y="2606669"/>
            <a:ext cx="1071570" cy="1588"/>
          </a:xfrm>
          <a:prstGeom prst="straightConnector1">
            <a:avLst/>
          </a:prstGeom>
          <a:ln w="317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928670"/>
          <a:ext cx="8429670" cy="5717232"/>
        </p:xfrm>
        <a:graphic>
          <a:graphicData uri="http://schemas.openxmlformats.org/drawingml/2006/table">
            <a:tbl>
              <a:tblPr/>
              <a:tblGrid>
                <a:gridCol w="280989"/>
                <a:gridCol w="280989"/>
                <a:gridCol w="280989"/>
                <a:gridCol w="280989"/>
                <a:gridCol w="280989"/>
                <a:gridCol w="280989"/>
                <a:gridCol w="280989"/>
                <a:gridCol w="280989"/>
                <a:gridCol w="280989"/>
                <a:gridCol w="280989"/>
                <a:gridCol w="280989"/>
                <a:gridCol w="280989"/>
                <a:gridCol w="280989"/>
                <a:gridCol w="280989"/>
                <a:gridCol w="280989"/>
                <a:gridCol w="280989"/>
                <a:gridCol w="290522"/>
                <a:gridCol w="271456"/>
                <a:gridCol w="280989"/>
                <a:gridCol w="280989"/>
                <a:gridCol w="280989"/>
                <a:gridCol w="280989"/>
                <a:gridCol w="280989"/>
                <a:gridCol w="280989"/>
                <a:gridCol w="280989"/>
                <a:gridCol w="280989"/>
                <a:gridCol w="280989"/>
                <a:gridCol w="280989"/>
                <a:gridCol w="280989"/>
                <a:gridCol w="280989"/>
              </a:tblGrid>
              <a:tr h="293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4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50334" marR="50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7" name="Блок-схема: узел 66"/>
          <p:cNvSpPr/>
          <p:nvPr/>
        </p:nvSpPr>
        <p:spPr>
          <a:xfrm>
            <a:off x="7715272" y="2000240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Блок-схема: узел 64"/>
          <p:cNvSpPr/>
          <p:nvPr/>
        </p:nvSpPr>
        <p:spPr>
          <a:xfrm>
            <a:off x="6072198" y="5429264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лок-схема: узел 58"/>
          <p:cNvSpPr/>
          <p:nvPr/>
        </p:nvSpPr>
        <p:spPr>
          <a:xfrm>
            <a:off x="4357686" y="2000240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Блок-схема: узел 55"/>
          <p:cNvSpPr/>
          <p:nvPr/>
        </p:nvSpPr>
        <p:spPr>
          <a:xfrm>
            <a:off x="2643174" y="5429264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лок-схема: узел 43"/>
          <p:cNvSpPr/>
          <p:nvPr/>
        </p:nvSpPr>
        <p:spPr>
          <a:xfrm>
            <a:off x="1000100" y="2071678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14282" y="3786190"/>
            <a:ext cx="8429684" cy="1588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 flipH="1" flipV="1">
            <a:off x="1822431" y="3749677"/>
            <a:ext cx="5214974" cy="1588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143372" y="3714752"/>
            <a:ext cx="214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0</a:t>
            </a:r>
            <a:endParaRPr lang="ru-RU" sz="2400" b="1" dirty="0"/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5143504" y="3786190"/>
          <a:ext cx="357187" cy="571500"/>
        </p:xfrm>
        <a:graphic>
          <a:graphicData uri="http://schemas.openxmlformats.org/presentationml/2006/ole">
            <p:oleObj spid="_x0000_s21506" name="Формула" r:id="rId3" imgW="164880" imgH="393480" progId="Equation.3">
              <p:embed/>
            </p:oleObj>
          </a:graphicData>
        </a:graphic>
      </p:graphicFrame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6000760" y="3929066"/>
          <a:ext cx="354013" cy="284163"/>
        </p:xfrm>
        <a:graphic>
          <a:graphicData uri="http://schemas.openxmlformats.org/presentationml/2006/ole">
            <p:oleObj spid="_x0000_s21507" name="Формула" r:id="rId4" imgW="139680" imgH="139680" progId="Equation.3">
              <p:embed/>
            </p:oleObj>
          </a:graphicData>
        </a:graphic>
      </p:graphicFrame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6715140" y="3786190"/>
          <a:ext cx="500062" cy="571500"/>
        </p:xfrm>
        <a:graphic>
          <a:graphicData uri="http://schemas.openxmlformats.org/presentationml/2006/ole">
            <p:oleObj spid="_x0000_s21508" name="Формула" r:id="rId5" imgW="241200" imgH="393480" progId="Equation.3">
              <p:embed/>
            </p:oleObj>
          </a:graphicData>
        </a:graphic>
      </p:graphicFrame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7643834" y="3857628"/>
          <a:ext cx="357187" cy="357187"/>
        </p:xfrm>
        <a:graphic>
          <a:graphicData uri="http://schemas.openxmlformats.org/presentationml/2006/ole">
            <p:oleObj spid="_x0000_s21509" name="Формула" r:id="rId6" imgW="228600" imgH="177480" progId="Equation.3">
              <p:embed/>
            </p:oleObj>
          </a:graphicData>
        </a:graphic>
      </p:graphicFrame>
      <p:graphicFrame>
        <p:nvGraphicFramePr>
          <p:cNvPr id="21510" name="Object 6"/>
          <p:cNvGraphicFramePr>
            <a:graphicFrameLocks noChangeAspect="1"/>
          </p:cNvGraphicFramePr>
          <p:nvPr/>
        </p:nvGraphicFramePr>
        <p:xfrm>
          <a:off x="8358214" y="3786190"/>
          <a:ext cx="500063" cy="500062"/>
        </p:xfrm>
        <a:graphic>
          <a:graphicData uri="http://schemas.openxmlformats.org/presentationml/2006/ole">
            <p:oleObj spid="_x0000_s21510" name="Формула" r:id="rId7" imgW="241200" imgH="393480" progId="Equation.3">
              <p:embed/>
            </p:oleObj>
          </a:graphicData>
        </a:graphic>
      </p:graphicFrame>
      <p:graphicFrame>
        <p:nvGraphicFramePr>
          <p:cNvPr id="21511" name="Object 7"/>
          <p:cNvGraphicFramePr>
            <a:graphicFrameLocks noChangeAspect="1"/>
          </p:cNvGraphicFramePr>
          <p:nvPr/>
        </p:nvGraphicFramePr>
        <p:xfrm>
          <a:off x="3357554" y="3786190"/>
          <a:ext cx="428625" cy="571500"/>
        </p:xfrm>
        <a:graphic>
          <a:graphicData uri="http://schemas.openxmlformats.org/presentationml/2006/ole">
            <p:oleObj spid="_x0000_s21511" name="Формула" r:id="rId8" imgW="279360" imgH="393480" progId="Equation.3">
              <p:embed/>
            </p:oleObj>
          </a:graphicData>
        </a:graphic>
      </p:graphicFrame>
      <p:graphicFrame>
        <p:nvGraphicFramePr>
          <p:cNvPr id="21512" name="Object 8"/>
          <p:cNvGraphicFramePr>
            <a:graphicFrameLocks noChangeAspect="1"/>
          </p:cNvGraphicFramePr>
          <p:nvPr/>
        </p:nvGraphicFramePr>
        <p:xfrm>
          <a:off x="2571736" y="3857628"/>
          <a:ext cx="428625" cy="285750"/>
        </p:xfrm>
        <a:graphic>
          <a:graphicData uri="http://schemas.openxmlformats.org/presentationml/2006/ole">
            <p:oleObj spid="_x0000_s21512" name="Формула" r:id="rId9" imgW="253800" imgH="139680" progId="Equation.3">
              <p:embed/>
            </p:oleObj>
          </a:graphicData>
        </a:graphic>
      </p:graphicFrame>
      <p:graphicFrame>
        <p:nvGraphicFramePr>
          <p:cNvPr id="21513" name="Object 9"/>
          <p:cNvGraphicFramePr>
            <a:graphicFrameLocks noChangeAspect="1"/>
          </p:cNvGraphicFramePr>
          <p:nvPr/>
        </p:nvGraphicFramePr>
        <p:xfrm>
          <a:off x="1643042" y="3857628"/>
          <a:ext cx="500062" cy="571500"/>
        </p:xfrm>
        <a:graphic>
          <a:graphicData uri="http://schemas.openxmlformats.org/presentationml/2006/ole">
            <p:oleObj spid="_x0000_s21513" name="Формула" r:id="rId10" imgW="342720" imgH="393480" progId="Equation.3">
              <p:embed/>
            </p:oleObj>
          </a:graphicData>
        </a:graphic>
      </p:graphicFrame>
      <p:graphicFrame>
        <p:nvGraphicFramePr>
          <p:cNvPr id="21514" name="Object 10"/>
          <p:cNvGraphicFramePr>
            <a:graphicFrameLocks noChangeAspect="1"/>
          </p:cNvGraphicFramePr>
          <p:nvPr/>
        </p:nvGraphicFramePr>
        <p:xfrm>
          <a:off x="785786" y="3786190"/>
          <a:ext cx="642937" cy="357187"/>
        </p:xfrm>
        <a:graphic>
          <a:graphicData uri="http://schemas.openxmlformats.org/presentationml/2006/ole">
            <p:oleObj spid="_x0000_s21514" name="Формула" r:id="rId11" imgW="330120" imgH="177480" progId="Equation.3">
              <p:embed/>
            </p:oleObj>
          </a:graphicData>
        </a:graphic>
      </p:graphicFrame>
      <p:graphicFrame>
        <p:nvGraphicFramePr>
          <p:cNvPr id="21515" name="Object 11"/>
          <p:cNvGraphicFramePr>
            <a:graphicFrameLocks noChangeAspect="1"/>
          </p:cNvGraphicFramePr>
          <p:nvPr/>
        </p:nvGraphicFramePr>
        <p:xfrm>
          <a:off x="142844" y="3786190"/>
          <a:ext cx="500062" cy="571500"/>
        </p:xfrm>
        <a:graphic>
          <a:graphicData uri="http://schemas.openxmlformats.org/presentationml/2006/ole">
            <p:oleObj spid="_x0000_s21515" name="Формула" r:id="rId12" imgW="355320" imgH="393480" progId="Equation.3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000496" y="307181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</a:t>
            </a:r>
            <a:endParaRPr lang="ru-RU" sz="2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000496" y="242886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2</a:t>
            </a:r>
            <a:endParaRPr lang="ru-RU" sz="2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000496" y="192880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3</a:t>
            </a:r>
            <a:endParaRPr lang="ru-RU" sz="2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429124" y="3714752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-1</a:t>
            </a:r>
            <a:endParaRPr lang="ru-RU" sz="2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500562" y="4143380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-1</a:t>
            </a:r>
            <a:endParaRPr lang="ru-RU" sz="2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500562" y="4714884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-2</a:t>
            </a:r>
            <a:endParaRPr lang="ru-RU" sz="2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500562" y="5286388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-3</a:t>
            </a:r>
            <a:endParaRPr lang="ru-RU" sz="2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572000" y="1000108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y</a:t>
            </a:r>
            <a:endParaRPr lang="ru-RU" sz="2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8143900" y="321468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</a:t>
            </a:r>
            <a:r>
              <a:rPr lang="en-US" sz="2400" b="1" dirty="0" smtClean="0"/>
              <a:t>x</a:t>
            </a:r>
            <a:endParaRPr lang="ru-RU" sz="2400" b="1" dirty="0"/>
          </a:p>
        </p:txBody>
      </p:sp>
      <p:sp>
        <p:nvSpPr>
          <p:cNvPr id="30" name="Блок-схема: узел 29"/>
          <p:cNvSpPr/>
          <p:nvPr/>
        </p:nvSpPr>
        <p:spPr>
          <a:xfrm>
            <a:off x="4357686" y="3143248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узел 30"/>
          <p:cNvSpPr/>
          <p:nvPr/>
        </p:nvSpPr>
        <p:spPr>
          <a:xfrm>
            <a:off x="5214942" y="3714752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узел 31"/>
          <p:cNvSpPr/>
          <p:nvPr/>
        </p:nvSpPr>
        <p:spPr>
          <a:xfrm>
            <a:off x="6072198" y="4286256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узел 32"/>
          <p:cNvSpPr/>
          <p:nvPr/>
        </p:nvSpPr>
        <p:spPr>
          <a:xfrm>
            <a:off x="6858016" y="3714752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лок-схема: узел 33"/>
          <p:cNvSpPr/>
          <p:nvPr/>
        </p:nvSpPr>
        <p:spPr>
          <a:xfrm>
            <a:off x="7715272" y="3143248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узел 34"/>
          <p:cNvSpPr/>
          <p:nvPr/>
        </p:nvSpPr>
        <p:spPr>
          <a:xfrm>
            <a:off x="3500430" y="3714752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лок-схема: узел 35"/>
          <p:cNvSpPr/>
          <p:nvPr/>
        </p:nvSpPr>
        <p:spPr>
          <a:xfrm>
            <a:off x="2643174" y="4286256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лок-схема: узел 36"/>
          <p:cNvSpPr/>
          <p:nvPr/>
        </p:nvSpPr>
        <p:spPr>
          <a:xfrm>
            <a:off x="1857356" y="3714752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узел 37"/>
          <p:cNvSpPr/>
          <p:nvPr/>
        </p:nvSpPr>
        <p:spPr>
          <a:xfrm>
            <a:off x="1000100" y="3143248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узел 38"/>
          <p:cNvSpPr/>
          <p:nvPr/>
        </p:nvSpPr>
        <p:spPr>
          <a:xfrm>
            <a:off x="214282" y="3714752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олилиния 40"/>
          <p:cNvSpPr/>
          <p:nvPr/>
        </p:nvSpPr>
        <p:spPr>
          <a:xfrm>
            <a:off x="285720" y="3214686"/>
            <a:ext cx="8064347" cy="1169624"/>
          </a:xfrm>
          <a:custGeom>
            <a:avLst/>
            <a:gdLst>
              <a:gd name="connsiteX0" fmla="*/ 0 w 8064347"/>
              <a:gd name="connsiteY0" fmla="*/ 552680 h 1169624"/>
              <a:gd name="connsiteX1" fmla="*/ 187287 w 8064347"/>
              <a:gd name="connsiteY1" fmla="*/ 299292 h 1169624"/>
              <a:gd name="connsiteX2" fmla="*/ 760164 w 8064347"/>
              <a:gd name="connsiteY2" fmla="*/ 1836 h 1169624"/>
              <a:gd name="connsiteX3" fmla="*/ 1311008 w 8064347"/>
              <a:gd name="connsiteY3" fmla="*/ 299292 h 1169624"/>
              <a:gd name="connsiteX4" fmla="*/ 1586429 w 8064347"/>
              <a:gd name="connsiteY4" fmla="*/ 574713 h 1169624"/>
              <a:gd name="connsiteX5" fmla="*/ 1872868 w 8064347"/>
              <a:gd name="connsiteY5" fmla="*/ 861152 h 1169624"/>
              <a:gd name="connsiteX6" fmla="*/ 2456762 w 8064347"/>
              <a:gd name="connsiteY6" fmla="*/ 1169624 h 1169624"/>
              <a:gd name="connsiteX7" fmla="*/ 3007605 w 8064347"/>
              <a:gd name="connsiteY7" fmla="*/ 861152 h 1169624"/>
              <a:gd name="connsiteX8" fmla="*/ 3283027 w 8064347"/>
              <a:gd name="connsiteY8" fmla="*/ 585730 h 1169624"/>
              <a:gd name="connsiteX9" fmla="*/ 3558448 w 8064347"/>
              <a:gd name="connsiteY9" fmla="*/ 299292 h 1169624"/>
              <a:gd name="connsiteX10" fmla="*/ 4131326 w 8064347"/>
              <a:gd name="connsiteY10" fmla="*/ 1836 h 1169624"/>
              <a:gd name="connsiteX11" fmla="*/ 4682169 w 8064347"/>
              <a:gd name="connsiteY11" fmla="*/ 288275 h 1169624"/>
              <a:gd name="connsiteX12" fmla="*/ 4968608 w 8064347"/>
              <a:gd name="connsiteY12" fmla="*/ 585730 h 1169624"/>
              <a:gd name="connsiteX13" fmla="*/ 5244029 w 8064347"/>
              <a:gd name="connsiteY13" fmla="*/ 861152 h 1169624"/>
              <a:gd name="connsiteX14" fmla="*/ 5794873 w 8064347"/>
              <a:gd name="connsiteY14" fmla="*/ 1169624 h 1169624"/>
              <a:gd name="connsiteX15" fmla="*/ 6367750 w 8064347"/>
              <a:gd name="connsiteY15" fmla="*/ 861152 h 1169624"/>
              <a:gd name="connsiteX16" fmla="*/ 6654188 w 8064347"/>
              <a:gd name="connsiteY16" fmla="*/ 574713 h 1169624"/>
              <a:gd name="connsiteX17" fmla="*/ 6929610 w 8064347"/>
              <a:gd name="connsiteY17" fmla="*/ 310309 h 1169624"/>
              <a:gd name="connsiteX18" fmla="*/ 7502487 w 8064347"/>
              <a:gd name="connsiteY18" fmla="*/ 23870 h 1169624"/>
              <a:gd name="connsiteX19" fmla="*/ 8064347 w 8064347"/>
              <a:gd name="connsiteY19" fmla="*/ 299292 h 1169624"/>
              <a:gd name="connsiteX20" fmla="*/ 8064347 w 8064347"/>
              <a:gd name="connsiteY20" fmla="*/ 299292 h 1169624"/>
              <a:gd name="connsiteX21" fmla="*/ 8064347 w 8064347"/>
              <a:gd name="connsiteY21" fmla="*/ 299292 h 1169624"/>
              <a:gd name="connsiteX22" fmla="*/ 8064347 w 8064347"/>
              <a:gd name="connsiteY22" fmla="*/ 299292 h 1169624"/>
              <a:gd name="connsiteX23" fmla="*/ 8064347 w 8064347"/>
              <a:gd name="connsiteY23" fmla="*/ 299292 h 1169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064347" h="1169624">
                <a:moveTo>
                  <a:pt x="0" y="552680"/>
                </a:moveTo>
                <a:cubicBezTo>
                  <a:pt x="30296" y="471889"/>
                  <a:pt x="60593" y="391099"/>
                  <a:pt x="187287" y="299292"/>
                </a:cubicBezTo>
                <a:cubicBezTo>
                  <a:pt x="313981" y="207485"/>
                  <a:pt x="572877" y="1836"/>
                  <a:pt x="760164" y="1836"/>
                </a:cubicBezTo>
                <a:cubicBezTo>
                  <a:pt x="947451" y="1836"/>
                  <a:pt x="1173297" y="203813"/>
                  <a:pt x="1311008" y="299292"/>
                </a:cubicBezTo>
                <a:cubicBezTo>
                  <a:pt x="1448719" y="394771"/>
                  <a:pt x="1586429" y="574713"/>
                  <a:pt x="1586429" y="574713"/>
                </a:cubicBezTo>
                <a:cubicBezTo>
                  <a:pt x="1680072" y="668356"/>
                  <a:pt x="1727813" y="762000"/>
                  <a:pt x="1872868" y="861152"/>
                </a:cubicBezTo>
                <a:cubicBezTo>
                  <a:pt x="2017923" y="960304"/>
                  <a:pt x="2267639" y="1169624"/>
                  <a:pt x="2456762" y="1169624"/>
                </a:cubicBezTo>
                <a:cubicBezTo>
                  <a:pt x="2645885" y="1169624"/>
                  <a:pt x="2869894" y="958468"/>
                  <a:pt x="3007605" y="861152"/>
                </a:cubicBezTo>
                <a:cubicBezTo>
                  <a:pt x="3145316" y="763836"/>
                  <a:pt x="3191220" y="679373"/>
                  <a:pt x="3283027" y="585730"/>
                </a:cubicBezTo>
                <a:cubicBezTo>
                  <a:pt x="3374834" y="492087"/>
                  <a:pt x="3417065" y="396608"/>
                  <a:pt x="3558448" y="299292"/>
                </a:cubicBezTo>
                <a:cubicBezTo>
                  <a:pt x="3699831" y="201976"/>
                  <a:pt x="3944039" y="3672"/>
                  <a:pt x="4131326" y="1836"/>
                </a:cubicBezTo>
                <a:cubicBezTo>
                  <a:pt x="4318613" y="0"/>
                  <a:pt x="4542622" y="190959"/>
                  <a:pt x="4682169" y="288275"/>
                </a:cubicBezTo>
                <a:cubicBezTo>
                  <a:pt x="4821716" y="385591"/>
                  <a:pt x="4874965" y="490251"/>
                  <a:pt x="4968608" y="585730"/>
                </a:cubicBezTo>
                <a:cubicBezTo>
                  <a:pt x="5062251" y="681209"/>
                  <a:pt x="5106318" y="763836"/>
                  <a:pt x="5244029" y="861152"/>
                </a:cubicBezTo>
                <a:cubicBezTo>
                  <a:pt x="5381740" y="958468"/>
                  <a:pt x="5607586" y="1169624"/>
                  <a:pt x="5794873" y="1169624"/>
                </a:cubicBezTo>
                <a:cubicBezTo>
                  <a:pt x="5982160" y="1169624"/>
                  <a:pt x="6224531" y="960304"/>
                  <a:pt x="6367750" y="861152"/>
                </a:cubicBezTo>
                <a:cubicBezTo>
                  <a:pt x="6510969" y="762000"/>
                  <a:pt x="6560545" y="666520"/>
                  <a:pt x="6654188" y="574713"/>
                </a:cubicBezTo>
                <a:cubicBezTo>
                  <a:pt x="6747831" y="482906"/>
                  <a:pt x="6788227" y="402116"/>
                  <a:pt x="6929610" y="310309"/>
                </a:cubicBezTo>
                <a:cubicBezTo>
                  <a:pt x="7070993" y="218502"/>
                  <a:pt x="7313364" y="25706"/>
                  <a:pt x="7502487" y="23870"/>
                </a:cubicBezTo>
                <a:cubicBezTo>
                  <a:pt x="7691610" y="22034"/>
                  <a:pt x="8064347" y="299292"/>
                  <a:pt x="8064347" y="299292"/>
                </a:cubicBezTo>
                <a:lnTo>
                  <a:pt x="8064347" y="299292"/>
                </a:lnTo>
                <a:lnTo>
                  <a:pt x="8064347" y="299292"/>
                </a:lnTo>
                <a:lnTo>
                  <a:pt x="8064347" y="299292"/>
                </a:lnTo>
                <a:lnTo>
                  <a:pt x="8064347" y="299292"/>
                </a:lnTo>
              </a:path>
            </a:pathLst>
          </a:cu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8" name="Прямая со стрелкой 57"/>
          <p:cNvCxnSpPr>
            <a:stCxn id="30" idx="0"/>
          </p:cNvCxnSpPr>
          <p:nvPr/>
        </p:nvCxnSpPr>
        <p:spPr>
          <a:xfrm rot="5400000" flipH="1" flipV="1">
            <a:off x="3893339" y="2607463"/>
            <a:ext cx="1071570" cy="1588"/>
          </a:xfrm>
          <a:prstGeom prst="straightConnector1">
            <a:avLst/>
          </a:prstGeom>
          <a:ln w="317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14282" y="214290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Y=3cosx</a:t>
            </a:r>
            <a:endParaRPr lang="ru-RU" sz="32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2357422" y="285728"/>
            <a:ext cx="57864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Y=</a:t>
            </a:r>
            <a:r>
              <a:rPr lang="en-US" sz="3200" b="1" dirty="0" err="1" smtClean="0"/>
              <a:t>cosx</a:t>
            </a:r>
            <a:r>
              <a:rPr lang="en-US" sz="3200" b="1" dirty="0" smtClean="0"/>
              <a:t>    </a:t>
            </a:r>
            <a:r>
              <a:rPr lang="en-US" sz="2800" b="1" dirty="0" smtClean="0"/>
              <a:t>                 </a:t>
            </a:r>
            <a:r>
              <a:rPr lang="ru-RU" sz="2800" b="1" dirty="0" smtClean="0"/>
              <a:t>   </a:t>
            </a:r>
            <a:r>
              <a:rPr lang="en-US" sz="3200" b="1" dirty="0" smtClean="0"/>
              <a:t>Y=3cosx</a:t>
            </a:r>
            <a:endParaRPr lang="ru-RU" sz="3200" b="1" dirty="0"/>
          </a:p>
        </p:txBody>
      </p:sp>
      <p:cxnSp>
        <p:nvCxnSpPr>
          <p:cNvPr id="73" name="Прямая со стрелкой 72"/>
          <p:cNvCxnSpPr/>
          <p:nvPr/>
        </p:nvCxnSpPr>
        <p:spPr>
          <a:xfrm>
            <a:off x="4143372" y="571480"/>
            <a:ext cx="2214578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4143372" y="142852"/>
            <a:ext cx="2143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Раст.вд.ОУ</a:t>
            </a:r>
            <a:r>
              <a:rPr lang="ru-RU" sz="2000" b="1" dirty="0" smtClean="0"/>
              <a:t> в3р.    </a:t>
            </a:r>
            <a:endParaRPr lang="ru-RU" sz="20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1571604" y="3214686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У=С</a:t>
            </a:r>
            <a:r>
              <a:rPr lang="en-US" b="1" dirty="0" smtClean="0"/>
              <a:t>OSX</a:t>
            </a:r>
            <a:endParaRPr lang="ru-RU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4714876" y="2000240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Y=3COSX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87" name="Полилиния 86"/>
          <p:cNvSpPr/>
          <p:nvPr/>
        </p:nvSpPr>
        <p:spPr>
          <a:xfrm>
            <a:off x="242371" y="2067499"/>
            <a:ext cx="8108415" cy="3433590"/>
          </a:xfrm>
          <a:custGeom>
            <a:avLst/>
            <a:gdLst>
              <a:gd name="connsiteX0" fmla="*/ 0 w 8108415"/>
              <a:gd name="connsiteY0" fmla="*/ 1700270 h 3433590"/>
              <a:gd name="connsiteX1" fmla="*/ 275422 w 8108415"/>
              <a:gd name="connsiteY1" fmla="*/ 554515 h 3433590"/>
              <a:gd name="connsiteX2" fmla="*/ 815248 w 8108415"/>
              <a:gd name="connsiteY2" fmla="*/ 3672 h 3433590"/>
              <a:gd name="connsiteX3" fmla="*/ 1377109 w 8108415"/>
              <a:gd name="connsiteY3" fmla="*/ 576549 h 3433590"/>
              <a:gd name="connsiteX4" fmla="*/ 1663547 w 8108415"/>
              <a:gd name="connsiteY4" fmla="*/ 1711287 h 3433590"/>
              <a:gd name="connsiteX5" fmla="*/ 1938969 w 8108415"/>
              <a:gd name="connsiteY5" fmla="*/ 2868058 h 3433590"/>
              <a:gd name="connsiteX6" fmla="*/ 2489812 w 8108415"/>
              <a:gd name="connsiteY6" fmla="*/ 3429918 h 3433590"/>
              <a:gd name="connsiteX7" fmla="*/ 3084723 w 8108415"/>
              <a:gd name="connsiteY7" fmla="*/ 2846024 h 3433590"/>
              <a:gd name="connsiteX8" fmla="*/ 3327094 w 8108415"/>
              <a:gd name="connsiteY8" fmla="*/ 1700270 h 3433590"/>
              <a:gd name="connsiteX9" fmla="*/ 3624549 w 8108415"/>
              <a:gd name="connsiteY9" fmla="*/ 587566 h 3433590"/>
              <a:gd name="connsiteX10" fmla="*/ 4175393 w 8108415"/>
              <a:gd name="connsiteY10" fmla="*/ 3672 h 3433590"/>
              <a:gd name="connsiteX11" fmla="*/ 4748270 w 8108415"/>
              <a:gd name="connsiteY11" fmla="*/ 587566 h 3433590"/>
              <a:gd name="connsiteX12" fmla="*/ 5034709 w 8108415"/>
              <a:gd name="connsiteY12" fmla="*/ 1700270 h 3433590"/>
              <a:gd name="connsiteX13" fmla="*/ 5332164 w 8108415"/>
              <a:gd name="connsiteY13" fmla="*/ 2857041 h 3433590"/>
              <a:gd name="connsiteX14" fmla="*/ 5905041 w 8108415"/>
              <a:gd name="connsiteY14" fmla="*/ 3418901 h 3433590"/>
              <a:gd name="connsiteX15" fmla="*/ 6455884 w 8108415"/>
              <a:gd name="connsiteY15" fmla="*/ 2868058 h 3433590"/>
              <a:gd name="connsiteX16" fmla="*/ 6731306 w 8108415"/>
              <a:gd name="connsiteY16" fmla="*/ 1722303 h 3433590"/>
              <a:gd name="connsiteX17" fmla="*/ 7017745 w 8108415"/>
              <a:gd name="connsiteY17" fmla="*/ 576549 h 3433590"/>
              <a:gd name="connsiteX18" fmla="*/ 7568588 w 8108415"/>
              <a:gd name="connsiteY18" fmla="*/ 14689 h 3433590"/>
              <a:gd name="connsiteX19" fmla="*/ 8108415 w 8108415"/>
              <a:gd name="connsiteY19" fmla="*/ 576549 h 3433590"/>
              <a:gd name="connsiteX20" fmla="*/ 8108415 w 8108415"/>
              <a:gd name="connsiteY20" fmla="*/ 576549 h 3433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8108415" h="3433590">
                <a:moveTo>
                  <a:pt x="0" y="1700270"/>
                </a:moveTo>
                <a:cubicBezTo>
                  <a:pt x="69773" y="1268775"/>
                  <a:pt x="139547" y="837281"/>
                  <a:pt x="275422" y="554515"/>
                </a:cubicBezTo>
                <a:cubicBezTo>
                  <a:pt x="411297" y="271749"/>
                  <a:pt x="631634" y="0"/>
                  <a:pt x="815248" y="3672"/>
                </a:cubicBezTo>
                <a:cubicBezTo>
                  <a:pt x="998862" y="7344"/>
                  <a:pt x="1235726" y="291947"/>
                  <a:pt x="1377109" y="576549"/>
                </a:cubicBezTo>
                <a:cubicBezTo>
                  <a:pt x="1518492" y="861152"/>
                  <a:pt x="1569904" y="1329369"/>
                  <a:pt x="1663547" y="1711287"/>
                </a:cubicBezTo>
                <a:cubicBezTo>
                  <a:pt x="1757190" y="2093205"/>
                  <a:pt x="1801258" y="2581620"/>
                  <a:pt x="1938969" y="2868058"/>
                </a:cubicBezTo>
                <a:cubicBezTo>
                  <a:pt x="2076680" y="3154496"/>
                  <a:pt x="2298853" y="3433590"/>
                  <a:pt x="2489812" y="3429918"/>
                </a:cubicBezTo>
                <a:cubicBezTo>
                  <a:pt x="2680771" y="3426246"/>
                  <a:pt x="2945176" y="3134299"/>
                  <a:pt x="3084723" y="2846024"/>
                </a:cubicBezTo>
                <a:cubicBezTo>
                  <a:pt x="3224270" y="2557749"/>
                  <a:pt x="3237123" y="2076680"/>
                  <a:pt x="3327094" y="1700270"/>
                </a:cubicBezTo>
                <a:cubicBezTo>
                  <a:pt x="3417065" y="1323860"/>
                  <a:pt x="3483166" y="870332"/>
                  <a:pt x="3624549" y="587566"/>
                </a:cubicBezTo>
                <a:cubicBezTo>
                  <a:pt x="3765932" y="304800"/>
                  <a:pt x="3988106" y="3672"/>
                  <a:pt x="4175393" y="3672"/>
                </a:cubicBezTo>
                <a:cubicBezTo>
                  <a:pt x="4362680" y="3672"/>
                  <a:pt x="4605051" y="304800"/>
                  <a:pt x="4748270" y="587566"/>
                </a:cubicBezTo>
                <a:cubicBezTo>
                  <a:pt x="4891489" y="870332"/>
                  <a:pt x="5034709" y="1700270"/>
                  <a:pt x="5034709" y="1700270"/>
                </a:cubicBezTo>
                <a:cubicBezTo>
                  <a:pt x="5132025" y="2078516"/>
                  <a:pt x="5187109" y="2570603"/>
                  <a:pt x="5332164" y="2857041"/>
                </a:cubicBezTo>
                <a:cubicBezTo>
                  <a:pt x="5477219" y="3143480"/>
                  <a:pt x="5717754" y="3417065"/>
                  <a:pt x="5905041" y="3418901"/>
                </a:cubicBezTo>
                <a:cubicBezTo>
                  <a:pt x="6092328" y="3420737"/>
                  <a:pt x="6318173" y="3150824"/>
                  <a:pt x="6455884" y="2868058"/>
                </a:cubicBezTo>
                <a:cubicBezTo>
                  <a:pt x="6593595" y="2585292"/>
                  <a:pt x="6637663" y="2104221"/>
                  <a:pt x="6731306" y="1722303"/>
                </a:cubicBezTo>
                <a:cubicBezTo>
                  <a:pt x="6824950" y="1340385"/>
                  <a:pt x="6878198" y="861151"/>
                  <a:pt x="7017745" y="576549"/>
                </a:cubicBezTo>
                <a:cubicBezTo>
                  <a:pt x="7157292" y="291947"/>
                  <a:pt x="7386810" y="14689"/>
                  <a:pt x="7568588" y="14689"/>
                </a:cubicBezTo>
                <a:cubicBezTo>
                  <a:pt x="7750366" y="14689"/>
                  <a:pt x="8108415" y="576549"/>
                  <a:pt x="8108415" y="576549"/>
                </a:cubicBezTo>
                <a:lnTo>
                  <a:pt x="8108415" y="576549"/>
                </a:lnTo>
              </a:path>
            </a:pathLst>
          </a:cu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500"/>
                            </p:stCondLst>
                            <p:childTnLst>
                              <p:par>
                                <p:cTn id="90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500"/>
                            </p:stCondLst>
                            <p:childTnLst>
                              <p:par>
                                <p:cTn id="9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000"/>
                            </p:stCondLst>
                            <p:childTnLst>
                              <p:par>
                                <p:cTn id="101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000"/>
                            </p:stCondLst>
                            <p:childTnLst>
                              <p:par>
                                <p:cTn id="104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000"/>
                            </p:stCondLst>
                            <p:childTnLst>
                              <p:par>
                                <p:cTn id="10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5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9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2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7000"/>
                            </p:stCondLst>
                            <p:childTnLst>
                              <p:par>
                                <p:cTn id="1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3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000"/>
                            </p:stCondLst>
                            <p:childTnLst>
                              <p:par>
                                <p:cTn id="1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5" grpId="0" animBg="1"/>
      <p:bldP spid="59" grpId="0" animBg="1"/>
      <p:bldP spid="56" grpId="0" animBg="1"/>
      <p:bldP spid="44" grpId="0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1" grpId="0" animBg="1"/>
      <p:bldP spid="68" grpId="0"/>
      <p:bldP spid="69" grpId="0"/>
      <p:bldP spid="78" grpId="0"/>
      <p:bldP spid="80" grpId="0"/>
      <p:bldP spid="84" grpId="0"/>
      <p:bldP spid="8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Прямая соединительная линия 61"/>
          <p:cNvCxnSpPr>
            <a:stCxn id="23" idx="1"/>
            <a:endCxn id="24" idx="3"/>
          </p:cNvCxnSpPr>
          <p:nvPr/>
        </p:nvCxnSpPr>
        <p:spPr>
          <a:xfrm rot="16200000" flipH="1">
            <a:off x="3185088" y="2357430"/>
            <a:ext cx="1815540" cy="71438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>
            <a:stCxn id="27" idx="6"/>
            <a:endCxn id="24" idx="4"/>
          </p:cNvCxnSpPr>
          <p:nvPr/>
        </p:nvCxnSpPr>
        <p:spPr>
          <a:xfrm flipH="1">
            <a:off x="4500562" y="2858576"/>
            <a:ext cx="1571278" cy="784738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24" idx="4"/>
          </p:cNvCxnSpPr>
          <p:nvPr/>
        </p:nvCxnSpPr>
        <p:spPr>
          <a:xfrm rot="5400000" flipH="1" flipV="1">
            <a:off x="4071934" y="2857496"/>
            <a:ext cx="1214446" cy="35719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Блок-схема: узел 3"/>
          <p:cNvSpPr/>
          <p:nvPr/>
        </p:nvSpPr>
        <p:spPr>
          <a:xfrm>
            <a:off x="2571736" y="1571612"/>
            <a:ext cx="3929090" cy="4000528"/>
          </a:xfrm>
          <a:prstGeom prst="flowChartConnector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428860" y="2071678"/>
            <a:ext cx="3214710" cy="114300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5643570" y="1000108"/>
            <a:ext cx="2714644" cy="221457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2428860" y="1928802"/>
            <a:ext cx="928694" cy="142876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3428992" y="1643050"/>
            <a:ext cx="1714512" cy="285752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5143504" y="1000108"/>
            <a:ext cx="3214710" cy="642942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Блок-схема: узел 22"/>
          <p:cNvSpPr/>
          <p:nvPr/>
        </p:nvSpPr>
        <p:spPr>
          <a:xfrm>
            <a:off x="3714744" y="1785926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4429124" y="3500438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4214810" y="2643182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6000760" y="2786058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 rot="1101618">
            <a:off x="3432639" y="1974857"/>
            <a:ext cx="2708130" cy="914400"/>
          </a:xfrm>
          <a:prstGeom prst="ellipse">
            <a:avLst/>
          </a:prstGeom>
          <a:noFill/>
          <a:ln w="508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узел 28"/>
          <p:cNvSpPr/>
          <p:nvPr/>
        </p:nvSpPr>
        <p:spPr>
          <a:xfrm>
            <a:off x="4786314" y="2357430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7" name="Прямая соединительная линия 46"/>
          <p:cNvCxnSpPr>
            <a:stCxn id="29" idx="6"/>
            <a:endCxn id="27" idx="6"/>
          </p:cNvCxnSpPr>
          <p:nvPr/>
        </p:nvCxnSpPr>
        <p:spPr>
          <a:xfrm>
            <a:off x="4929190" y="2428868"/>
            <a:ext cx="1142650" cy="429708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10800000">
            <a:off x="3786182" y="1857365"/>
            <a:ext cx="970304" cy="554723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>
            <a:stCxn id="29" idx="3"/>
          </p:cNvCxnSpPr>
          <p:nvPr/>
        </p:nvCxnSpPr>
        <p:spPr>
          <a:xfrm rot="5400000">
            <a:off x="4429124" y="2336506"/>
            <a:ext cx="235238" cy="52099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>
            <a:endCxn id="24" idx="1"/>
          </p:cNvCxnSpPr>
          <p:nvPr/>
        </p:nvCxnSpPr>
        <p:spPr>
          <a:xfrm rot="16200000" flipH="1">
            <a:off x="3964777" y="3036091"/>
            <a:ext cx="806742" cy="163800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4286248" y="3643314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</a:t>
            </a:r>
            <a:endParaRPr lang="ru-RU" sz="2400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5857884" y="3000372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</a:t>
            </a:r>
            <a:endParaRPr lang="ru-RU" sz="2000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3857620" y="278605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</a:t>
            </a:r>
            <a:endParaRPr lang="ru-RU" sz="20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3571868" y="1357298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</a:t>
            </a:r>
            <a:endParaRPr lang="ru-RU" sz="20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4929190" y="2000240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</a:t>
            </a:r>
            <a:r>
              <a:rPr lang="ru-RU" sz="1400" b="1" dirty="0" smtClean="0"/>
              <a:t>1</a:t>
            </a:r>
            <a:endParaRPr lang="ru-RU" sz="20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142844" y="0"/>
            <a:ext cx="87154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В шар </a:t>
            </a:r>
            <a:r>
              <a:rPr lang="en-US" sz="2400" b="1" i="1" dirty="0" smtClean="0"/>
              <a:t>R</a:t>
            </a:r>
            <a:r>
              <a:rPr lang="ru-RU" sz="2400" b="1" i="1" dirty="0" smtClean="0"/>
              <a:t>=9см. Шар касается всех сторон правильного</a:t>
            </a:r>
          </a:p>
          <a:p>
            <a:r>
              <a:rPr lang="ru-RU" sz="2400" b="1" i="1" dirty="0" smtClean="0"/>
              <a:t>Треугольника со стороной </a:t>
            </a:r>
            <a:r>
              <a:rPr lang="en-US" sz="2400" b="1" i="1" dirty="0" smtClean="0"/>
              <a:t>a=12c</a:t>
            </a:r>
            <a:r>
              <a:rPr lang="ru-RU" sz="2400" b="1" i="1" dirty="0" smtClean="0"/>
              <a:t>м. Найти расстояние </a:t>
            </a:r>
          </a:p>
          <a:p>
            <a:r>
              <a:rPr lang="ru-RU" sz="2400" b="1" i="1" dirty="0" smtClean="0"/>
              <a:t>от центра шара до плоскости треугольника. 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000"/>
                            </p:stCondLst>
                            <p:childTnLst>
                              <p:par>
                                <p:cTn id="10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9" grpId="0" animBg="1"/>
      <p:bldP spid="70" grpId="0"/>
      <p:bldP spid="72" grpId="0"/>
      <p:bldP spid="73" grpId="0"/>
      <p:bldP spid="74" grpId="0"/>
      <p:bldP spid="7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892967" y="3393281"/>
            <a:ext cx="6858000" cy="7143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71538" y="357166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 вариант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43570" y="428604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2 вариант</a:t>
            </a:r>
            <a:endParaRPr lang="ru-RU" sz="2400" b="1" dirty="0">
              <a:solidFill>
                <a:srgbClr val="FF00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785786" y="1214422"/>
            <a:ext cx="2928958" cy="107157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142976" y="1571612"/>
            <a:ext cx="2143140" cy="35719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85786" y="785794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</a:t>
            </a:r>
            <a:endParaRPr lang="ru-RU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786182" y="1928802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B</a:t>
            </a:r>
            <a:endParaRPr lang="ru-RU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928662" y="200024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</a:t>
            </a:r>
            <a:endParaRPr lang="ru-RU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071802" y="1071546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D</a:t>
            </a:r>
            <a:endParaRPr lang="ru-RU" sz="2000" b="1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>
            <a:off x="678629" y="1178703"/>
            <a:ext cx="142876" cy="7143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3679025" y="2250273"/>
            <a:ext cx="142876" cy="7143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6200000" flipH="1">
            <a:off x="3218279" y="1568012"/>
            <a:ext cx="171396" cy="35721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6200000" flipH="1">
            <a:off x="1003700" y="1925201"/>
            <a:ext cx="171396" cy="35721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Блок-схема: узел 30"/>
          <p:cNvSpPr/>
          <p:nvPr/>
        </p:nvSpPr>
        <p:spPr>
          <a:xfrm>
            <a:off x="2214546" y="1714488"/>
            <a:ext cx="142876" cy="14287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2071670" y="200024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</a:t>
            </a:r>
            <a:endParaRPr lang="ru-RU" sz="2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00034" y="2571744"/>
            <a:ext cx="35719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AB     CD =O;</a:t>
            </a:r>
          </a:p>
          <a:p>
            <a:r>
              <a:rPr lang="en-US" sz="2400" b="1" dirty="0" smtClean="0"/>
              <a:t>AO =OB;    </a:t>
            </a:r>
          </a:p>
          <a:p>
            <a:r>
              <a:rPr lang="en-US" sz="2400" b="1" dirty="0" smtClean="0"/>
              <a:t>&lt;CAO = &lt;DBO</a:t>
            </a:r>
          </a:p>
          <a:p>
            <a:r>
              <a:rPr lang="ru-RU" sz="2400" b="1" dirty="0" smtClean="0"/>
              <a:t>Доказать:</a:t>
            </a:r>
            <a:r>
              <a:rPr lang="en-US" sz="2400" b="1" dirty="0" smtClean="0"/>
              <a:t>CO=OD</a:t>
            </a:r>
            <a:endParaRPr lang="ru-RU" sz="2400" b="1" dirty="0"/>
          </a:p>
        </p:txBody>
      </p:sp>
      <p:sp>
        <p:nvSpPr>
          <p:cNvPr id="34" name="Полилиния 33"/>
          <p:cNvSpPr/>
          <p:nvPr/>
        </p:nvSpPr>
        <p:spPr>
          <a:xfrm>
            <a:off x="1142976" y="2714620"/>
            <a:ext cx="143220" cy="196467"/>
          </a:xfrm>
          <a:custGeom>
            <a:avLst/>
            <a:gdLst>
              <a:gd name="connsiteX0" fmla="*/ 3672 w 143220"/>
              <a:gd name="connsiteY0" fmla="*/ 196467 h 196467"/>
              <a:gd name="connsiteX1" fmla="*/ 14689 w 143220"/>
              <a:gd name="connsiteY1" fmla="*/ 31214 h 196467"/>
              <a:gd name="connsiteX2" fmla="*/ 91807 w 143220"/>
              <a:gd name="connsiteY2" fmla="*/ 9180 h 196467"/>
              <a:gd name="connsiteX3" fmla="*/ 135875 w 143220"/>
              <a:gd name="connsiteY3" fmla="*/ 53248 h 196467"/>
              <a:gd name="connsiteX4" fmla="*/ 135875 w 143220"/>
              <a:gd name="connsiteY4" fmla="*/ 196467 h 196467"/>
              <a:gd name="connsiteX5" fmla="*/ 135875 w 143220"/>
              <a:gd name="connsiteY5" fmla="*/ 196467 h 196467"/>
              <a:gd name="connsiteX6" fmla="*/ 135875 w 143220"/>
              <a:gd name="connsiteY6" fmla="*/ 196467 h 19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3220" h="196467">
                <a:moveTo>
                  <a:pt x="3672" y="196467"/>
                </a:moveTo>
                <a:cubicBezTo>
                  <a:pt x="1836" y="129447"/>
                  <a:pt x="0" y="62428"/>
                  <a:pt x="14689" y="31214"/>
                </a:cubicBezTo>
                <a:cubicBezTo>
                  <a:pt x="29378" y="0"/>
                  <a:pt x="71609" y="5508"/>
                  <a:pt x="91807" y="9180"/>
                </a:cubicBezTo>
                <a:cubicBezTo>
                  <a:pt x="112005" y="12852"/>
                  <a:pt x="128530" y="22033"/>
                  <a:pt x="135875" y="53248"/>
                </a:cubicBezTo>
                <a:cubicBezTo>
                  <a:pt x="143220" y="84463"/>
                  <a:pt x="135875" y="196467"/>
                  <a:pt x="135875" y="196467"/>
                </a:cubicBezTo>
                <a:lnTo>
                  <a:pt x="135875" y="196467"/>
                </a:lnTo>
                <a:lnTo>
                  <a:pt x="135875" y="196467"/>
                </a:lnTo>
              </a:path>
            </a:pathLst>
          </a:cu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flipV="1">
            <a:off x="4929190" y="1142984"/>
            <a:ext cx="2714644" cy="107157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4929190" y="2214554"/>
            <a:ext cx="3143272" cy="107157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6858016" y="92867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</a:t>
            </a:r>
            <a:endParaRPr lang="ru-RU" sz="20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4500562" y="207167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B</a:t>
            </a:r>
            <a:endParaRPr lang="ru-RU" sz="20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6858016" y="307181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</a:t>
            </a:r>
            <a:endParaRPr lang="ru-RU" sz="2000" b="1" dirty="0"/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 flipV="1">
            <a:off x="5000628" y="2143116"/>
            <a:ext cx="3000396" cy="7143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7715272" y="171448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D</a:t>
            </a:r>
            <a:endParaRPr lang="ru-RU" sz="20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4429124" y="3429000"/>
            <a:ext cx="4214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 &lt; ABC; BD – </a:t>
            </a:r>
            <a:r>
              <a:rPr lang="ru-RU" sz="2400" b="1" dirty="0" smtClean="0"/>
              <a:t>биссектриса;</a:t>
            </a:r>
          </a:p>
          <a:p>
            <a:r>
              <a:rPr lang="en-US" sz="2400" b="1" dirty="0" smtClean="0"/>
              <a:t>AB =BC</a:t>
            </a:r>
          </a:p>
          <a:p>
            <a:r>
              <a:rPr lang="ru-RU" sz="2400" b="1" dirty="0" smtClean="0"/>
              <a:t>Доказать:</a:t>
            </a:r>
            <a:r>
              <a:rPr lang="en-US" sz="2400" b="1" dirty="0" smtClean="0"/>
              <a:t>&lt;BCD = &lt;BAD</a:t>
            </a:r>
            <a:endParaRPr lang="ru-RU" sz="2400" dirty="0"/>
          </a:p>
        </p:txBody>
      </p:sp>
      <p:cxnSp>
        <p:nvCxnSpPr>
          <p:cNvPr id="66" name="Прямая соединительная линия 65"/>
          <p:cNvCxnSpPr/>
          <p:nvPr/>
        </p:nvCxnSpPr>
        <p:spPr>
          <a:xfrm rot="16200000" flipH="1">
            <a:off x="571472" y="1357298"/>
            <a:ext cx="714380" cy="285752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rot="16200000" flipH="1">
            <a:off x="3143240" y="1714488"/>
            <a:ext cx="714380" cy="42862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Скругленная соединительная линия 72"/>
          <p:cNvCxnSpPr/>
          <p:nvPr/>
        </p:nvCxnSpPr>
        <p:spPr>
          <a:xfrm rot="5400000">
            <a:off x="1393803" y="1464455"/>
            <a:ext cx="213520" cy="794"/>
          </a:xfrm>
          <a:prstGeom prst="curvedConnector3">
            <a:avLst>
              <a:gd name="adj1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Скругленная соединительная линия 87"/>
          <p:cNvCxnSpPr/>
          <p:nvPr/>
        </p:nvCxnSpPr>
        <p:spPr>
          <a:xfrm rot="5400000">
            <a:off x="2822563" y="1963727"/>
            <a:ext cx="213520" cy="794"/>
          </a:xfrm>
          <a:prstGeom prst="curvedConnector3">
            <a:avLst>
              <a:gd name="adj1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Дуга 88"/>
          <p:cNvSpPr/>
          <p:nvPr/>
        </p:nvSpPr>
        <p:spPr>
          <a:xfrm rot="16200000">
            <a:off x="3428992" y="2071678"/>
            <a:ext cx="214314" cy="214314"/>
          </a:xfrm>
          <a:prstGeom prst="arc">
            <a:avLst>
              <a:gd name="adj1" fmla="val 16200000"/>
              <a:gd name="adj2" fmla="val 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Дуга 89"/>
          <p:cNvSpPr/>
          <p:nvPr/>
        </p:nvSpPr>
        <p:spPr>
          <a:xfrm rot="5901765">
            <a:off x="848293" y="1315247"/>
            <a:ext cx="172527" cy="130966"/>
          </a:xfrm>
          <a:prstGeom prst="arc">
            <a:avLst>
              <a:gd name="adj1" fmla="val 14770784"/>
              <a:gd name="adj2" fmla="val 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4" name="Объект 9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2530" name="Формула" r:id="rId3" imgW="114120" imgH="215640" progId="Equation.3">
              <p:embed/>
            </p:oleObj>
          </a:graphicData>
        </a:graphic>
      </p:graphicFrame>
      <p:sp>
        <p:nvSpPr>
          <p:cNvPr id="97" name="Полилиния 96"/>
          <p:cNvSpPr/>
          <p:nvPr/>
        </p:nvSpPr>
        <p:spPr>
          <a:xfrm>
            <a:off x="1785918" y="1643050"/>
            <a:ext cx="71438" cy="142877"/>
          </a:xfrm>
          <a:custGeom>
            <a:avLst/>
            <a:gdLst>
              <a:gd name="connsiteX0" fmla="*/ 98586 w 98586"/>
              <a:gd name="connsiteY0" fmla="*/ 0 h 187286"/>
              <a:gd name="connsiteX1" fmla="*/ 43502 w 98586"/>
              <a:gd name="connsiteY1" fmla="*/ 11017 h 187286"/>
              <a:gd name="connsiteX2" fmla="*/ 21468 w 98586"/>
              <a:gd name="connsiteY2" fmla="*/ 55084 h 187286"/>
              <a:gd name="connsiteX3" fmla="*/ 10451 w 98586"/>
              <a:gd name="connsiteY3" fmla="*/ 187286 h 187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586" h="187286">
                <a:moveTo>
                  <a:pt x="98586" y="0"/>
                </a:moveTo>
                <a:cubicBezTo>
                  <a:pt x="80225" y="3672"/>
                  <a:pt x="58739" y="133"/>
                  <a:pt x="43502" y="11017"/>
                </a:cubicBezTo>
                <a:cubicBezTo>
                  <a:pt x="30138" y="20563"/>
                  <a:pt x="27937" y="39989"/>
                  <a:pt x="21468" y="55084"/>
                </a:cubicBezTo>
                <a:cubicBezTo>
                  <a:pt x="0" y="105176"/>
                  <a:pt x="10451" y="117257"/>
                  <a:pt x="10451" y="187286"/>
                </a:cubicBezTo>
              </a:path>
            </a:pathLst>
          </a:cu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олилиния 97"/>
          <p:cNvSpPr/>
          <p:nvPr/>
        </p:nvSpPr>
        <p:spPr>
          <a:xfrm flipH="1" flipV="1">
            <a:off x="2668894" y="1714487"/>
            <a:ext cx="45719" cy="142876"/>
          </a:xfrm>
          <a:custGeom>
            <a:avLst/>
            <a:gdLst>
              <a:gd name="connsiteX0" fmla="*/ 98586 w 98586"/>
              <a:gd name="connsiteY0" fmla="*/ 0 h 187286"/>
              <a:gd name="connsiteX1" fmla="*/ 43502 w 98586"/>
              <a:gd name="connsiteY1" fmla="*/ 11017 h 187286"/>
              <a:gd name="connsiteX2" fmla="*/ 21468 w 98586"/>
              <a:gd name="connsiteY2" fmla="*/ 55084 h 187286"/>
              <a:gd name="connsiteX3" fmla="*/ 10451 w 98586"/>
              <a:gd name="connsiteY3" fmla="*/ 187286 h 187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586" h="187286">
                <a:moveTo>
                  <a:pt x="98586" y="0"/>
                </a:moveTo>
                <a:cubicBezTo>
                  <a:pt x="80225" y="3672"/>
                  <a:pt x="58739" y="133"/>
                  <a:pt x="43502" y="11017"/>
                </a:cubicBezTo>
                <a:cubicBezTo>
                  <a:pt x="30138" y="20563"/>
                  <a:pt x="27937" y="39989"/>
                  <a:pt x="21468" y="55084"/>
                </a:cubicBezTo>
                <a:cubicBezTo>
                  <a:pt x="0" y="105176"/>
                  <a:pt x="10451" y="117257"/>
                  <a:pt x="10451" y="187286"/>
                </a:cubicBezTo>
              </a:path>
            </a:pathLst>
          </a:cu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TextBox 102"/>
          <p:cNvSpPr txBox="1"/>
          <p:nvPr/>
        </p:nvSpPr>
        <p:spPr>
          <a:xfrm>
            <a:off x="214282" y="4429132"/>
            <a:ext cx="40719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alibri"/>
              </a:rPr>
              <a:t>      ∆</a:t>
            </a:r>
            <a:r>
              <a:rPr lang="en-US" sz="2000" b="1" dirty="0" smtClean="0"/>
              <a:t>AOB= </a:t>
            </a:r>
            <a:r>
              <a:rPr lang="en-US" sz="2000" b="1" dirty="0" smtClean="0">
                <a:latin typeface="Calibri"/>
              </a:rPr>
              <a:t>∆</a:t>
            </a:r>
            <a:r>
              <a:rPr lang="en-US" sz="2000" b="1" dirty="0" smtClean="0"/>
              <a:t>BOC</a:t>
            </a:r>
            <a:r>
              <a:rPr lang="ru-RU" sz="2000" b="1" dirty="0" smtClean="0"/>
              <a:t>,т.к.</a:t>
            </a:r>
          </a:p>
          <a:p>
            <a:r>
              <a:rPr lang="ru-RU" sz="2000" b="1" dirty="0" smtClean="0"/>
              <a:t>1). </a:t>
            </a:r>
            <a:r>
              <a:rPr lang="en-US" sz="2000" b="1" dirty="0" smtClean="0"/>
              <a:t>AO=OB</a:t>
            </a:r>
            <a:r>
              <a:rPr lang="ru-RU" sz="2000" b="1" dirty="0" smtClean="0"/>
              <a:t>(по условию)</a:t>
            </a:r>
          </a:p>
          <a:p>
            <a:r>
              <a:rPr lang="ru-RU" sz="2000" b="1" dirty="0" smtClean="0"/>
              <a:t>2).</a:t>
            </a:r>
            <a:r>
              <a:rPr lang="en-US" sz="2000" b="1" dirty="0" smtClean="0"/>
              <a:t>&lt; CAO =&lt;DBO</a:t>
            </a:r>
            <a:r>
              <a:rPr lang="ru-RU" sz="2000" b="1" dirty="0" smtClean="0"/>
              <a:t>(по условию)</a:t>
            </a:r>
            <a:endParaRPr lang="en-US" sz="2000" b="1" dirty="0" smtClean="0"/>
          </a:p>
          <a:p>
            <a:r>
              <a:rPr lang="en-US" sz="2000" b="1" dirty="0" smtClean="0"/>
              <a:t>3)</a:t>
            </a:r>
            <a:r>
              <a:rPr lang="ru-RU" sz="2000" b="1" dirty="0" smtClean="0"/>
              <a:t>.</a:t>
            </a:r>
            <a:r>
              <a:rPr lang="en-US" sz="2000" b="1" dirty="0" smtClean="0"/>
              <a:t>&lt;AOC =&lt;BOD(</a:t>
            </a:r>
            <a:r>
              <a:rPr lang="ru-RU" sz="2000" b="1" dirty="0" err="1" smtClean="0"/>
              <a:t>т.к.вертикал-е</a:t>
            </a:r>
            <a:r>
              <a:rPr lang="ru-RU" sz="2000" b="1" dirty="0" smtClean="0"/>
              <a:t>)</a:t>
            </a:r>
          </a:p>
          <a:p>
            <a:r>
              <a:rPr lang="ru-RU" sz="2000" b="1" dirty="0" smtClean="0"/>
              <a:t>Равенство по стороне и двум</a:t>
            </a:r>
          </a:p>
          <a:p>
            <a:r>
              <a:rPr lang="ru-RU" sz="2000" b="1" dirty="0" smtClean="0"/>
              <a:t>углам.</a:t>
            </a:r>
            <a:endParaRPr lang="en-US" sz="2000" b="1" dirty="0" smtClean="0"/>
          </a:p>
          <a:p>
            <a:r>
              <a:rPr lang="ru-RU" sz="2400" b="1" dirty="0" smtClean="0">
                <a:solidFill>
                  <a:srgbClr val="FF0000"/>
                </a:solidFill>
              </a:rPr>
              <a:t>Значит,</a:t>
            </a:r>
            <a:r>
              <a:rPr lang="en-US" sz="2400" b="1" dirty="0" smtClean="0">
                <a:solidFill>
                  <a:srgbClr val="FF0000"/>
                </a:solidFill>
              </a:rPr>
              <a:t>CO =OD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106" name="Объект 10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2531" name="Формула" r:id="rId4" imgW="114120" imgH="215640" progId="Equation.3">
              <p:embed/>
            </p:oleObj>
          </a:graphicData>
        </a:graphic>
      </p:graphicFrame>
      <p:graphicFrame>
        <p:nvGraphicFramePr>
          <p:cNvPr id="108" name="Объект 10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2532" name="Формула" r:id="rId5" imgW="114120" imgH="215640" progId="Equation.3">
              <p:embed/>
            </p:oleObj>
          </a:graphicData>
        </a:graphic>
      </p:graphicFrame>
      <p:sp>
        <p:nvSpPr>
          <p:cNvPr id="111" name="Дуга 110"/>
          <p:cNvSpPr/>
          <p:nvPr/>
        </p:nvSpPr>
        <p:spPr>
          <a:xfrm rot="5400000">
            <a:off x="5643570" y="2000240"/>
            <a:ext cx="214314" cy="71438"/>
          </a:xfrm>
          <a:prstGeom prst="arc">
            <a:avLst>
              <a:gd name="adj1" fmla="val 11081630"/>
              <a:gd name="adj2" fmla="val 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Дуга 111"/>
          <p:cNvSpPr/>
          <p:nvPr/>
        </p:nvSpPr>
        <p:spPr>
          <a:xfrm rot="5400000">
            <a:off x="5572132" y="2285992"/>
            <a:ext cx="214314" cy="71438"/>
          </a:xfrm>
          <a:prstGeom prst="arc">
            <a:avLst>
              <a:gd name="adj1" fmla="val 11081630"/>
              <a:gd name="adj2" fmla="val 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TextBox 114"/>
          <p:cNvSpPr txBox="1"/>
          <p:nvPr/>
        </p:nvSpPr>
        <p:spPr>
          <a:xfrm>
            <a:off x="4429124" y="4572008"/>
            <a:ext cx="428628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alibri"/>
              </a:rPr>
              <a:t>∆</a:t>
            </a:r>
            <a:r>
              <a:rPr lang="en-US" sz="2000" b="1" dirty="0" smtClean="0">
                <a:latin typeface="Calibri"/>
              </a:rPr>
              <a:t>BCD= ∆BAD</a:t>
            </a:r>
            <a:r>
              <a:rPr lang="ru-RU" sz="2000" b="1" dirty="0" smtClean="0">
                <a:latin typeface="Calibri"/>
              </a:rPr>
              <a:t>, т.к.</a:t>
            </a:r>
          </a:p>
          <a:p>
            <a:r>
              <a:rPr lang="ru-RU" sz="2000" b="1" dirty="0" smtClean="0"/>
              <a:t>1). </a:t>
            </a:r>
            <a:r>
              <a:rPr lang="en-US" sz="2000" b="1" dirty="0" smtClean="0"/>
              <a:t>AB=BC</a:t>
            </a:r>
            <a:r>
              <a:rPr lang="ru-RU" sz="2000" b="1" dirty="0" smtClean="0"/>
              <a:t>(по условию)</a:t>
            </a:r>
          </a:p>
          <a:p>
            <a:r>
              <a:rPr lang="ru-RU" sz="2000" b="1" dirty="0" smtClean="0"/>
              <a:t>2). </a:t>
            </a:r>
            <a:r>
              <a:rPr lang="en-US" sz="2000" b="1" dirty="0" smtClean="0"/>
              <a:t>&lt;ABD =&lt;DBC</a:t>
            </a:r>
            <a:r>
              <a:rPr lang="ru-RU" sz="2000" b="1" dirty="0" smtClean="0"/>
              <a:t>(т.к.</a:t>
            </a:r>
            <a:r>
              <a:rPr lang="en-US" sz="2000" b="1" dirty="0" smtClean="0"/>
              <a:t>BD-</a:t>
            </a:r>
            <a:r>
              <a:rPr lang="ru-RU" sz="2000" b="1" dirty="0" err="1" smtClean="0"/>
              <a:t>биссек-а</a:t>
            </a:r>
            <a:r>
              <a:rPr lang="ru-RU" sz="2000" b="1" dirty="0" smtClean="0"/>
              <a:t>)</a:t>
            </a:r>
          </a:p>
          <a:p>
            <a:r>
              <a:rPr lang="ru-RU" sz="2000" b="1" dirty="0" smtClean="0"/>
              <a:t>3). </a:t>
            </a:r>
            <a:r>
              <a:rPr lang="en-US" sz="2000" b="1" dirty="0" smtClean="0"/>
              <a:t>BD – </a:t>
            </a:r>
            <a:r>
              <a:rPr lang="ru-RU" sz="2000" b="1" dirty="0" smtClean="0"/>
              <a:t>общая</a:t>
            </a:r>
          </a:p>
          <a:p>
            <a:r>
              <a:rPr lang="ru-RU" sz="2000" b="1" dirty="0" smtClean="0"/>
              <a:t>Равенство по 2 сторонам и углу.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Значит,</a:t>
            </a:r>
            <a:r>
              <a:rPr lang="en-US" sz="2400" b="1" dirty="0" smtClean="0">
                <a:solidFill>
                  <a:srgbClr val="FF0000"/>
                </a:solidFill>
              </a:rPr>
              <a:t>&lt;BCD =&lt;BAD</a:t>
            </a:r>
            <a:endParaRPr lang="ru-RU" sz="2400" b="1" dirty="0">
              <a:solidFill>
                <a:srgbClr val="FF0000"/>
              </a:solidFill>
            </a:endParaRPr>
          </a:p>
        </p:txBody>
      </p:sp>
      <p:cxnSp>
        <p:nvCxnSpPr>
          <p:cNvPr id="121" name="Скругленная соединительная линия 120"/>
          <p:cNvCxnSpPr/>
          <p:nvPr/>
        </p:nvCxnSpPr>
        <p:spPr>
          <a:xfrm rot="5400000">
            <a:off x="6251984" y="2749148"/>
            <a:ext cx="213520" cy="1588"/>
          </a:xfrm>
          <a:prstGeom prst="curvedConnector3">
            <a:avLst>
              <a:gd name="adj1" fmla="val 70638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Скругленная соединительная линия 125"/>
          <p:cNvCxnSpPr/>
          <p:nvPr/>
        </p:nvCxnSpPr>
        <p:spPr>
          <a:xfrm rot="5400000">
            <a:off x="6251984" y="1677578"/>
            <a:ext cx="213520" cy="1588"/>
          </a:xfrm>
          <a:prstGeom prst="curvedConnector3">
            <a:avLst>
              <a:gd name="adj1" fmla="val 70638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Скругленная соединительная линия 127"/>
          <p:cNvCxnSpPr/>
          <p:nvPr/>
        </p:nvCxnSpPr>
        <p:spPr>
          <a:xfrm rot="16200000" flipH="1">
            <a:off x="6679421" y="2035959"/>
            <a:ext cx="285752" cy="214314"/>
          </a:xfrm>
          <a:prstGeom prst="curvedConnector3">
            <a:avLst>
              <a:gd name="adj1" fmla="val 50000"/>
            </a:avLst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Прямая соединительная линия 133"/>
          <p:cNvCxnSpPr/>
          <p:nvPr/>
        </p:nvCxnSpPr>
        <p:spPr>
          <a:xfrm rot="16200000" flipH="1">
            <a:off x="7000893" y="1428738"/>
            <a:ext cx="785816" cy="642939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Прямая соединительная линия 137"/>
          <p:cNvCxnSpPr/>
          <p:nvPr/>
        </p:nvCxnSpPr>
        <p:spPr>
          <a:xfrm rot="5400000">
            <a:off x="7036612" y="2321710"/>
            <a:ext cx="857256" cy="50006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1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000"/>
                                        <p:tgtEl>
                                          <p:spTgt spid="1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500"/>
                            </p:stCondLst>
                            <p:childTnLst>
                              <p:par>
                                <p:cTn id="1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1000"/>
                                        <p:tgtEl>
                                          <p:spTgt spid="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1000"/>
                                        <p:tgtEl>
                                          <p:spTgt spid="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2000"/>
                                        <p:tgtEl>
                                          <p:spTgt spid="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0" grpId="0" animBg="1"/>
      <p:bldP spid="97" grpId="0" animBg="1"/>
      <p:bldP spid="98" grpId="0" animBg="1"/>
      <p:bldP spid="111" grpId="0" animBg="1"/>
      <p:bldP spid="1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14480" y="428604"/>
            <a:ext cx="728667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rgbClr val="FF0000"/>
                </a:solidFill>
                <a:latin typeface="Bookman Old Style" pitchFamily="18" charset="0"/>
              </a:rPr>
              <a:t>Сл1.</a:t>
            </a:r>
            <a:r>
              <a:rPr lang="ru-RU" b="1" i="1" dirty="0" smtClean="0">
                <a:latin typeface="Bookman Old Style" pitchFamily="18" charset="0"/>
              </a:rPr>
              <a:t>Одна из главных задач учителя – научить ученика учиться, научить самостоятельно добывать знания.</a:t>
            </a:r>
          </a:p>
          <a:p>
            <a:r>
              <a:rPr lang="ru-RU" b="1" i="1" dirty="0" smtClean="0">
                <a:latin typeface="Bookman Old Style" pitchFamily="18" charset="0"/>
              </a:rPr>
              <a:t> </a:t>
            </a:r>
            <a:r>
              <a:rPr lang="ru-RU" b="1" i="1" dirty="0" smtClean="0">
                <a:latin typeface="Bookman Old Style" pitchFamily="18" charset="0"/>
              </a:rPr>
              <a:t> По данным исследований, в памяти человека остаётся:</a:t>
            </a:r>
          </a:p>
          <a:p>
            <a:r>
              <a:rPr lang="ru-RU" b="1" i="1" u="sng" dirty="0" smtClean="0">
                <a:solidFill>
                  <a:srgbClr val="FF0000"/>
                </a:solidFill>
                <a:latin typeface="Bookman Old Style" pitchFamily="18" charset="0"/>
              </a:rPr>
              <a:t>Сл2. </a:t>
            </a:r>
            <a:r>
              <a:rPr lang="ru-RU" b="1" i="1" dirty="0" smtClean="0">
                <a:latin typeface="Bookman Old Style" pitchFamily="18" charset="0"/>
              </a:rPr>
              <a:t>25% услышанного;</a:t>
            </a:r>
          </a:p>
          <a:p>
            <a:r>
              <a:rPr lang="ru-RU" b="1" i="1" dirty="0" smtClean="0">
                <a:latin typeface="Bookman Old Style" pitchFamily="18" charset="0"/>
              </a:rPr>
              <a:t> </a:t>
            </a:r>
            <a:r>
              <a:rPr lang="ru-RU" b="1" i="1" dirty="0" smtClean="0">
                <a:latin typeface="Bookman Old Style" pitchFamily="18" charset="0"/>
              </a:rPr>
              <a:t>       33% увиденного;</a:t>
            </a:r>
          </a:p>
          <a:p>
            <a:r>
              <a:rPr lang="ru-RU" b="1" i="1" dirty="0" smtClean="0">
                <a:latin typeface="Bookman Old Style" pitchFamily="18" charset="0"/>
              </a:rPr>
              <a:t> </a:t>
            </a:r>
            <a:r>
              <a:rPr lang="ru-RU" b="1" i="1" dirty="0" smtClean="0">
                <a:latin typeface="Bookman Old Style" pitchFamily="18" charset="0"/>
              </a:rPr>
              <a:t>       50% увиденного и услышанного;</a:t>
            </a:r>
          </a:p>
          <a:p>
            <a:r>
              <a:rPr lang="ru-RU" b="1" i="1" dirty="0" smtClean="0">
                <a:latin typeface="Bookman Old Style" pitchFamily="18" charset="0"/>
              </a:rPr>
              <a:t> </a:t>
            </a:r>
            <a:r>
              <a:rPr lang="ru-RU" b="1" i="1" dirty="0" smtClean="0">
                <a:latin typeface="Bookman Old Style" pitchFamily="18" charset="0"/>
              </a:rPr>
              <a:t>       75% материала, если ученик вовлечён в активные действия в процессе обучения.</a:t>
            </a:r>
          </a:p>
          <a:p>
            <a:r>
              <a:rPr lang="ru-RU" b="1" i="1" dirty="0" smtClean="0">
                <a:latin typeface="Bookman Old Style" pitchFamily="18" charset="0"/>
              </a:rPr>
              <a:t> </a:t>
            </a:r>
            <a:r>
              <a:rPr lang="ru-RU" b="1" i="1" dirty="0" smtClean="0">
                <a:latin typeface="Bookman Old Style" pitchFamily="18" charset="0"/>
              </a:rPr>
              <a:t>  Чтобы приблизиться к 75% усвоения материала, сегодня учитель имеет различные возможности. Одна из таких возможностей – использование ИКТ на уроке, в том числе и при проведении самостоятельных работ.</a:t>
            </a:r>
          </a:p>
          <a:p>
            <a:r>
              <a:rPr lang="ru-RU" b="1" i="1" dirty="0" smtClean="0">
                <a:latin typeface="Bookman Old Style" pitchFamily="18" charset="0"/>
              </a:rPr>
              <a:t> </a:t>
            </a:r>
            <a:r>
              <a:rPr lang="ru-RU" b="1" i="1" dirty="0" smtClean="0">
                <a:latin typeface="Bookman Old Style" pitchFamily="18" charset="0"/>
              </a:rPr>
              <a:t>  Преимущества применения ИКТ.</a:t>
            </a:r>
          </a:p>
          <a:p>
            <a:r>
              <a:rPr lang="ru-RU" b="1" i="1" u="sng" dirty="0" smtClean="0">
                <a:solidFill>
                  <a:srgbClr val="FF0000"/>
                </a:solidFill>
                <a:latin typeface="Bookman Old Style" pitchFamily="18" charset="0"/>
              </a:rPr>
              <a:t>Сл3.</a:t>
            </a:r>
          </a:p>
          <a:p>
            <a:r>
              <a:rPr lang="ru-RU" b="1" i="1" dirty="0" smtClean="0">
                <a:latin typeface="Bookman Old Style" pitchFamily="18" charset="0"/>
              </a:rPr>
              <a:t>1. Экономит время.</a:t>
            </a:r>
          </a:p>
          <a:p>
            <a:r>
              <a:rPr lang="ru-RU" b="1" i="1" dirty="0" smtClean="0">
                <a:latin typeface="Bookman Old Style" pitchFamily="18" charset="0"/>
              </a:rPr>
              <a:t>Заранее подготовленные чертежи, схемы, тексты позволяют экономить время урока, за счёт чего повышается плотность урока.</a:t>
            </a:r>
          </a:p>
          <a:p>
            <a:endParaRPr lang="ru-RU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04" y="500042"/>
            <a:ext cx="742952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Bookman Old Style" pitchFamily="18" charset="0"/>
              </a:rPr>
              <a:t>2. Эффективно решает проблему наглядности при проверке.</a:t>
            </a:r>
          </a:p>
          <a:p>
            <a:r>
              <a:rPr lang="ru-RU" b="1" i="1" dirty="0" smtClean="0">
                <a:latin typeface="Bookman Old Style" pitchFamily="18" charset="0"/>
              </a:rPr>
              <a:t>Благодаря этому учащиеся активно, с интересом работают на уроке. Повышается концентрация внимания, улучшается понимание и запоминание материала.</a:t>
            </a:r>
          </a:p>
          <a:p>
            <a:r>
              <a:rPr lang="ru-RU" b="1" i="1" dirty="0" smtClean="0">
                <a:latin typeface="Bookman Old Style" pitchFamily="18" charset="0"/>
              </a:rPr>
              <a:t>3.Индивидуализирует процесс выполнения самостоятельной работы – можно давать задания разного уровня сложности.</a:t>
            </a:r>
          </a:p>
          <a:p>
            <a:r>
              <a:rPr lang="ru-RU" b="1" i="1" dirty="0" smtClean="0">
                <a:latin typeface="Bookman Old Style" pitchFamily="18" charset="0"/>
              </a:rPr>
              <a:t>4.Делает процесс выполнения работы интересным.</a:t>
            </a:r>
          </a:p>
          <a:p>
            <a:r>
              <a:rPr lang="ru-RU" b="1" i="1" dirty="0" smtClean="0">
                <a:latin typeface="Bookman Old Style" pitchFamily="18" charset="0"/>
              </a:rPr>
              <a:t>С одной стороны за счёт новизны и необычности, а с другой, делает процесс увлекательным, ярким, разнообразным.</a:t>
            </a:r>
          </a:p>
          <a:p>
            <a:r>
              <a:rPr lang="ru-RU" b="1" i="1" dirty="0" smtClean="0">
                <a:latin typeface="Bookman Old Style" pitchFamily="18" charset="0"/>
              </a:rPr>
              <a:t>5.Позволяет многократно использовать материал, накапливая базу.</a:t>
            </a:r>
          </a:p>
          <a:p>
            <a:r>
              <a:rPr lang="ru-RU" b="1" i="1" dirty="0" smtClean="0">
                <a:latin typeface="Bookman Old Style" pitchFamily="18" charset="0"/>
              </a:rPr>
              <a:t>Предлагаю посмотреть элементы компьютерной технологии, которые я использую на уроках при проведении самостоятельных работ.  </a:t>
            </a:r>
          </a:p>
          <a:p>
            <a:endParaRPr lang="ru-RU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2214554"/>
            <a:ext cx="814393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Bookman Old Style" pitchFamily="18" charset="0"/>
              </a:rPr>
              <a:t>Одна из главных задач учителя – научить ученика учиться,</a:t>
            </a:r>
          </a:p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Bookman Old Style" pitchFamily="18" charset="0"/>
              </a:rPr>
              <a:t>        научить самостоятельно добывать знания</a:t>
            </a:r>
            <a:endParaRPr lang="ru-RU" sz="4400" b="1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3075" name="Picture 3" descr="http://luzan.ucoz.ru/animes/uchenica_na_uroke_matematiki.jpg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14290"/>
            <a:ext cx="2714644" cy="1857388"/>
          </a:xfrm>
          <a:prstGeom prst="rect">
            <a:avLst/>
          </a:prstGeom>
          <a:noFill/>
        </p:spPr>
      </p:pic>
      <p:pic>
        <p:nvPicPr>
          <p:cNvPr id="3074" name="Picture 2" descr="http://luzan.ucoz.ru/animes/geometrija.jpg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52"/>
            <a:ext cx="1928826" cy="17383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42852"/>
            <a:ext cx="8501122" cy="661719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40000">
                <a:schemeClr val="bg1">
                  <a:tint val="90000"/>
                  <a:shade val="90000"/>
                  <a:satMod val="120000"/>
                </a:schemeClr>
              </a:gs>
              <a:gs pos="100000">
                <a:schemeClr val="bg1">
                  <a:tint val="50000"/>
                </a:schemeClr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Bookman Old Style" pitchFamily="18" charset="0"/>
              </a:rPr>
              <a:t>По данным исследований,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Bookman Old Style" pitchFamily="18" charset="0"/>
              </a:rPr>
              <a:t>в памяти человека остаётся:</a:t>
            </a:r>
          </a:p>
          <a:p>
            <a:pPr algn="ctr"/>
            <a:endParaRPr lang="ru-RU" sz="2800" b="1" i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Bookman Old Style" pitchFamily="18" charset="0"/>
              </a:rPr>
              <a:t>25% услышанного;</a:t>
            </a:r>
          </a:p>
          <a:p>
            <a:pPr algn="ctr"/>
            <a:endParaRPr lang="ru-RU" sz="3600" b="1" i="1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Bookman Old Style" pitchFamily="18" charset="0"/>
              </a:rPr>
              <a:t>33% увиденного;</a:t>
            </a:r>
          </a:p>
          <a:p>
            <a:pPr algn="ctr"/>
            <a:endParaRPr lang="ru-RU" sz="3600" b="1" i="1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Bookman Old Style" pitchFamily="18" charset="0"/>
              </a:rPr>
              <a:t>50% увиденного и услышанного;</a:t>
            </a:r>
          </a:p>
          <a:p>
            <a:pPr algn="ctr"/>
            <a:endParaRPr lang="ru-RU" sz="3600" b="1" i="1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75% материала, если ученик</a:t>
            </a:r>
          </a:p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вовлечен в активные действия</a:t>
            </a:r>
          </a:p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в процессе  обучения.</a:t>
            </a:r>
          </a:p>
          <a:p>
            <a:pPr algn="ctr"/>
            <a:endParaRPr lang="ru-RU" sz="2800" b="1" i="1" dirty="0" smtClean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357166"/>
            <a:ext cx="835824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Bookman Old Style" pitchFamily="18" charset="0"/>
              </a:rPr>
              <a:t>1.Экономит время</a:t>
            </a:r>
          </a:p>
          <a:p>
            <a:pPr algn="ctr"/>
            <a:endParaRPr lang="ru-RU" sz="2800" b="1" i="1" dirty="0" smtClean="0">
              <a:latin typeface="Bookman Old Style" pitchFamily="18" charset="0"/>
            </a:endParaRPr>
          </a:p>
          <a:p>
            <a:pPr algn="ctr"/>
            <a:r>
              <a:rPr lang="ru-RU" sz="2800" b="1" i="1" dirty="0" smtClean="0">
                <a:latin typeface="Bookman Old Style" pitchFamily="18" charset="0"/>
              </a:rPr>
              <a:t>2.Эффективно решает проблему наглядности при проверке </a:t>
            </a:r>
          </a:p>
          <a:p>
            <a:pPr algn="ctr"/>
            <a:endParaRPr lang="ru-RU" sz="2800" b="1" i="1" dirty="0" smtClean="0">
              <a:latin typeface="Bookman Old Style" pitchFamily="18" charset="0"/>
            </a:endParaRPr>
          </a:p>
          <a:p>
            <a:pPr algn="ctr"/>
            <a:r>
              <a:rPr lang="ru-RU" sz="2800" b="1" i="1" dirty="0" smtClean="0">
                <a:latin typeface="Bookman Old Style" pitchFamily="18" charset="0"/>
              </a:rPr>
              <a:t>3.Индивидуализирует процесс выполнения самостоятельной работы</a:t>
            </a:r>
          </a:p>
          <a:p>
            <a:pPr algn="ctr"/>
            <a:endParaRPr lang="ru-RU" sz="2800" b="1" i="1" dirty="0" smtClean="0">
              <a:latin typeface="Bookman Old Style" pitchFamily="18" charset="0"/>
            </a:endParaRPr>
          </a:p>
          <a:p>
            <a:pPr algn="ctr"/>
            <a:r>
              <a:rPr lang="ru-RU" sz="2800" b="1" i="1" dirty="0" smtClean="0">
                <a:latin typeface="Bookman Old Style" pitchFamily="18" charset="0"/>
              </a:rPr>
              <a:t>4.Делает процесс выполнения работы интересным</a:t>
            </a:r>
          </a:p>
          <a:p>
            <a:pPr algn="ctr"/>
            <a:endParaRPr lang="ru-RU" sz="2800" b="1" i="1" dirty="0" smtClean="0">
              <a:latin typeface="Bookman Old Style" pitchFamily="18" charset="0"/>
            </a:endParaRPr>
          </a:p>
          <a:p>
            <a:pPr algn="ctr"/>
            <a:r>
              <a:rPr lang="ru-RU" sz="2800" b="1" i="1" dirty="0" smtClean="0">
                <a:latin typeface="Bookman Old Style" pitchFamily="18" charset="0"/>
              </a:rPr>
              <a:t>5.Позволяет многократно использовать материал, накапливая базу</a:t>
            </a:r>
          </a:p>
          <a:p>
            <a:pPr algn="ctr"/>
            <a:endParaRPr lang="ru-RU" sz="28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1026" name="Формула" r:id="rId3" imgW="0" imgH="0" progId="Equation.3">
              <p:embed/>
            </p:oleObj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500034" y="2214554"/>
          <a:ext cx="2357454" cy="1285884"/>
        </p:xfrm>
        <a:graphic>
          <a:graphicData uri="http://schemas.openxmlformats.org/presentationml/2006/ole">
            <p:oleObj spid="_x0000_s1030" name="Формула" r:id="rId4" imgW="660240" imgH="393480" progId="Equation.3">
              <p:embed/>
            </p:oleObj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500034" y="642918"/>
          <a:ext cx="2214578" cy="1214446"/>
        </p:xfrm>
        <a:graphic>
          <a:graphicData uri="http://schemas.openxmlformats.org/presentationml/2006/ole">
            <p:oleObj spid="_x0000_s1031" name="Формула" r:id="rId5" imgW="749160" imgH="393480" progId="Equation.3">
              <p:embed/>
            </p:oleObj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500034" y="3786190"/>
          <a:ext cx="2214578" cy="1428760"/>
        </p:xfrm>
        <a:graphic>
          <a:graphicData uri="http://schemas.openxmlformats.org/presentationml/2006/ole">
            <p:oleObj spid="_x0000_s1032" name="Формула" r:id="rId6" imgW="647640" imgH="393480" progId="Equation.3">
              <p:embed/>
            </p:oleObj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1000100" y="57148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(</a:t>
            </a:r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143108" y="57148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(1</a:t>
            </a:r>
            <a:endParaRPr lang="ru-RU" b="1" dirty="0"/>
          </a:p>
        </p:txBody>
      </p:sp>
      <p:graphicFrame>
        <p:nvGraphicFramePr>
          <p:cNvPr id="27" name="Объект 26"/>
          <p:cNvGraphicFramePr>
            <a:graphicFrameLocks noChangeAspect="1"/>
          </p:cNvGraphicFramePr>
          <p:nvPr/>
        </p:nvGraphicFramePr>
        <p:xfrm>
          <a:off x="2714612" y="714356"/>
          <a:ext cx="2357454" cy="1214446"/>
        </p:xfrm>
        <a:graphic>
          <a:graphicData uri="http://schemas.openxmlformats.org/presentationml/2006/ole">
            <p:oleObj spid="_x0000_s1035" name="Формула" r:id="rId7" imgW="799920" imgH="393480" progId="Equation.3">
              <p:embed/>
            </p:oleObj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3000364" y="714356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3</a:t>
            </a:r>
            <a:endParaRPr lang="ru-RU" sz="4000" dirty="0"/>
          </a:p>
        </p:txBody>
      </p:sp>
      <p:sp>
        <p:nvSpPr>
          <p:cNvPr id="31" name="TextBox 30"/>
          <p:cNvSpPr txBox="1"/>
          <p:nvPr/>
        </p:nvSpPr>
        <p:spPr>
          <a:xfrm>
            <a:off x="4214810" y="714356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5</a:t>
            </a:r>
            <a:endParaRPr lang="ru-RU" sz="4000" dirty="0"/>
          </a:p>
        </p:txBody>
      </p:sp>
      <p:graphicFrame>
        <p:nvGraphicFramePr>
          <p:cNvPr id="33" name="Объект 32"/>
          <p:cNvGraphicFramePr>
            <a:graphicFrameLocks noChangeAspect="1"/>
          </p:cNvGraphicFramePr>
          <p:nvPr/>
        </p:nvGraphicFramePr>
        <p:xfrm>
          <a:off x="5072066" y="714356"/>
          <a:ext cx="1428760" cy="1214446"/>
        </p:xfrm>
        <a:graphic>
          <a:graphicData uri="http://schemas.openxmlformats.org/presentationml/2006/ole">
            <p:oleObj spid="_x0000_s1036" name="Формула" r:id="rId8" imgW="291960" imgH="393480" progId="Equation.3">
              <p:embed/>
            </p:oleObj>
          </a:graphicData>
        </a:graphic>
      </p:graphicFrame>
      <p:graphicFrame>
        <p:nvGraphicFramePr>
          <p:cNvPr id="35" name="Объект 34"/>
          <p:cNvGraphicFramePr>
            <a:graphicFrameLocks noChangeAspect="1"/>
          </p:cNvGraphicFramePr>
          <p:nvPr/>
        </p:nvGraphicFramePr>
        <p:xfrm>
          <a:off x="6429388" y="500042"/>
          <a:ext cx="2000264" cy="1500198"/>
        </p:xfrm>
        <a:graphic>
          <a:graphicData uri="http://schemas.openxmlformats.org/presentationml/2006/ole">
            <p:oleObj spid="_x0000_s1037" name="Формула" r:id="rId9" imgW="355320" imgH="393480" progId="Equation.3">
              <p:embed/>
            </p:oleObj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2571736" y="278605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37" name="Объект 36"/>
          <p:cNvGraphicFramePr>
            <a:graphicFrameLocks noChangeAspect="1"/>
          </p:cNvGraphicFramePr>
          <p:nvPr/>
        </p:nvGraphicFramePr>
        <p:xfrm>
          <a:off x="2928926" y="2285992"/>
          <a:ext cx="2357454" cy="1214446"/>
        </p:xfrm>
        <a:graphic>
          <a:graphicData uri="http://schemas.openxmlformats.org/presentationml/2006/ole">
            <p:oleObj spid="_x0000_s1038" name="Формула" r:id="rId10" imgW="774360" imgH="393480" progId="Equation.3">
              <p:embed/>
            </p:oleObj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1142976" y="2071678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(4</a:t>
            </a:r>
            <a:endParaRPr lang="ru-RU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3286116" y="2214554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8</a:t>
            </a:r>
            <a:endParaRPr lang="ru-RU" sz="4000" dirty="0"/>
          </a:p>
        </p:txBody>
      </p:sp>
      <p:sp>
        <p:nvSpPr>
          <p:cNvPr id="41" name="TextBox 40"/>
          <p:cNvSpPr txBox="1"/>
          <p:nvPr/>
        </p:nvSpPr>
        <p:spPr>
          <a:xfrm>
            <a:off x="2214546" y="207167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(3</a:t>
            </a:r>
            <a:endParaRPr lang="ru-RU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4357686" y="2214554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3</a:t>
            </a:r>
            <a:endParaRPr lang="ru-RU" sz="4000" dirty="0"/>
          </a:p>
        </p:txBody>
      </p:sp>
      <p:graphicFrame>
        <p:nvGraphicFramePr>
          <p:cNvPr id="44" name="Объект 43"/>
          <p:cNvGraphicFramePr>
            <a:graphicFrameLocks noChangeAspect="1"/>
          </p:cNvGraphicFramePr>
          <p:nvPr/>
        </p:nvGraphicFramePr>
        <p:xfrm>
          <a:off x="5286380" y="2285992"/>
          <a:ext cx="1500198" cy="1285884"/>
        </p:xfrm>
        <a:graphic>
          <a:graphicData uri="http://schemas.openxmlformats.org/presentationml/2006/ole">
            <p:oleObj spid="_x0000_s1039" name="Формула" r:id="rId11" imgW="304560" imgH="393480" progId="Equation.3">
              <p:embed/>
            </p:oleObj>
          </a:graphicData>
        </a:graphic>
      </p:graphicFrame>
      <p:graphicFrame>
        <p:nvGraphicFramePr>
          <p:cNvPr id="46" name="Объект 45"/>
          <p:cNvGraphicFramePr>
            <a:graphicFrameLocks noChangeAspect="1"/>
          </p:cNvGraphicFramePr>
          <p:nvPr/>
        </p:nvGraphicFramePr>
        <p:xfrm>
          <a:off x="2714612" y="3857628"/>
          <a:ext cx="2286016" cy="1357322"/>
        </p:xfrm>
        <a:graphic>
          <a:graphicData uri="http://schemas.openxmlformats.org/presentationml/2006/ole">
            <p:oleObj spid="_x0000_s1040" name="Формула" r:id="rId12" imgW="812520" imgH="393480" progId="Equation.3">
              <p:embed/>
            </p:oleObj>
          </a:graphicData>
        </a:graphic>
      </p:graphicFrame>
      <p:sp>
        <p:nvSpPr>
          <p:cNvPr id="47" name="TextBox 46"/>
          <p:cNvSpPr txBox="1"/>
          <p:nvPr/>
        </p:nvSpPr>
        <p:spPr>
          <a:xfrm>
            <a:off x="1142976" y="3643314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(3</a:t>
            </a:r>
            <a:endParaRPr lang="ru-RU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3071802" y="3857628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9</a:t>
            </a:r>
            <a:endParaRPr lang="ru-RU" sz="4000" dirty="0"/>
          </a:p>
        </p:txBody>
      </p:sp>
      <p:sp>
        <p:nvSpPr>
          <p:cNvPr id="49" name="TextBox 48"/>
          <p:cNvSpPr txBox="1"/>
          <p:nvPr/>
        </p:nvSpPr>
        <p:spPr>
          <a:xfrm>
            <a:off x="2071670" y="364331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(4</a:t>
            </a:r>
            <a:endParaRPr lang="ru-RU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4143372" y="3857628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4</a:t>
            </a:r>
            <a:endParaRPr lang="ru-RU" sz="4000" dirty="0"/>
          </a:p>
        </p:txBody>
      </p:sp>
      <p:graphicFrame>
        <p:nvGraphicFramePr>
          <p:cNvPr id="52" name="Объект 51"/>
          <p:cNvGraphicFramePr>
            <a:graphicFrameLocks noChangeAspect="1"/>
          </p:cNvGraphicFramePr>
          <p:nvPr/>
        </p:nvGraphicFramePr>
        <p:xfrm>
          <a:off x="5072066" y="3929066"/>
          <a:ext cx="1285884" cy="1285884"/>
        </p:xfrm>
        <a:graphic>
          <a:graphicData uri="http://schemas.openxmlformats.org/presentationml/2006/ole">
            <p:oleObj spid="_x0000_s1041" name="Формула" r:id="rId13" imgW="2919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30" grpId="0"/>
      <p:bldP spid="31" grpId="0"/>
      <p:bldP spid="39" grpId="0"/>
      <p:bldP spid="40" grpId="0"/>
      <p:bldP spid="41" grpId="0"/>
      <p:bldP spid="42" grpId="0"/>
      <p:bldP spid="47" grpId="0"/>
      <p:bldP spid="48" grpId="0"/>
      <p:bldP spid="49" grpId="0"/>
      <p:bldP spid="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357158" y="214290"/>
          <a:ext cx="1571636" cy="642942"/>
        </p:xfrm>
        <a:graphic>
          <a:graphicData uri="http://schemas.openxmlformats.org/presentationml/2006/ole">
            <p:oleObj spid="_x0000_s2050" name="Формула" r:id="rId4" imgW="482400" imgH="19044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285720" y="785794"/>
          <a:ext cx="1571636" cy="1285884"/>
        </p:xfrm>
        <a:graphic>
          <a:graphicData uri="http://schemas.openxmlformats.org/presentationml/2006/ole">
            <p:oleObj spid="_x0000_s2051" name="Формула" r:id="rId5" imgW="457200" imgH="39348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0" y="0"/>
          <a:ext cx="894086" cy="2214578"/>
        </p:xfrm>
        <a:graphic>
          <a:graphicData uri="http://schemas.openxmlformats.org/presentationml/2006/ole">
            <p:oleObj spid="_x0000_s2052" name="Формула" r:id="rId6" imgW="164880" imgH="21564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571604" y="428604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,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000232" y="1357298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.</a:t>
            </a:r>
            <a:endParaRPr lang="ru-RU" sz="2800" b="1" dirty="0"/>
          </a:p>
        </p:txBody>
      </p:sp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2143108" y="0"/>
          <a:ext cx="6072230" cy="5429258"/>
        </p:xfrm>
        <a:graphic>
          <a:graphicData uri="http://schemas.openxmlformats.org/drawingml/2006/table">
            <a:tbl>
              <a:tblPr/>
              <a:tblGrid>
                <a:gridCol w="306014"/>
                <a:gridCol w="304937"/>
                <a:gridCol w="306014"/>
                <a:gridCol w="297481"/>
                <a:gridCol w="313470"/>
                <a:gridCol w="304937"/>
                <a:gridCol w="306014"/>
                <a:gridCol w="304937"/>
                <a:gridCol w="306014"/>
                <a:gridCol w="304937"/>
                <a:gridCol w="344804"/>
                <a:gridCol w="304937"/>
                <a:gridCol w="306014"/>
                <a:gridCol w="304937"/>
                <a:gridCol w="306014"/>
                <a:gridCol w="304937"/>
                <a:gridCol w="288576"/>
                <a:gridCol w="285752"/>
                <a:gridCol w="285752"/>
                <a:gridCol w="285752"/>
              </a:tblGrid>
              <a:tr h="2857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3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36" name="Прямая со стрелкой 35"/>
          <p:cNvCxnSpPr/>
          <p:nvPr/>
        </p:nvCxnSpPr>
        <p:spPr>
          <a:xfrm>
            <a:off x="2214546" y="2857496"/>
            <a:ext cx="6000792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072462" y="292893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X</a:t>
            </a:r>
            <a:endParaRPr lang="ru-RU" sz="2400" b="1" dirty="0"/>
          </a:p>
        </p:txBody>
      </p:sp>
      <p:cxnSp>
        <p:nvCxnSpPr>
          <p:cNvPr id="39" name="Прямая со стрелкой 38"/>
          <p:cNvCxnSpPr/>
          <p:nvPr/>
        </p:nvCxnSpPr>
        <p:spPr>
          <a:xfrm rot="5400000" flipH="1" flipV="1">
            <a:off x="2572530" y="2786058"/>
            <a:ext cx="5285618" cy="7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286380" y="0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y</a:t>
            </a:r>
            <a:endParaRPr lang="ru-RU" sz="24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4929190" y="2714620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0</a:t>
            </a:r>
            <a:endParaRPr lang="ru-RU" sz="24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5357818" y="2857496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</a:t>
            </a:r>
            <a:endParaRPr lang="ru-RU" sz="24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4929190" y="2285992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</a:t>
            </a:r>
            <a:endParaRPr lang="ru-RU" sz="24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6215074" y="0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y = x</a:t>
            </a:r>
            <a:endParaRPr lang="ru-RU" sz="24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6929454" y="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</a:t>
            </a:r>
            <a:endParaRPr lang="ru-RU" b="1" dirty="0"/>
          </a:p>
        </p:txBody>
      </p:sp>
      <p:sp>
        <p:nvSpPr>
          <p:cNvPr id="56" name="Полилиния 55"/>
          <p:cNvSpPr/>
          <p:nvPr/>
        </p:nvSpPr>
        <p:spPr>
          <a:xfrm>
            <a:off x="4286248" y="285728"/>
            <a:ext cx="1917621" cy="2569721"/>
          </a:xfrm>
          <a:custGeom>
            <a:avLst/>
            <a:gdLst>
              <a:gd name="connsiteX0" fmla="*/ 0 w 1894901"/>
              <a:gd name="connsiteY0" fmla="*/ 0 h 2535716"/>
              <a:gd name="connsiteX1" fmla="*/ 330506 w 1894901"/>
              <a:gd name="connsiteY1" fmla="*/ 1432193 h 2535716"/>
              <a:gd name="connsiteX2" fmla="*/ 616944 w 1894901"/>
              <a:gd name="connsiteY2" fmla="*/ 2269475 h 2535716"/>
              <a:gd name="connsiteX3" fmla="*/ 914400 w 1894901"/>
              <a:gd name="connsiteY3" fmla="*/ 2533880 h 2535716"/>
              <a:gd name="connsiteX4" fmla="*/ 1266939 w 1894901"/>
              <a:gd name="connsiteY4" fmla="*/ 2258458 h 2535716"/>
              <a:gd name="connsiteX5" fmla="*/ 1564395 w 1894901"/>
              <a:gd name="connsiteY5" fmla="*/ 1421176 h 2535716"/>
              <a:gd name="connsiteX6" fmla="*/ 1894901 w 1894901"/>
              <a:gd name="connsiteY6" fmla="*/ 0 h 2535716"/>
              <a:gd name="connsiteX7" fmla="*/ 1894901 w 1894901"/>
              <a:gd name="connsiteY7" fmla="*/ 0 h 2535716"/>
              <a:gd name="connsiteX8" fmla="*/ 1894901 w 1894901"/>
              <a:gd name="connsiteY8" fmla="*/ 0 h 2535716"/>
              <a:gd name="connsiteX0" fmla="*/ 22720 w 1917621"/>
              <a:gd name="connsiteY0" fmla="*/ 34005 h 2569721"/>
              <a:gd name="connsiteX1" fmla="*/ 55084 w 1917621"/>
              <a:gd name="connsiteY1" fmla="*/ 238699 h 2569721"/>
              <a:gd name="connsiteX2" fmla="*/ 353226 w 1917621"/>
              <a:gd name="connsiteY2" fmla="*/ 1466198 h 2569721"/>
              <a:gd name="connsiteX3" fmla="*/ 639664 w 1917621"/>
              <a:gd name="connsiteY3" fmla="*/ 2303480 h 2569721"/>
              <a:gd name="connsiteX4" fmla="*/ 937120 w 1917621"/>
              <a:gd name="connsiteY4" fmla="*/ 2567885 h 2569721"/>
              <a:gd name="connsiteX5" fmla="*/ 1289659 w 1917621"/>
              <a:gd name="connsiteY5" fmla="*/ 2292463 h 2569721"/>
              <a:gd name="connsiteX6" fmla="*/ 1587115 w 1917621"/>
              <a:gd name="connsiteY6" fmla="*/ 1455181 h 2569721"/>
              <a:gd name="connsiteX7" fmla="*/ 1917621 w 1917621"/>
              <a:gd name="connsiteY7" fmla="*/ 34005 h 2569721"/>
              <a:gd name="connsiteX8" fmla="*/ 1917621 w 1917621"/>
              <a:gd name="connsiteY8" fmla="*/ 34005 h 2569721"/>
              <a:gd name="connsiteX9" fmla="*/ 1917621 w 1917621"/>
              <a:gd name="connsiteY9" fmla="*/ 34005 h 2569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17621" h="2569721">
                <a:moveTo>
                  <a:pt x="22720" y="34005"/>
                </a:moveTo>
                <a:cubicBezTo>
                  <a:pt x="28114" y="68121"/>
                  <a:pt x="0" y="0"/>
                  <a:pt x="55084" y="238699"/>
                </a:cubicBezTo>
                <a:cubicBezTo>
                  <a:pt x="110168" y="477398"/>
                  <a:pt x="255796" y="1122068"/>
                  <a:pt x="353226" y="1466198"/>
                </a:cubicBezTo>
                <a:cubicBezTo>
                  <a:pt x="450656" y="1810328"/>
                  <a:pt x="542348" y="2119865"/>
                  <a:pt x="639664" y="2303480"/>
                </a:cubicBezTo>
                <a:cubicBezTo>
                  <a:pt x="736980" y="2487095"/>
                  <a:pt x="828788" y="2569721"/>
                  <a:pt x="937120" y="2567885"/>
                </a:cubicBezTo>
                <a:cubicBezTo>
                  <a:pt x="1045452" y="2566049"/>
                  <a:pt x="1181327" y="2477914"/>
                  <a:pt x="1289659" y="2292463"/>
                </a:cubicBezTo>
                <a:cubicBezTo>
                  <a:pt x="1397991" y="2107012"/>
                  <a:pt x="1482455" y="1831591"/>
                  <a:pt x="1587115" y="1455181"/>
                </a:cubicBezTo>
                <a:cubicBezTo>
                  <a:pt x="1691775" y="1078771"/>
                  <a:pt x="1917621" y="34005"/>
                  <a:pt x="1917621" y="34005"/>
                </a:cubicBezTo>
                <a:lnTo>
                  <a:pt x="1917621" y="34005"/>
                </a:lnTo>
                <a:lnTo>
                  <a:pt x="1917621" y="34005"/>
                </a:lnTo>
              </a:path>
            </a:pathLst>
          </a:cu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олилиния 56"/>
          <p:cNvSpPr/>
          <p:nvPr/>
        </p:nvSpPr>
        <p:spPr>
          <a:xfrm>
            <a:off x="5541484" y="561860"/>
            <a:ext cx="2173787" cy="2081322"/>
          </a:xfrm>
          <a:custGeom>
            <a:avLst/>
            <a:gdLst>
              <a:gd name="connsiteX0" fmla="*/ 0 w 2170323"/>
              <a:gd name="connsiteY0" fmla="*/ 0 h 2005070"/>
              <a:gd name="connsiteX1" fmla="*/ 297456 w 2170323"/>
              <a:gd name="connsiteY1" fmla="*/ 1145754 h 2005070"/>
              <a:gd name="connsiteX2" fmla="*/ 914400 w 2170323"/>
              <a:gd name="connsiteY2" fmla="*/ 1729648 h 2005070"/>
              <a:gd name="connsiteX3" fmla="*/ 2170323 w 2170323"/>
              <a:gd name="connsiteY3" fmla="*/ 2005070 h 2005070"/>
              <a:gd name="connsiteX4" fmla="*/ 2170323 w 2170323"/>
              <a:gd name="connsiteY4" fmla="*/ 2005070 h 2005070"/>
              <a:gd name="connsiteX5" fmla="*/ 2170323 w 2170323"/>
              <a:gd name="connsiteY5" fmla="*/ 2005070 h 2005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0323" h="2005070">
                <a:moveTo>
                  <a:pt x="0" y="0"/>
                </a:moveTo>
                <a:cubicBezTo>
                  <a:pt x="72528" y="428739"/>
                  <a:pt x="145056" y="857479"/>
                  <a:pt x="297456" y="1145754"/>
                </a:cubicBezTo>
                <a:cubicBezTo>
                  <a:pt x="449856" y="1434029"/>
                  <a:pt x="602256" y="1586429"/>
                  <a:pt x="914400" y="1729648"/>
                </a:cubicBezTo>
                <a:cubicBezTo>
                  <a:pt x="1226544" y="1872867"/>
                  <a:pt x="2170323" y="2005070"/>
                  <a:pt x="2170323" y="2005070"/>
                </a:cubicBezTo>
                <a:lnTo>
                  <a:pt x="2170323" y="2005070"/>
                </a:lnTo>
                <a:lnTo>
                  <a:pt x="2170323" y="2005070"/>
                </a:lnTo>
              </a:path>
            </a:pathLst>
          </a:custGeom>
          <a:ln w="444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олилиния 57"/>
          <p:cNvSpPr/>
          <p:nvPr/>
        </p:nvSpPr>
        <p:spPr>
          <a:xfrm>
            <a:off x="2714612" y="3143248"/>
            <a:ext cx="2176877" cy="2067730"/>
          </a:xfrm>
          <a:custGeom>
            <a:avLst/>
            <a:gdLst>
              <a:gd name="connsiteX0" fmla="*/ 0 w 2159306"/>
              <a:gd name="connsiteY0" fmla="*/ 0 h 1983036"/>
              <a:gd name="connsiteX1" fmla="*/ 1233889 w 2159306"/>
              <a:gd name="connsiteY1" fmla="*/ 275422 h 1983036"/>
              <a:gd name="connsiteX2" fmla="*/ 1872868 w 2159306"/>
              <a:gd name="connsiteY2" fmla="*/ 837282 h 1983036"/>
              <a:gd name="connsiteX3" fmla="*/ 2159306 w 2159306"/>
              <a:gd name="connsiteY3" fmla="*/ 1983036 h 1983036"/>
              <a:gd name="connsiteX4" fmla="*/ 2159306 w 2159306"/>
              <a:gd name="connsiteY4" fmla="*/ 1983036 h 1983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9306" h="1983036">
                <a:moveTo>
                  <a:pt x="0" y="0"/>
                </a:moveTo>
                <a:cubicBezTo>
                  <a:pt x="460872" y="67937"/>
                  <a:pt x="921744" y="135875"/>
                  <a:pt x="1233889" y="275422"/>
                </a:cubicBezTo>
                <a:cubicBezTo>
                  <a:pt x="1546034" y="414969"/>
                  <a:pt x="1718632" y="552680"/>
                  <a:pt x="1872868" y="837282"/>
                </a:cubicBezTo>
                <a:cubicBezTo>
                  <a:pt x="2027104" y="1121884"/>
                  <a:pt x="2159306" y="1983036"/>
                  <a:pt x="2159306" y="1983036"/>
                </a:cubicBezTo>
                <a:lnTo>
                  <a:pt x="2159306" y="1983036"/>
                </a:lnTo>
              </a:path>
            </a:pathLst>
          </a:custGeom>
          <a:ln w="444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TextBox 60"/>
          <p:cNvSpPr txBox="1"/>
          <p:nvPr/>
        </p:nvSpPr>
        <p:spPr>
          <a:xfrm>
            <a:off x="2857488" y="3500438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Y=8/x</a:t>
            </a:r>
            <a:endParaRPr lang="ru-RU" sz="2400" b="1" dirty="0"/>
          </a:p>
        </p:txBody>
      </p:sp>
      <p:sp>
        <p:nvSpPr>
          <p:cNvPr id="63" name="Блок-схема: узел 62"/>
          <p:cNvSpPr/>
          <p:nvPr/>
        </p:nvSpPr>
        <p:spPr>
          <a:xfrm>
            <a:off x="5786446" y="1643050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5" name="Прямая соединительная линия 64"/>
          <p:cNvCxnSpPr>
            <a:stCxn id="63" idx="4"/>
          </p:cNvCxnSpPr>
          <p:nvPr/>
        </p:nvCxnSpPr>
        <p:spPr>
          <a:xfrm rot="5400000">
            <a:off x="5286380" y="2357430"/>
            <a:ext cx="1143008" cy="1588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>
            <a:endCxn id="63" idx="2"/>
          </p:cNvCxnSpPr>
          <p:nvPr/>
        </p:nvCxnSpPr>
        <p:spPr>
          <a:xfrm>
            <a:off x="5214942" y="1714488"/>
            <a:ext cx="571504" cy="1588"/>
          </a:xfrm>
          <a:prstGeom prst="line">
            <a:avLst/>
          </a:pr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5715008" y="3071810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786314" y="142873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7" name="Блок-схема: узел 76"/>
          <p:cNvSpPr/>
          <p:nvPr/>
        </p:nvSpPr>
        <p:spPr>
          <a:xfrm>
            <a:off x="5786446" y="2786058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Блок-схема: узел 77"/>
          <p:cNvSpPr/>
          <p:nvPr/>
        </p:nvSpPr>
        <p:spPr>
          <a:xfrm>
            <a:off x="5143504" y="1643050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4" name="Прямая соединительная линия 83"/>
          <p:cNvCxnSpPr/>
          <p:nvPr/>
        </p:nvCxnSpPr>
        <p:spPr>
          <a:xfrm>
            <a:off x="285720" y="6215082"/>
            <a:ext cx="2714644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5400000">
            <a:off x="322233" y="6250007"/>
            <a:ext cx="642148" cy="794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285720" y="5715016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x</a:t>
            </a:r>
            <a:endParaRPr lang="ru-RU" sz="2400" b="1" dirty="0"/>
          </a:p>
        </p:txBody>
      </p:sp>
      <p:sp>
        <p:nvSpPr>
          <p:cNvPr id="92" name="TextBox 91"/>
          <p:cNvSpPr txBox="1"/>
          <p:nvPr/>
        </p:nvSpPr>
        <p:spPr>
          <a:xfrm>
            <a:off x="285720" y="6143644"/>
            <a:ext cx="500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y</a:t>
            </a:r>
            <a:endParaRPr lang="ru-RU" sz="2400" b="1" dirty="0"/>
          </a:p>
        </p:txBody>
      </p:sp>
      <p:sp>
        <p:nvSpPr>
          <p:cNvPr id="93" name="TextBox 92"/>
          <p:cNvSpPr txBox="1"/>
          <p:nvPr/>
        </p:nvSpPr>
        <p:spPr>
          <a:xfrm>
            <a:off x="642910" y="5715016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-3</a:t>
            </a:r>
            <a:endParaRPr lang="ru-RU" sz="2400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1000100" y="5715016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-2</a:t>
            </a:r>
            <a:endParaRPr lang="ru-RU" sz="2400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1357290" y="5715016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-1</a:t>
            </a:r>
            <a:endParaRPr lang="ru-RU" sz="2400" b="1" dirty="0"/>
          </a:p>
        </p:txBody>
      </p:sp>
      <p:sp>
        <p:nvSpPr>
          <p:cNvPr id="98" name="TextBox 97"/>
          <p:cNvSpPr txBox="1"/>
          <p:nvPr/>
        </p:nvSpPr>
        <p:spPr>
          <a:xfrm>
            <a:off x="1714480" y="5715016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0</a:t>
            </a:r>
            <a:endParaRPr lang="ru-RU" sz="2400" b="1" dirty="0"/>
          </a:p>
        </p:txBody>
      </p:sp>
      <p:sp>
        <p:nvSpPr>
          <p:cNvPr id="102" name="Прямоугольник 101"/>
          <p:cNvSpPr/>
          <p:nvPr/>
        </p:nvSpPr>
        <p:spPr>
          <a:xfrm>
            <a:off x="714348" y="6215082"/>
            <a:ext cx="3707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9</a:t>
            </a:r>
            <a:endParaRPr lang="ru-RU" sz="2400" b="1" dirty="0"/>
          </a:p>
        </p:txBody>
      </p:sp>
      <p:sp>
        <p:nvSpPr>
          <p:cNvPr id="104" name="Прямоугольник 103"/>
          <p:cNvSpPr/>
          <p:nvPr/>
        </p:nvSpPr>
        <p:spPr>
          <a:xfrm>
            <a:off x="1071538" y="6215082"/>
            <a:ext cx="3571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4</a:t>
            </a:r>
            <a:endParaRPr lang="ru-RU" sz="2400" b="1" dirty="0"/>
          </a:p>
        </p:txBody>
      </p:sp>
      <p:sp>
        <p:nvSpPr>
          <p:cNvPr id="105" name="Прямоугольник 104"/>
          <p:cNvSpPr/>
          <p:nvPr/>
        </p:nvSpPr>
        <p:spPr>
          <a:xfrm>
            <a:off x="1428728" y="6215082"/>
            <a:ext cx="3571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1</a:t>
            </a:r>
            <a:endParaRPr lang="ru-RU" sz="2400" b="1" dirty="0"/>
          </a:p>
        </p:txBody>
      </p:sp>
      <p:sp>
        <p:nvSpPr>
          <p:cNvPr id="106" name="Прямоугольник 105"/>
          <p:cNvSpPr/>
          <p:nvPr/>
        </p:nvSpPr>
        <p:spPr>
          <a:xfrm>
            <a:off x="1714480" y="6215082"/>
            <a:ext cx="3571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0</a:t>
            </a:r>
            <a:endParaRPr lang="ru-RU" sz="2400" b="1" dirty="0"/>
          </a:p>
        </p:txBody>
      </p:sp>
      <p:sp>
        <p:nvSpPr>
          <p:cNvPr id="110" name="TextBox 109"/>
          <p:cNvSpPr txBox="1"/>
          <p:nvPr/>
        </p:nvSpPr>
        <p:spPr>
          <a:xfrm>
            <a:off x="2000232" y="571501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</a:t>
            </a:r>
            <a:endParaRPr lang="ru-RU" sz="2400" b="1" dirty="0"/>
          </a:p>
        </p:txBody>
      </p:sp>
      <p:sp>
        <p:nvSpPr>
          <p:cNvPr id="111" name="TextBox 110"/>
          <p:cNvSpPr txBox="1"/>
          <p:nvPr/>
        </p:nvSpPr>
        <p:spPr>
          <a:xfrm>
            <a:off x="2000232" y="6215082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</a:t>
            </a:r>
            <a:endParaRPr lang="ru-RU" sz="2400" b="1" dirty="0"/>
          </a:p>
        </p:txBody>
      </p:sp>
      <p:sp>
        <p:nvSpPr>
          <p:cNvPr id="112" name="TextBox 111"/>
          <p:cNvSpPr txBox="1"/>
          <p:nvPr/>
        </p:nvSpPr>
        <p:spPr>
          <a:xfrm>
            <a:off x="2285984" y="5715017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2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2285984" y="6215082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15" name="TextBox 114"/>
          <p:cNvSpPr txBox="1"/>
          <p:nvPr/>
        </p:nvSpPr>
        <p:spPr>
          <a:xfrm>
            <a:off x="2571736" y="5715017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3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571736" y="6215082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9</a:t>
            </a:r>
            <a:endParaRPr lang="ru-RU" sz="2400" b="1" dirty="0"/>
          </a:p>
        </p:txBody>
      </p:sp>
      <p:cxnSp>
        <p:nvCxnSpPr>
          <p:cNvPr id="119" name="Прямая соединительная линия 118"/>
          <p:cNvCxnSpPr/>
          <p:nvPr/>
        </p:nvCxnSpPr>
        <p:spPr>
          <a:xfrm>
            <a:off x="4071934" y="6215082"/>
            <a:ext cx="3071834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единительная линия 120"/>
          <p:cNvCxnSpPr/>
          <p:nvPr/>
        </p:nvCxnSpPr>
        <p:spPr>
          <a:xfrm rot="5400000">
            <a:off x="4071934" y="6215082"/>
            <a:ext cx="571504" cy="15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4000496" y="5786454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x</a:t>
            </a:r>
            <a:endParaRPr lang="ru-RU" sz="2400" b="1" dirty="0"/>
          </a:p>
        </p:txBody>
      </p:sp>
      <p:sp>
        <p:nvSpPr>
          <p:cNvPr id="123" name="TextBox 122"/>
          <p:cNvSpPr txBox="1"/>
          <p:nvPr/>
        </p:nvSpPr>
        <p:spPr>
          <a:xfrm>
            <a:off x="4000496" y="6143644"/>
            <a:ext cx="500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y</a:t>
            </a:r>
            <a:endParaRPr lang="ru-RU" sz="2400" b="1" dirty="0"/>
          </a:p>
        </p:txBody>
      </p:sp>
      <p:sp>
        <p:nvSpPr>
          <p:cNvPr id="124" name="TextBox 123"/>
          <p:cNvSpPr txBox="1"/>
          <p:nvPr/>
        </p:nvSpPr>
        <p:spPr>
          <a:xfrm>
            <a:off x="4357686" y="578645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</a:t>
            </a:r>
            <a:endParaRPr lang="ru-RU" sz="2400" b="1" dirty="0"/>
          </a:p>
        </p:txBody>
      </p:sp>
      <p:sp>
        <p:nvSpPr>
          <p:cNvPr id="125" name="TextBox 124"/>
          <p:cNvSpPr txBox="1"/>
          <p:nvPr/>
        </p:nvSpPr>
        <p:spPr>
          <a:xfrm>
            <a:off x="4643438" y="578645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2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4929190" y="578645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28" name="TextBox 127"/>
          <p:cNvSpPr txBox="1"/>
          <p:nvPr/>
        </p:nvSpPr>
        <p:spPr>
          <a:xfrm>
            <a:off x="4357686" y="6215082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8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4643438" y="6215082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30" name="TextBox 129"/>
          <p:cNvSpPr txBox="1"/>
          <p:nvPr/>
        </p:nvSpPr>
        <p:spPr>
          <a:xfrm>
            <a:off x="4929190" y="6215082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2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5214942" y="6215082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</a:t>
            </a:r>
            <a:endParaRPr lang="ru-RU" sz="2400" b="1" dirty="0"/>
          </a:p>
        </p:txBody>
      </p:sp>
      <p:sp>
        <p:nvSpPr>
          <p:cNvPr id="132" name="TextBox 131"/>
          <p:cNvSpPr txBox="1"/>
          <p:nvPr/>
        </p:nvSpPr>
        <p:spPr>
          <a:xfrm>
            <a:off x="5500694" y="578645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-</a:t>
            </a:r>
            <a:r>
              <a:rPr lang="en-US" sz="2400" b="1" dirty="0" smtClean="0"/>
              <a:t>1</a:t>
            </a:r>
            <a:endParaRPr lang="ru-RU" sz="2400" b="1" dirty="0"/>
          </a:p>
        </p:txBody>
      </p:sp>
      <p:sp>
        <p:nvSpPr>
          <p:cNvPr id="133" name="TextBox 132"/>
          <p:cNvSpPr txBox="1"/>
          <p:nvPr/>
        </p:nvSpPr>
        <p:spPr>
          <a:xfrm>
            <a:off x="5857884" y="578645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-2</a:t>
            </a:r>
            <a:endParaRPr lang="ru-RU" sz="2400" b="1" dirty="0"/>
          </a:p>
        </p:txBody>
      </p:sp>
      <p:sp>
        <p:nvSpPr>
          <p:cNvPr id="134" name="TextBox 133"/>
          <p:cNvSpPr txBox="1"/>
          <p:nvPr/>
        </p:nvSpPr>
        <p:spPr>
          <a:xfrm>
            <a:off x="6286512" y="578645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-4</a:t>
            </a:r>
            <a:endParaRPr lang="ru-RU" sz="2400" b="1" dirty="0"/>
          </a:p>
        </p:txBody>
      </p:sp>
      <p:sp>
        <p:nvSpPr>
          <p:cNvPr id="136" name="TextBox 135"/>
          <p:cNvSpPr txBox="1"/>
          <p:nvPr/>
        </p:nvSpPr>
        <p:spPr>
          <a:xfrm>
            <a:off x="6643702" y="578645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-8</a:t>
            </a:r>
            <a:endParaRPr lang="ru-RU" sz="2400" b="1" dirty="0"/>
          </a:p>
        </p:txBody>
      </p:sp>
      <p:sp>
        <p:nvSpPr>
          <p:cNvPr id="137" name="TextBox 136"/>
          <p:cNvSpPr txBox="1"/>
          <p:nvPr/>
        </p:nvSpPr>
        <p:spPr>
          <a:xfrm>
            <a:off x="5500694" y="6215082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-8</a:t>
            </a:r>
            <a:endParaRPr lang="ru-RU" sz="2400" b="1" dirty="0"/>
          </a:p>
        </p:txBody>
      </p:sp>
      <p:sp>
        <p:nvSpPr>
          <p:cNvPr id="138" name="TextBox 137"/>
          <p:cNvSpPr txBox="1"/>
          <p:nvPr/>
        </p:nvSpPr>
        <p:spPr>
          <a:xfrm>
            <a:off x="5857884" y="6215082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-4</a:t>
            </a:r>
            <a:endParaRPr lang="ru-RU" sz="2400" b="1" dirty="0"/>
          </a:p>
        </p:txBody>
      </p:sp>
      <p:sp>
        <p:nvSpPr>
          <p:cNvPr id="139" name="TextBox 138"/>
          <p:cNvSpPr txBox="1"/>
          <p:nvPr/>
        </p:nvSpPr>
        <p:spPr>
          <a:xfrm>
            <a:off x="6286512" y="6215082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-2</a:t>
            </a:r>
            <a:endParaRPr lang="ru-RU" sz="2400" b="1" dirty="0"/>
          </a:p>
        </p:txBody>
      </p:sp>
      <p:sp>
        <p:nvSpPr>
          <p:cNvPr id="140" name="TextBox 139"/>
          <p:cNvSpPr txBox="1"/>
          <p:nvPr/>
        </p:nvSpPr>
        <p:spPr>
          <a:xfrm>
            <a:off x="6643702" y="6215082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-</a:t>
            </a:r>
            <a:r>
              <a:rPr lang="en-US" sz="2400" b="1" dirty="0" smtClean="0"/>
              <a:t>1</a:t>
            </a:r>
            <a:endParaRPr lang="ru-RU" sz="2400" b="1" dirty="0"/>
          </a:p>
        </p:txBody>
      </p:sp>
      <p:sp>
        <p:nvSpPr>
          <p:cNvPr id="141" name="TextBox 140"/>
          <p:cNvSpPr txBox="1"/>
          <p:nvPr/>
        </p:nvSpPr>
        <p:spPr>
          <a:xfrm>
            <a:off x="5214942" y="578645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8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5857884" y="4000504"/>
            <a:ext cx="21431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u="sng" dirty="0" smtClean="0">
                <a:solidFill>
                  <a:srgbClr val="FF0000"/>
                </a:solidFill>
              </a:rPr>
              <a:t>(2; 4)</a:t>
            </a:r>
            <a:endParaRPr lang="ru-RU" sz="48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50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4000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500"/>
                            </p:stCondLst>
                            <p:childTnLst>
                              <p:par>
                                <p:cTn id="1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0"/>
                            </p:stCondLst>
                            <p:childTnLst>
                              <p:par>
                                <p:cTn id="1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500"/>
                            </p:stCondLst>
                            <p:childTnLst>
                              <p:par>
                                <p:cTn id="1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6000"/>
                            </p:stCondLst>
                            <p:childTnLst>
                              <p:par>
                                <p:cTn id="1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6500"/>
                            </p:stCondLst>
                            <p:childTnLst>
                              <p:par>
                                <p:cTn id="1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7000"/>
                            </p:stCondLst>
                            <p:childTnLst>
                              <p:par>
                                <p:cTn id="1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7500"/>
                            </p:stCondLst>
                            <p:childTnLst>
                              <p:par>
                                <p:cTn id="1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000"/>
                            </p:stCondLst>
                            <p:childTnLst>
                              <p:par>
                                <p:cTn id="1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000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000"/>
                            </p:stCondLst>
                            <p:childTnLst>
                              <p:par>
                                <p:cTn id="1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2500"/>
                            </p:stCondLst>
                            <p:childTnLst>
                              <p:par>
                                <p:cTn id="1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000"/>
                            </p:stCondLst>
                            <p:childTnLst>
                              <p:par>
                                <p:cTn id="1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1500"/>
                            </p:stCondLst>
                            <p:childTnLst>
                              <p:par>
                                <p:cTn id="1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1000"/>
                            </p:stCondLst>
                            <p:childTnLst>
                              <p:par>
                                <p:cTn id="2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1500"/>
                            </p:stCondLst>
                            <p:childTnLst>
                              <p:par>
                                <p:cTn id="2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1000"/>
                            </p:stCondLst>
                            <p:childTnLst>
                              <p:par>
                                <p:cTn id="2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1500"/>
                            </p:stCondLst>
                            <p:childTnLst>
                              <p:par>
                                <p:cTn id="2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0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2" grpId="0"/>
      <p:bldP spid="43" grpId="0"/>
      <p:bldP spid="47" grpId="0"/>
      <p:bldP spid="48" grpId="0"/>
      <p:bldP spid="51" grpId="0"/>
      <p:bldP spid="52" grpId="0"/>
      <p:bldP spid="56" grpId="0" animBg="1"/>
      <p:bldP spid="57" grpId="0" animBg="1"/>
      <p:bldP spid="58" grpId="0" animBg="1"/>
      <p:bldP spid="61" grpId="0"/>
      <p:bldP spid="63" grpId="0" animBg="1"/>
      <p:bldP spid="74" grpId="0"/>
      <p:bldP spid="75" grpId="0"/>
      <p:bldP spid="77" grpId="0" animBg="1"/>
      <p:bldP spid="78" grpId="0" animBg="1"/>
      <p:bldP spid="91" grpId="0"/>
      <p:bldP spid="92" grpId="0"/>
      <p:bldP spid="93" grpId="0"/>
      <p:bldP spid="94" grpId="0"/>
      <p:bldP spid="96" grpId="0"/>
      <p:bldP spid="98" grpId="0"/>
      <p:bldP spid="102" grpId="0"/>
      <p:bldP spid="104" grpId="0"/>
      <p:bldP spid="105" grpId="0"/>
      <p:bldP spid="106" grpId="0"/>
      <p:bldP spid="110" grpId="0"/>
      <p:bldP spid="111" grpId="0"/>
      <p:bldP spid="112" grpId="0"/>
      <p:bldP spid="113" grpId="0"/>
      <p:bldP spid="115" grpId="0"/>
      <p:bldP spid="116" grpId="0"/>
      <p:bldP spid="122" grpId="0"/>
      <p:bldP spid="123" grpId="0"/>
      <p:bldP spid="124" grpId="0"/>
      <p:bldP spid="125" grpId="0"/>
      <p:bldP spid="126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6" grpId="0"/>
      <p:bldP spid="137" grpId="0"/>
      <p:bldP spid="138" grpId="0"/>
      <p:bldP spid="139" grpId="0"/>
      <p:bldP spid="140" grpId="0"/>
      <p:bldP spid="141" grpId="0"/>
      <p:bldP spid="1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42852" y="928660"/>
          <a:ext cx="8572548" cy="4286291"/>
        </p:xfrm>
        <a:graphic>
          <a:graphicData uri="http://schemas.openxmlformats.org/drawingml/2006/table">
            <a:tbl>
              <a:tblPr/>
              <a:tblGrid>
                <a:gridCol w="225176"/>
                <a:gridCol w="225176"/>
                <a:gridCol w="225176"/>
                <a:gridCol w="225176"/>
                <a:gridCol w="225176"/>
                <a:gridCol w="225176"/>
                <a:gridCol w="225176"/>
                <a:gridCol w="225176"/>
                <a:gridCol w="225176"/>
                <a:gridCol w="225176"/>
                <a:gridCol w="225176"/>
                <a:gridCol w="225176"/>
                <a:gridCol w="225786"/>
                <a:gridCol w="225786"/>
                <a:gridCol w="225786"/>
                <a:gridCol w="225786"/>
                <a:gridCol w="180950"/>
                <a:gridCol w="214314"/>
                <a:gridCol w="282094"/>
                <a:gridCol w="225786"/>
                <a:gridCol w="225786"/>
                <a:gridCol w="225786"/>
                <a:gridCol w="225786"/>
                <a:gridCol w="225786"/>
                <a:gridCol w="225786"/>
                <a:gridCol w="225786"/>
                <a:gridCol w="225786"/>
                <a:gridCol w="225786"/>
                <a:gridCol w="225786"/>
                <a:gridCol w="225786"/>
                <a:gridCol w="225786"/>
                <a:gridCol w="225786"/>
                <a:gridCol w="225786"/>
                <a:gridCol w="225786"/>
                <a:gridCol w="260206"/>
                <a:gridCol w="191366"/>
                <a:gridCol w="225786"/>
                <a:gridCol w="225786"/>
              </a:tblGrid>
              <a:tr h="214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46866" marR="468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214282" y="3500438"/>
            <a:ext cx="8715404" cy="1588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358214" y="292893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</a:t>
            </a:r>
            <a:r>
              <a:rPr lang="en-US" sz="2400" b="1" dirty="0" smtClean="0"/>
              <a:t>x</a:t>
            </a:r>
            <a:endParaRPr lang="ru-RU" sz="2400" b="1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 flipH="1" flipV="1">
            <a:off x="2428860" y="3071810"/>
            <a:ext cx="4000528" cy="1588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72000" y="1000108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y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071934" y="3429000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0</a:t>
            </a:r>
            <a:endParaRPr lang="ru-RU" sz="24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4071934" y="2857496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1</a:t>
            </a:r>
            <a:endParaRPr lang="ru-RU" sz="20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4071934" y="242886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2</a:t>
            </a:r>
            <a:endParaRPr lang="ru-RU" sz="2000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4071934" y="200024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3</a:t>
            </a:r>
            <a:endParaRPr lang="ru-RU" sz="20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4429124" y="3714752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-1</a:t>
            </a:r>
            <a:endParaRPr lang="ru-RU" sz="2000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4429124" y="4143380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-2</a:t>
            </a:r>
            <a:endParaRPr lang="ru-RU" sz="2000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4429124" y="4572008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-3</a:t>
            </a:r>
            <a:endParaRPr lang="ru-RU" sz="2000" b="1" dirty="0"/>
          </a:p>
        </p:txBody>
      </p:sp>
      <p:graphicFrame>
        <p:nvGraphicFramePr>
          <p:cNvPr id="90" name="Объект 89"/>
          <p:cNvGraphicFramePr>
            <a:graphicFrameLocks noChangeAspect="1"/>
          </p:cNvGraphicFramePr>
          <p:nvPr/>
        </p:nvGraphicFramePr>
        <p:xfrm>
          <a:off x="4929190" y="3500438"/>
          <a:ext cx="357190" cy="571504"/>
        </p:xfrm>
        <a:graphic>
          <a:graphicData uri="http://schemas.openxmlformats.org/presentationml/2006/ole">
            <p:oleObj spid="_x0000_s19462" name="Формула" r:id="rId3" imgW="164880" imgH="393480" progId="Equation.3">
              <p:embed/>
            </p:oleObj>
          </a:graphicData>
        </a:graphic>
      </p:graphicFrame>
      <p:sp>
        <p:nvSpPr>
          <p:cNvPr id="93" name="TextBox 92"/>
          <p:cNvSpPr txBox="1"/>
          <p:nvPr/>
        </p:nvSpPr>
        <p:spPr>
          <a:xfrm>
            <a:off x="5572132" y="371475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4" name="Объект 93"/>
          <p:cNvGraphicFramePr>
            <a:graphicFrameLocks noChangeAspect="1"/>
          </p:cNvGraphicFramePr>
          <p:nvPr/>
        </p:nvGraphicFramePr>
        <p:xfrm>
          <a:off x="5572132" y="3571876"/>
          <a:ext cx="354014" cy="284164"/>
        </p:xfrm>
        <a:graphic>
          <a:graphicData uri="http://schemas.openxmlformats.org/presentationml/2006/ole">
            <p:oleObj spid="_x0000_s19464" name="Формула" r:id="rId4" imgW="139680" imgH="139680" progId="Equation.3">
              <p:embed/>
            </p:oleObj>
          </a:graphicData>
        </a:graphic>
      </p:graphicFrame>
      <p:sp>
        <p:nvSpPr>
          <p:cNvPr id="95" name="TextBox 94"/>
          <p:cNvSpPr txBox="1"/>
          <p:nvPr/>
        </p:nvSpPr>
        <p:spPr>
          <a:xfrm>
            <a:off x="6357950" y="371475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6" name="Объект 95"/>
          <p:cNvGraphicFramePr>
            <a:graphicFrameLocks noChangeAspect="1"/>
          </p:cNvGraphicFramePr>
          <p:nvPr/>
        </p:nvGraphicFramePr>
        <p:xfrm>
          <a:off x="6215074" y="3214686"/>
          <a:ext cx="500066" cy="571504"/>
        </p:xfrm>
        <a:graphic>
          <a:graphicData uri="http://schemas.openxmlformats.org/presentationml/2006/ole">
            <p:oleObj spid="_x0000_s19465" name="Формула" r:id="rId5" imgW="241200" imgH="393480" progId="Equation.3">
              <p:embed/>
            </p:oleObj>
          </a:graphicData>
        </a:graphic>
      </p:graphicFrame>
      <p:sp>
        <p:nvSpPr>
          <p:cNvPr id="97" name="TextBox 96"/>
          <p:cNvSpPr txBox="1"/>
          <p:nvPr/>
        </p:nvSpPr>
        <p:spPr>
          <a:xfrm>
            <a:off x="7072330" y="371475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8" name="Объект 97"/>
          <p:cNvGraphicFramePr>
            <a:graphicFrameLocks noChangeAspect="1"/>
          </p:cNvGraphicFramePr>
          <p:nvPr/>
        </p:nvGraphicFramePr>
        <p:xfrm>
          <a:off x="6929454" y="3500438"/>
          <a:ext cx="357190" cy="357190"/>
        </p:xfrm>
        <a:graphic>
          <a:graphicData uri="http://schemas.openxmlformats.org/presentationml/2006/ole">
            <p:oleObj spid="_x0000_s19466" name="Формула" r:id="rId6" imgW="228600" imgH="177480" progId="Equation.3">
              <p:embed/>
            </p:oleObj>
          </a:graphicData>
        </a:graphic>
      </p:graphicFrame>
      <p:sp>
        <p:nvSpPr>
          <p:cNvPr id="99" name="TextBox 98"/>
          <p:cNvSpPr txBox="1"/>
          <p:nvPr/>
        </p:nvSpPr>
        <p:spPr>
          <a:xfrm>
            <a:off x="7715272" y="364331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00" name="Объект 99"/>
          <p:cNvGraphicFramePr>
            <a:graphicFrameLocks noChangeAspect="1"/>
          </p:cNvGraphicFramePr>
          <p:nvPr/>
        </p:nvGraphicFramePr>
        <p:xfrm>
          <a:off x="7572396" y="3500438"/>
          <a:ext cx="500066" cy="500066"/>
        </p:xfrm>
        <a:graphic>
          <a:graphicData uri="http://schemas.openxmlformats.org/presentationml/2006/ole">
            <p:oleObj spid="_x0000_s19467" name="Формула" r:id="rId7" imgW="241200" imgH="393480" progId="Equation.3">
              <p:embed/>
            </p:oleObj>
          </a:graphicData>
        </a:graphic>
      </p:graphicFrame>
      <p:graphicFrame>
        <p:nvGraphicFramePr>
          <p:cNvPr id="104" name="Объект 103"/>
          <p:cNvGraphicFramePr>
            <a:graphicFrameLocks noChangeAspect="1"/>
          </p:cNvGraphicFramePr>
          <p:nvPr/>
        </p:nvGraphicFramePr>
        <p:xfrm>
          <a:off x="8215338" y="3500438"/>
          <a:ext cx="500066" cy="357190"/>
        </p:xfrm>
        <a:graphic>
          <a:graphicData uri="http://schemas.openxmlformats.org/presentationml/2006/ole">
            <p:oleObj spid="_x0000_s19469" name="Формула" r:id="rId8" imgW="215640" imgH="177480" progId="Equation.3">
              <p:embed/>
            </p:oleObj>
          </a:graphicData>
        </a:graphic>
      </p:graphicFrame>
      <p:graphicFrame>
        <p:nvGraphicFramePr>
          <p:cNvPr id="107" name="Объект 106"/>
          <p:cNvGraphicFramePr>
            <a:graphicFrameLocks noChangeAspect="1"/>
          </p:cNvGraphicFramePr>
          <p:nvPr/>
        </p:nvGraphicFramePr>
        <p:xfrm>
          <a:off x="3428992" y="3214686"/>
          <a:ext cx="428628" cy="571504"/>
        </p:xfrm>
        <a:graphic>
          <a:graphicData uri="http://schemas.openxmlformats.org/presentationml/2006/ole">
            <p:oleObj spid="_x0000_s19471" name="Формула" r:id="rId9" imgW="279360" imgH="393480" progId="Equation.3">
              <p:embed/>
            </p:oleObj>
          </a:graphicData>
        </a:graphic>
      </p:graphicFrame>
      <p:graphicFrame>
        <p:nvGraphicFramePr>
          <p:cNvPr id="109" name="Объект 108"/>
          <p:cNvGraphicFramePr>
            <a:graphicFrameLocks noChangeAspect="1"/>
          </p:cNvGraphicFramePr>
          <p:nvPr/>
        </p:nvGraphicFramePr>
        <p:xfrm>
          <a:off x="2786050" y="3643314"/>
          <a:ext cx="428628" cy="285752"/>
        </p:xfrm>
        <a:graphic>
          <a:graphicData uri="http://schemas.openxmlformats.org/presentationml/2006/ole">
            <p:oleObj spid="_x0000_s19472" name="Формула" r:id="rId10" imgW="253800" imgH="139680" progId="Equation.3">
              <p:embed/>
            </p:oleObj>
          </a:graphicData>
        </a:graphic>
      </p:graphicFrame>
      <p:graphicFrame>
        <p:nvGraphicFramePr>
          <p:cNvPr id="111" name="Объект 110"/>
          <p:cNvGraphicFramePr>
            <a:graphicFrameLocks noChangeAspect="1"/>
          </p:cNvGraphicFramePr>
          <p:nvPr/>
        </p:nvGraphicFramePr>
        <p:xfrm>
          <a:off x="2071670" y="3500438"/>
          <a:ext cx="500066" cy="571504"/>
        </p:xfrm>
        <a:graphic>
          <a:graphicData uri="http://schemas.openxmlformats.org/presentationml/2006/ole">
            <p:oleObj spid="_x0000_s19473" name="Формула" r:id="rId11" imgW="342720" imgH="393480" progId="Equation.3">
              <p:embed/>
            </p:oleObj>
          </a:graphicData>
        </a:graphic>
      </p:graphicFrame>
      <p:graphicFrame>
        <p:nvGraphicFramePr>
          <p:cNvPr id="113" name="Объект 112"/>
          <p:cNvGraphicFramePr>
            <a:graphicFrameLocks noChangeAspect="1"/>
          </p:cNvGraphicFramePr>
          <p:nvPr/>
        </p:nvGraphicFramePr>
        <p:xfrm>
          <a:off x="1357290" y="3500438"/>
          <a:ext cx="642942" cy="357190"/>
        </p:xfrm>
        <a:graphic>
          <a:graphicData uri="http://schemas.openxmlformats.org/presentationml/2006/ole">
            <p:oleObj spid="_x0000_s19474" name="Формула" r:id="rId12" imgW="330120" imgH="177480" progId="Equation.3">
              <p:embed/>
            </p:oleObj>
          </a:graphicData>
        </a:graphic>
      </p:graphicFrame>
      <p:graphicFrame>
        <p:nvGraphicFramePr>
          <p:cNvPr id="115" name="Объект 114"/>
          <p:cNvGraphicFramePr>
            <a:graphicFrameLocks noChangeAspect="1"/>
          </p:cNvGraphicFramePr>
          <p:nvPr/>
        </p:nvGraphicFramePr>
        <p:xfrm>
          <a:off x="785786" y="3286124"/>
          <a:ext cx="500066" cy="571504"/>
        </p:xfrm>
        <a:graphic>
          <a:graphicData uri="http://schemas.openxmlformats.org/presentationml/2006/ole">
            <p:oleObj spid="_x0000_s19475" name="Формула" r:id="rId13" imgW="355320" imgH="393480" progId="Equation.3">
              <p:embed/>
            </p:oleObj>
          </a:graphicData>
        </a:graphic>
      </p:graphicFrame>
      <p:graphicFrame>
        <p:nvGraphicFramePr>
          <p:cNvPr id="117" name="Объект 116"/>
          <p:cNvGraphicFramePr>
            <a:graphicFrameLocks noChangeAspect="1"/>
          </p:cNvGraphicFramePr>
          <p:nvPr/>
        </p:nvGraphicFramePr>
        <p:xfrm>
          <a:off x="142844" y="3500438"/>
          <a:ext cx="500066" cy="357190"/>
        </p:xfrm>
        <a:graphic>
          <a:graphicData uri="http://schemas.openxmlformats.org/presentationml/2006/ole">
            <p:oleObj spid="_x0000_s19476" name="Формула" r:id="rId14" imgW="317160" imgH="177480" progId="Equation.3">
              <p:embed/>
            </p:oleObj>
          </a:graphicData>
        </a:graphic>
      </p:graphicFrame>
      <p:sp>
        <p:nvSpPr>
          <p:cNvPr id="138" name="Полилиния 137"/>
          <p:cNvSpPr/>
          <p:nvPr/>
        </p:nvSpPr>
        <p:spPr>
          <a:xfrm>
            <a:off x="352540" y="3073706"/>
            <a:ext cx="8185532" cy="875841"/>
          </a:xfrm>
          <a:custGeom>
            <a:avLst/>
            <a:gdLst>
              <a:gd name="connsiteX0" fmla="*/ 0 w 8185532"/>
              <a:gd name="connsiteY0" fmla="*/ 407624 h 875841"/>
              <a:gd name="connsiteX1" fmla="*/ 242371 w 8185532"/>
              <a:gd name="connsiteY1" fmla="*/ 627961 h 875841"/>
              <a:gd name="connsiteX2" fmla="*/ 694062 w 8185532"/>
              <a:gd name="connsiteY2" fmla="*/ 870333 h 875841"/>
              <a:gd name="connsiteX3" fmla="*/ 1145754 w 8185532"/>
              <a:gd name="connsiteY3" fmla="*/ 661012 h 875841"/>
              <a:gd name="connsiteX4" fmla="*/ 1366091 w 8185532"/>
              <a:gd name="connsiteY4" fmla="*/ 418641 h 875841"/>
              <a:gd name="connsiteX5" fmla="*/ 1586429 w 8185532"/>
              <a:gd name="connsiteY5" fmla="*/ 198304 h 875841"/>
              <a:gd name="connsiteX6" fmla="*/ 2060154 w 8185532"/>
              <a:gd name="connsiteY6" fmla="*/ 0 h 875841"/>
              <a:gd name="connsiteX7" fmla="*/ 2500829 w 8185532"/>
              <a:gd name="connsiteY7" fmla="*/ 198304 h 875841"/>
              <a:gd name="connsiteX8" fmla="*/ 2743200 w 8185532"/>
              <a:gd name="connsiteY8" fmla="*/ 418641 h 875841"/>
              <a:gd name="connsiteX9" fmla="*/ 2941503 w 8185532"/>
              <a:gd name="connsiteY9" fmla="*/ 627961 h 875841"/>
              <a:gd name="connsiteX10" fmla="*/ 3393195 w 8185532"/>
              <a:gd name="connsiteY10" fmla="*/ 837282 h 875841"/>
              <a:gd name="connsiteX11" fmla="*/ 3844887 w 8185532"/>
              <a:gd name="connsiteY11" fmla="*/ 605928 h 875841"/>
              <a:gd name="connsiteX12" fmla="*/ 4065224 w 8185532"/>
              <a:gd name="connsiteY12" fmla="*/ 407624 h 875841"/>
              <a:gd name="connsiteX13" fmla="*/ 4296578 w 8185532"/>
              <a:gd name="connsiteY13" fmla="*/ 198304 h 875841"/>
              <a:gd name="connsiteX14" fmla="*/ 4737253 w 8185532"/>
              <a:gd name="connsiteY14" fmla="*/ 11017 h 875841"/>
              <a:gd name="connsiteX15" fmla="*/ 5199961 w 8185532"/>
              <a:gd name="connsiteY15" fmla="*/ 187287 h 875841"/>
              <a:gd name="connsiteX16" fmla="*/ 5420299 w 8185532"/>
              <a:gd name="connsiteY16" fmla="*/ 418641 h 875841"/>
              <a:gd name="connsiteX17" fmla="*/ 5651653 w 8185532"/>
              <a:gd name="connsiteY17" fmla="*/ 627961 h 875841"/>
              <a:gd name="connsiteX18" fmla="*/ 6114361 w 8185532"/>
              <a:gd name="connsiteY18" fmla="*/ 870333 h 875841"/>
              <a:gd name="connsiteX19" fmla="*/ 6544019 w 8185532"/>
              <a:gd name="connsiteY19" fmla="*/ 649995 h 875841"/>
              <a:gd name="connsiteX20" fmla="*/ 6786390 w 8185532"/>
              <a:gd name="connsiteY20" fmla="*/ 429658 h 875841"/>
              <a:gd name="connsiteX21" fmla="*/ 6995711 w 8185532"/>
              <a:gd name="connsiteY21" fmla="*/ 220337 h 875841"/>
              <a:gd name="connsiteX22" fmla="*/ 7458419 w 8185532"/>
              <a:gd name="connsiteY22" fmla="*/ 22034 h 875841"/>
              <a:gd name="connsiteX23" fmla="*/ 7899094 w 8185532"/>
              <a:gd name="connsiteY23" fmla="*/ 209321 h 875841"/>
              <a:gd name="connsiteX24" fmla="*/ 8152482 w 8185532"/>
              <a:gd name="connsiteY24" fmla="*/ 418641 h 875841"/>
              <a:gd name="connsiteX25" fmla="*/ 8152482 w 8185532"/>
              <a:gd name="connsiteY25" fmla="*/ 418641 h 875841"/>
              <a:gd name="connsiteX26" fmla="*/ 8185532 w 8185532"/>
              <a:gd name="connsiteY26" fmla="*/ 418641 h 875841"/>
              <a:gd name="connsiteX27" fmla="*/ 8185532 w 8185532"/>
              <a:gd name="connsiteY27" fmla="*/ 418641 h 87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185532" h="875841">
                <a:moveTo>
                  <a:pt x="0" y="407624"/>
                </a:moveTo>
                <a:cubicBezTo>
                  <a:pt x="63347" y="479233"/>
                  <a:pt x="126694" y="550843"/>
                  <a:pt x="242371" y="627961"/>
                </a:cubicBezTo>
                <a:cubicBezTo>
                  <a:pt x="358048" y="705079"/>
                  <a:pt x="543498" y="864825"/>
                  <a:pt x="694062" y="870333"/>
                </a:cubicBezTo>
                <a:cubicBezTo>
                  <a:pt x="844626" y="875841"/>
                  <a:pt x="1033749" y="736294"/>
                  <a:pt x="1145754" y="661012"/>
                </a:cubicBezTo>
                <a:cubicBezTo>
                  <a:pt x="1257759" y="585730"/>
                  <a:pt x="1292645" y="495759"/>
                  <a:pt x="1366091" y="418641"/>
                </a:cubicBezTo>
                <a:cubicBezTo>
                  <a:pt x="1439537" y="341523"/>
                  <a:pt x="1470752" y="268077"/>
                  <a:pt x="1586429" y="198304"/>
                </a:cubicBezTo>
                <a:cubicBezTo>
                  <a:pt x="1702106" y="128531"/>
                  <a:pt x="1907754" y="0"/>
                  <a:pt x="2060154" y="0"/>
                </a:cubicBezTo>
                <a:cubicBezTo>
                  <a:pt x="2212554" y="0"/>
                  <a:pt x="2386988" y="128531"/>
                  <a:pt x="2500829" y="198304"/>
                </a:cubicBezTo>
                <a:cubicBezTo>
                  <a:pt x="2614670" y="268077"/>
                  <a:pt x="2669754" y="347032"/>
                  <a:pt x="2743200" y="418641"/>
                </a:cubicBezTo>
                <a:cubicBezTo>
                  <a:pt x="2816646" y="490250"/>
                  <a:pt x="2833170" y="558187"/>
                  <a:pt x="2941503" y="627961"/>
                </a:cubicBezTo>
                <a:cubicBezTo>
                  <a:pt x="3049836" y="697735"/>
                  <a:pt x="3242631" y="840954"/>
                  <a:pt x="3393195" y="837282"/>
                </a:cubicBezTo>
                <a:cubicBezTo>
                  <a:pt x="3543759" y="833610"/>
                  <a:pt x="3732882" y="677538"/>
                  <a:pt x="3844887" y="605928"/>
                </a:cubicBezTo>
                <a:cubicBezTo>
                  <a:pt x="3956892" y="534318"/>
                  <a:pt x="4065224" y="407624"/>
                  <a:pt x="4065224" y="407624"/>
                </a:cubicBezTo>
                <a:cubicBezTo>
                  <a:pt x="4140506" y="339687"/>
                  <a:pt x="4184573" y="264405"/>
                  <a:pt x="4296578" y="198304"/>
                </a:cubicBezTo>
                <a:cubicBezTo>
                  <a:pt x="4408583" y="132203"/>
                  <a:pt x="4586689" y="12853"/>
                  <a:pt x="4737253" y="11017"/>
                </a:cubicBezTo>
                <a:cubicBezTo>
                  <a:pt x="4887817" y="9181"/>
                  <a:pt x="5086120" y="119350"/>
                  <a:pt x="5199961" y="187287"/>
                </a:cubicBezTo>
                <a:cubicBezTo>
                  <a:pt x="5313802" y="255224"/>
                  <a:pt x="5345017" y="345195"/>
                  <a:pt x="5420299" y="418641"/>
                </a:cubicBezTo>
                <a:cubicBezTo>
                  <a:pt x="5495581" y="492087"/>
                  <a:pt x="5535976" y="552679"/>
                  <a:pt x="5651653" y="627961"/>
                </a:cubicBezTo>
                <a:cubicBezTo>
                  <a:pt x="5767330" y="703243"/>
                  <a:pt x="5965633" y="866661"/>
                  <a:pt x="6114361" y="870333"/>
                </a:cubicBezTo>
                <a:cubicBezTo>
                  <a:pt x="6263089" y="874005"/>
                  <a:pt x="6432014" y="723441"/>
                  <a:pt x="6544019" y="649995"/>
                </a:cubicBezTo>
                <a:cubicBezTo>
                  <a:pt x="6656024" y="576549"/>
                  <a:pt x="6711108" y="501268"/>
                  <a:pt x="6786390" y="429658"/>
                </a:cubicBezTo>
                <a:cubicBezTo>
                  <a:pt x="6861672" y="358048"/>
                  <a:pt x="6883706" y="288274"/>
                  <a:pt x="6995711" y="220337"/>
                </a:cubicBezTo>
                <a:cubicBezTo>
                  <a:pt x="7107716" y="152400"/>
                  <a:pt x="7307855" y="23870"/>
                  <a:pt x="7458419" y="22034"/>
                </a:cubicBezTo>
                <a:cubicBezTo>
                  <a:pt x="7608983" y="20198"/>
                  <a:pt x="7783417" y="143220"/>
                  <a:pt x="7899094" y="209321"/>
                </a:cubicBezTo>
                <a:cubicBezTo>
                  <a:pt x="8014771" y="275422"/>
                  <a:pt x="8152482" y="418641"/>
                  <a:pt x="8152482" y="418641"/>
                </a:cubicBezTo>
                <a:lnTo>
                  <a:pt x="8152482" y="418641"/>
                </a:lnTo>
                <a:lnTo>
                  <a:pt x="8185532" y="418641"/>
                </a:lnTo>
                <a:lnTo>
                  <a:pt x="8185532" y="418641"/>
                </a:lnTo>
              </a:path>
            </a:pathLst>
          </a:custGeom>
          <a:ln w="444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9" name="TextBox 138"/>
          <p:cNvSpPr txBox="1"/>
          <p:nvPr/>
        </p:nvSpPr>
        <p:spPr>
          <a:xfrm>
            <a:off x="7286644" y="2571744"/>
            <a:ext cx="1214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Y=</a:t>
            </a:r>
            <a:r>
              <a:rPr lang="en-US" sz="2000" b="1" dirty="0" err="1" smtClean="0"/>
              <a:t>sinx</a:t>
            </a:r>
            <a:endParaRPr lang="ru-RU" sz="2000" b="1" dirty="0"/>
          </a:p>
        </p:txBody>
      </p:sp>
      <p:cxnSp>
        <p:nvCxnSpPr>
          <p:cNvPr id="146" name="Прямая со стрелкой 145"/>
          <p:cNvCxnSpPr>
            <a:stCxn id="138" idx="0"/>
          </p:cNvCxnSpPr>
          <p:nvPr/>
        </p:nvCxnSpPr>
        <p:spPr>
          <a:xfrm flipV="1">
            <a:off x="352540" y="2643182"/>
            <a:ext cx="4618" cy="838148"/>
          </a:xfrm>
          <a:prstGeom prst="straightConnector1">
            <a:avLst/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Блок-схема: узел 149"/>
          <p:cNvSpPr/>
          <p:nvPr/>
        </p:nvSpPr>
        <p:spPr>
          <a:xfrm>
            <a:off x="928662" y="3857628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1" name="Блок-схема: узел 150"/>
          <p:cNvSpPr/>
          <p:nvPr/>
        </p:nvSpPr>
        <p:spPr>
          <a:xfrm>
            <a:off x="1643042" y="3429000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2" name="Блок-схема: узел 151"/>
          <p:cNvSpPr/>
          <p:nvPr/>
        </p:nvSpPr>
        <p:spPr>
          <a:xfrm>
            <a:off x="2285984" y="3000372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" name="Блок-схема: узел 152"/>
          <p:cNvSpPr/>
          <p:nvPr/>
        </p:nvSpPr>
        <p:spPr>
          <a:xfrm>
            <a:off x="3000364" y="3429000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4" name="Блок-схема: узел 153"/>
          <p:cNvSpPr/>
          <p:nvPr/>
        </p:nvSpPr>
        <p:spPr>
          <a:xfrm>
            <a:off x="3714744" y="3857628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5" name="Блок-схема: узел 154"/>
          <p:cNvSpPr/>
          <p:nvPr/>
        </p:nvSpPr>
        <p:spPr>
          <a:xfrm>
            <a:off x="4357686" y="3429000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6" name="Блок-схема: узел 155"/>
          <p:cNvSpPr/>
          <p:nvPr/>
        </p:nvSpPr>
        <p:spPr>
          <a:xfrm>
            <a:off x="5000628" y="3000372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7" name="Блок-схема: узел 156"/>
          <p:cNvSpPr/>
          <p:nvPr/>
        </p:nvSpPr>
        <p:spPr>
          <a:xfrm>
            <a:off x="5715008" y="3429000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8" name="Блок-схема: узел 157"/>
          <p:cNvSpPr/>
          <p:nvPr/>
        </p:nvSpPr>
        <p:spPr>
          <a:xfrm>
            <a:off x="6429388" y="3857628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9" name="Блок-схема: узел 158"/>
          <p:cNvSpPr/>
          <p:nvPr/>
        </p:nvSpPr>
        <p:spPr>
          <a:xfrm>
            <a:off x="7072330" y="3429000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0" name="Блок-схема: узел 159"/>
          <p:cNvSpPr/>
          <p:nvPr/>
        </p:nvSpPr>
        <p:spPr>
          <a:xfrm>
            <a:off x="7715272" y="3000372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1" name="Блок-схема: узел 160"/>
          <p:cNvSpPr/>
          <p:nvPr/>
        </p:nvSpPr>
        <p:spPr>
          <a:xfrm>
            <a:off x="285720" y="3429000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2" name="Блок-схема: узел 161"/>
          <p:cNvSpPr/>
          <p:nvPr/>
        </p:nvSpPr>
        <p:spPr>
          <a:xfrm>
            <a:off x="285720" y="2571744"/>
            <a:ext cx="142876" cy="142876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" name="Блок-схема: узел 162"/>
          <p:cNvSpPr/>
          <p:nvPr/>
        </p:nvSpPr>
        <p:spPr>
          <a:xfrm>
            <a:off x="1000100" y="3000372"/>
            <a:ext cx="142876" cy="142876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4" name="Блок-схема: узел 163"/>
          <p:cNvSpPr/>
          <p:nvPr/>
        </p:nvSpPr>
        <p:spPr>
          <a:xfrm>
            <a:off x="1643042" y="2571744"/>
            <a:ext cx="142876" cy="142876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5" name="Блок-схема: узел 164"/>
          <p:cNvSpPr/>
          <p:nvPr/>
        </p:nvSpPr>
        <p:spPr>
          <a:xfrm>
            <a:off x="2285984" y="2143116"/>
            <a:ext cx="142876" cy="142876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6" name="Блок-схема: узел 165"/>
          <p:cNvSpPr/>
          <p:nvPr/>
        </p:nvSpPr>
        <p:spPr>
          <a:xfrm>
            <a:off x="3000364" y="2571744"/>
            <a:ext cx="142876" cy="142876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7" name="Блок-схема: узел 166"/>
          <p:cNvSpPr/>
          <p:nvPr/>
        </p:nvSpPr>
        <p:spPr>
          <a:xfrm>
            <a:off x="3643306" y="3000372"/>
            <a:ext cx="142876" cy="142876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8" name="Блок-схема: узел 167"/>
          <p:cNvSpPr/>
          <p:nvPr/>
        </p:nvSpPr>
        <p:spPr>
          <a:xfrm>
            <a:off x="4357686" y="2571744"/>
            <a:ext cx="142876" cy="142876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9" name="Блок-схема: узел 168"/>
          <p:cNvSpPr/>
          <p:nvPr/>
        </p:nvSpPr>
        <p:spPr>
          <a:xfrm>
            <a:off x="5072066" y="2143116"/>
            <a:ext cx="142876" cy="142876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0" name="Блок-схема: узел 169"/>
          <p:cNvSpPr/>
          <p:nvPr/>
        </p:nvSpPr>
        <p:spPr>
          <a:xfrm>
            <a:off x="5715008" y="2571744"/>
            <a:ext cx="142876" cy="142876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1" name="Блок-схема: узел 170"/>
          <p:cNvSpPr/>
          <p:nvPr/>
        </p:nvSpPr>
        <p:spPr>
          <a:xfrm>
            <a:off x="6357950" y="3000372"/>
            <a:ext cx="142876" cy="142876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2" name="Блок-схема: узел 171"/>
          <p:cNvSpPr/>
          <p:nvPr/>
        </p:nvSpPr>
        <p:spPr>
          <a:xfrm>
            <a:off x="7072330" y="2643182"/>
            <a:ext cx="142876" cy="142876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3" name="Блок-схема: узел 172"/>
          <p:cNvSpPr/>
          <p:nvPr/>
        </p:nvSpPr>
        <p:spPr>
          <a:xfrm>
            <a:off x="7715272" y="2143116"/>
            <a:ext cx="142876" cy="142876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" name="Блок-схема: узел 173"/>
          <p:cNvSpPr/>
          <p:nvPr/>
        </p:nvSpPr>
        <p:spPr>
          <a:xfrm>
            <a:off x="8429652" y="3429000"/>
            <a:ext cx="142876" cy="1428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5" name="Блок-схема: узел 174"/>
          <p:cNvSpPr/>
          <p:nvPr/>
        </p:nvSpPr>
        <p:spPr>
          <a:xfrm>
            <a:off x="8429652" y="2571744"/>
            <a:ext cx="142876" cy="142876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7" name="Полилиния 176"/>
          <p:cNvSpPr/>
          <p:nvPr/>
        </p:nvSpPr>
        <p:spPr>
          <a:xfrm>
            <a:off x="357158" y="2214554"/>
            <a:ext cx="8313117" cy="886858"/>
          </a:xfrm>
          <a:custGeom>
            <a:avLst/>
            <a:gdLst>
              <a:gd name="connsiteX0" fmla="*/ 0 w 8317735"/>
              <a:gd name="connsiteY0" fmla="*/ 422313 h 886858"/>
              <a:gd name="connsiteX1" fmla="*/ 253388 w 8317735"/>
              <a:gd name="connsiteY1" fmla="*/ 653668 h 886858"/>
              <a:gd name="connsiteX2" fmla="*/ 716096 w 8317735"/>
              <a:gd name="connsiteY2" fmla="*/ 885022 h 886858"/>
              <a:gd name="connsiteX3" fmla="*/ 1156771 w 8317735"/>
              <a:gd name="connsiteY3" fmla="*/ 642651 h 886858"/>
              <a:gd name="connsiteX4" fmla="*/ 1377108 w 8317735"/>
              <a:gd name="connsiteY4" fmla="*/ 466381 h 886858"/>
              <a:gd name="connsiteX5" fmla="*/ 1608462 w 8317735"/>
              <a:gd name="connsiteY5" fmla="*/ 235027 h 886858"/>
              <a:gd name="connsiteX6" fmla="*/ 2027103 w 8317735"/>
              <a:gd name="connsiteY6" fmla="*/ 3672 h 886858"/>
              <a:gd name="connsiteX7" fmla="*/ 2489812 w 8317735"/>
              <a:gd name="connsiteY7" fmla="*/ 224010 h 886858"/>
              <a:gd name="connsiteX8" fmla="*/ 2721166 w 8317735"/>
              <a:gd name="connsiteY8" fmla="*/ 422313 h 886858"/>
              <a:gd name="connsiteX9" fmla="*/ 2941503 w 8317735"/>
              <a:gd name="connsiteY9" fmla="*/ 653668 h 886858"/>
              <a:gd name="connsiteX10" fmla="*/ 3382178 w 8317735"/>
              <a:gd name="connsiteY10" fmla="*/ 874005 h 886858"/>
              <a:gd name="connsiteX11" fmla="*/ 3778785 w 8317735"/>
              <a:gd name="connsiteY11" fmla="*/ 642651 h 886858"/>
              <a:gd name="connsiteX12" fmla="*/ 4076241 w 8317735"/>
              <a:gd name="connsiteY12" fmla="*/ 444347 h 886858"/>
              <a:gd name="connsiteX13" fmla="*/ 4285561 w 8317735"/>
              <a:gd name="connsiteY13" fmla="*/ 235027 h 886858"/>
              <a:gd name="connsiteX14" fmla="*/ 4748270 w 8317735"/>
              <a:gd name="connsiteY14" fmla="*/ 3672 h 886858"/>
              <a:gd name="connsiteX15" fmla="*/ 5210978 w 8317735"/>
              <a:gd name="connsiteY15" fmla="*/ 224010 h 886858"/>
              <a:gd name="connsiteX16" fmla="*/ 5431315 w 8317735"/>
              <a:gd name="connsiteY16" fmla="*/ 433330 h 886858"/>
              <a:gd name="connsiteX17" fmla="*/ 5651653 w 8317735"/>
              <a:gd name="connsiteY17" fmla="*/ 642651 h 886858"/>
              <a:gd name="connsiteX18" fmla="*/ 6081311 w 8317735"/>
              <a:gd name="connsiteY18" fmla="*/ 885022 h 886858"/>
              <a:gd name="connsiteX19" fmla="*/ 6555036 w 8317735"/>
              <a:gd name="connsiteY19" fmla="*/ 653668 h 886858"/>
              <a:gd name="connsiteX20" fmla="*/ 6797407 w 8317735"/>
              <a:gd name="connsiteY20" fmla="*/ 466381 h 886858"/>
              <a:gd name="connsiteX21" fmla="*/ 6995711 w 8317735"/>
              <a:gd name="connsiteY21" fmla="*/ 212993 h 886858"/>
              <a:gd name="connsiteX22" fmla="*/ 7469436 w 8317735"/>
              <a:gd name="connsiteY22" fmla="*/ 3672 h 886858"/>
              <a:gd name="connsiteX23" fmla="*/ 7910111 w 8317735"/>
              <a:gd name="connsiteY23" fmla="*/ 235027 h 886858"/>
              <a:gd name="connsiteX24" fmla="*/ 8141465 w 8317735"/>
              <a:gd name="connsiteY24" fmla="*/ 477398 h 886858"/>
              <a:gd name="connsiteX25" fmla="*/ 8295701 w 8317735"/>
              <a:gd name="connsiteY25" fmla="*/ 620617 h 886858"/>
              <a:gd name="connsiteX26" fmla="*/ 8273667 w 8317735"/>
              <a:gd name="connsiteY26" fmla="*/ 609600 h 886858"/>
              <a:gd name="connsiteX27" fmla="*/ 8273667 w 8317735"/>
              <a:gd name="connsiteY27" fmla="*/ 609600 h 886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317735" h="886858">
                <a:moveTo>
                  <a:pt x="0" y="422313"/>
                </a:moveTo>
                <a:cubicBezTo>
                  <a:pt x="67019" y="499431"/>
                  <a:pt x="134039" y="576550"/>
                  <a:pt x="253388" y="653668"/>
                </a:cubicBezTo>
                <a:cubicBezTo>
                  <a:pt x="372737" y="730786"/>
                  <a:pt x="565532" y="886858"/>
                  <a:pt x="716096" y="885022"/>
                </a:cubicBezTo>
                <a:cubicBezTo>
                  <a:pt x="866660" y="883186"/>
                  <a:pt x="1046602" y="712424"/>
                  <a:pt x="1156771" y="642651"/>
                </a:cubicBezTo>
                <a:cubicBezTo>
                  <a:pt x="1266940" y="572878"/>
                  <a:pt x="1301826" y="534318"/>
                  <a:pt x="1377108" y="466381"/>
                </a:cubicBezTo>
                <a:cubicBezTo>
                  <a:pt x="1452390" y="398444"/>
                  <a:pt x="1500130" y="312145"/>
                  <a:pt x="1608462" y="235027"/>
                </a:cubicBezTo>
                <a:cubicBezTo>
                  <a:pt x="1716795" y="157909"/>
                  <a:pt x="1880211" y="5508"/>
                  <a:pt x="2027103" y="3672"/>
                </a:cubicBezTo>
                <a:cubicBezTo>
                  <a:pt x="2173995" y="1836"/>
                  <a:pt x="2374135" y="154237"/>
                  <a:pt x="2489812" y="224010"/>
                </a:cubicBezTo>
                <a:cubicBezTo>
                  <a:pt x="2605489" y="293783"/>
                  <a:pt x="2645884" y="350703"/>
                  <a:pt x="2721166" y="422313"/>
                </a:cubicBezTo>
                <a:cubicBezTo>
                  <a:pt x="2796448" y="493923"/>
                  <a:pt x="2831334" y="578386"/>
                  <a:pt x="2941503" y="653668"/>
                </a:cubicBezTo>
                <a:cubicBezTo>
                  <a:pt x="3051672" y="728950"/>
                  <a:pt x="3242631" y="875841"/>
                  <a:pt x="3382178" y="874005"/>
                </a:cubicBezTo>
                <a:cubicBezTo>
                  <a:pt x="3521725" y="872169"/>
                  <a:pt x="3663108" y="714261"/>
                  <a:pt x="3778785" y="642651"/>
                </a:cubicBezTo>
                <a:cubicBezTo>
                  <a:pt x="3894462" y="571041"/>
                  <a:pt x="3991778" y="512284"/>
                  <a:pt x="4076241" y="444347"/>
                </a:cubicBezTo>
                <a:cubicBezTo>
                  <a:pt x="4160704" y="376410"/>
                  <a:pt x="4173556" y="308473"/>
                  <a:pt x="4285561" y="235027"/>
                </a:cubicBezTo>
                <a:cubicBezTo>
                  <a:pt x="4397566" y="161581"/>
                  <a:pt x="4594034" y="5508"/>
                  <a:pt x="4748270" y="3672"/>
                </a:cubicBezTo>
                <a:cubicBezTo>
                  <a:pt x="4902506" y="1836"/>
                  <a:pt x="5097137" y="152400"/>
                  <a:pt x="5210978" y="224010"/>
                </a:cubicBezTo>
                <a:cubicBezTo>
                  <a:pt x="5324819" y="295620"/>
                  <a:pt x="5431315" y="433330"/>
                  <a:pt x="5431315" y="433330"/>
                </a:cubicBezTo>
                <a:cubicBezTo>
                  <a:pt x="5504761" y="503103"/>
                  <a:pt x="5543320" y="567369"/>
                  <a:pt x="5651653" y="642651"/>
                </a:cubicBezTo>
                <a:cubicBezTo>
                  <a:pt x="5759986" y="717933"/>
                  <a:pt x="5930747" y="883186"/>
                  <a:pt x="6081311" y="885022"/>
                </a:cubicBezTo>
                <a:cubicBezTo>
                  <a:pt x="6231875" y="886858"/>
                  <a:pt x="6435687" y="723442"/>
                  <a:pt x="6555036" y="653668"/>
                </a:cubicBezTo>
                <a:cubicBezTo>
                  <a:pt x="6674385" y="583895"/>
                  <a:pt x="6723961" y="539827"/>
                  <a:pt x="6797407" y="466381"/>
                </a:cubicBezTo>
                <a:cubicBezTo>
                  <a:pt x="6870853" y="392935"/>
                  <a:pt x="6883706" y="290111"/>
                  <a:pt x="6995711" y="212993"/>
                </a:cubicBezTo>
                <a:cubicBezTo>
                  <a:pt x="7107716" y="135875"/>
                  <a:pt x="7317036" y="0"/>
                  <a:pt x="7469436" y="3672"/>
                </a:cubicBezTo>
                <a:cubicBezTo>
                  <a:pt x="7621836" y="7344"/>
                  <a:pt x="7798106" y="156073"/>
                  <a:pt x="7910111" y="235027"/>
                </a:cubicBezTo>
                <a:cubicBezTo>
                  <a:pt x="8022116" y="313981"/>
                  <a:pt x="8077200" y="413133"/>
                  <a:pt x="8141465" y="477398"/>
                </a:cubicBezTo>
                <a:cubicBezTo>
                  <a:pt x="8205730" y="541663"/>
                  <a:pt x="8273667" y="598583"/>
                  <a:pt x="8295701" y="620617"/>
                </a:cubicBezTo>
                <a:cubicBezTo>
                  <a:pt x="8317735" y="642651"/>
                  <a:pt x="8273667" y="609600"/>
                  <a:pt x="8273667" y="609600"/>
                </a:cubicBezTo>
                <a:lnTo>
                  <a:pt x="8273667" y="609600"/>
                </a:lnTo>
              </a:path>
            </a:pathLst>
          </a:cu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8" name="TextBox 177"/>
          <p:cNvSpPr txBox="1"/>
          <p:nvPr/>
        </p:nvSpPr>
        <p:spPr>
          <a:xfrm>
            <a:off x="7143768" y="1714488"/>
            <a:ext cx="1357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Y=sinx+2</a:t>
            </a:r>
            <a:endParaRPr lang="ru-RU" sz="2000" b="1" dirty="0"/>
          </a:p>
        </p:txBody>
      </p:sp>
      <p:sp>
        <p:nvSpPr>
          <p:cNvPr id="179" name="TextBox 178"/>
          <p:cNvSpPr txBox="1"/>
          <p:nvPr/>
        </p:nvSpPr>
        <p:spPr>
          <a:xfrm>
            <a:off x="428596" y="214290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Y=sinx+2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2357422" y="285728"/>
            <a:ext cx="6215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Y=</a:t>
            </a:r>
            <a:r>
              <a:rPr lang="en-US" sz="2800" dirty="0" err="1" smtClean="0"/>
              <a:t>sinx</a:t>
            </a:r>
            <a:r>
              <a:rPr lang="en-US" sz="2800" dirty="0" smtClean="0"/>
              <a:t>                     </a:t>
            </a:r>
            <a:r>
              <a:rPr lang="ru-RU" sz="2800" dirty="0" smtClean="0"/>
              <a:t>      </a:t>
            </a:r>
            <a:r>
              <a:rPr lang="en-US" sz="2800" dirty="0" smtClean="0"/>
              <a:t>y=sinx+2</a:t>
            </a:r>
            <a:endParaRPr lang="ru-RU" sz="2800" dirty="0"/>
          </a:p>
        </p:txBody>
      </p:sp>
      <p:cxnSp>
        <p:nvCxnSpPr>
          <p:cNvPr id="184" name="Прямая со стрелкой 183"/>
          <p:cNvCxnSpPr/>
          <p:nvPr/>
        </p:nvCxnSpPr>
        <p:spPr>
          <a:xfrm>
            <a:off x="4143372" y="500042"/>
            <a:ext cx="2500330" cy="158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187"/>
          <p:cNvSpPr txBox="1"/>
          <p:nvPr/>
        </p:nvSpPr>
        <p:spPr>
          <a:xfrm>
            <a:off x="4071934" y="0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п.п.вд.ОУ</a:t>
            </a:r>
            <a:r>
              <a:rPr lang="ru-RU" b="1" dirty="0" smtClean="0"/>
              <a:t> вверх на 2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3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500"/>
                            </p:stCondLst>
                            <p:childTnLst>
                              <p:par>
                                <p:cTn id="10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000"/>
                            </p:stCondLst>
                            <p:childTnLst>
                              <p:par>
                                <p:cTn id="10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000"/>
                            </p:stCondLst>
                            <p:childTnLst>
                              <p:par>
                                <p:cTn id="1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4500"/>
                            </p:stCondLst>
                            <p:childTnLst>
                              <p:par>
                                <p:cTn id="1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0"/>
                            </p:stCondLst>
                            <p:childTnLst>
                              <p:par>
                                <p:cTn id="1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500"/>
                            </p:stCondLst>
                            <p:childTnLst>
                              <p:par>
                                <p:cTn id="1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6000"/>
                            </p:stCondLst>
                            <p:childTnLst>
                              <p:par>
                                <p:cTn id="1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3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7" grpId="0" animBg="1"/>
      <p:bldP spid="178" grpId="0"/>
      <p:bldP spid="179" grpId="0"/>
      <p:bldP spid="180" grpId="0"/>
      <p:bldP spid="18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974</TotalTime>
  <Words>600</Words>
  <Application>Microsoft Office PowerPoint</Application>
  <PresentationFormat>Экран (4:3)</PresentationFormat>
  <Paragraphs>171</Paragraphs>
  <Slides>12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Эркер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</dc:creator>
  <cp:lastModifiedBy>Alex</cp:lastModifiedBy>
  <cp:revision>98</cp:revision>
  <dcterms:created xsi:type="dcterms:W3CDTF">2012-03-25T11:09:19Z</dcterms:created>
  <dcterms:modified xsi:type="dcterms:W3CDTF">2012-06-27T06:01:12Z</dcterms:modified>
</cp:coreProperties>
</file>