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4" r:id="rId4"/>
    <p:sldId id="265" r:id="rId5"/>
    <p:sldId id="263" r:id="rId6"/>
    <p:sldId id="257" r:id="rId7"/>
    <p:sldId id="259" r:id="rId8"/>
    <p:sldId id="258" r:id="rId9"/>
    <p:sldId id="260" r:id="rId10"/>
    <p:sldId id="261" r:id="rId11"/>
    <p:sldId id="26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02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лена\Рабочий стол\осенние картинки\bloknotserebr.jpg"/>
          <p:cNvPicPr>
            <a:picLocks noChangeAspect="1" noChangeArrowheads="1"/>
          </p:cNvPicPr>
          <p:nvPr/>
        </p:nvPicPr>
        <p:blipFill>
          <a:blip r:embed="rId2" cstate="print"/>
          <a:srcRect l="8849" r="11505"/>
          <a:stretch>
            <a:fillRect/>
          </a:stretch>
        </p:blipFill>
        <p:spPr bwMode="auto">
          <a:xfrm>
            <a:off x="0" y="0"/>
            <a:ext cx="9144000" cy="69088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57356" y="2357430"/>
            <a:ext cx="6815158" cy="1470025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ln w="19050">
                  <a:solidFill>
                    <a:schemeClr val="tx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Развитие речи: </a:t>
            </a:r>
            <a:r>
              <a:rPr lang="ru-RU" sz="4800" b="1" dirty="0" smtClean="0">
                <a:ln w="19050">
                  <a:solidFill>
                    <a:schemeClr val="tx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/>
            </a:r>
            <a:br>
              <a:rPr lang="ru-RU" sz="4800" b="1" dirty="0" smtClean="0">
                <a:ln w="19050">
                  <a:solidFill>
                    <a:schemeClr val="tx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ru-RU" sz="4800" b="1" dirty="0" smtClean="0">
                <a:ln w="19050">
                  <a:solidFill>
                    <a:schemeClr val="tx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сочинение </a:t>
            </a:r>
            <a:r>
              <a:rPr lang="ru-RU" sz="4800" b="1" dirty="0" smtClean="0">
                <a:ln w="19050">
                  <a:solidFill>
                    <a:schemeClr val="tx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по данному началу, «Каким быть</a:t>
            </a:r>
            <a:r>
              <a:rPr lang="ru-RU" sz="4800" b="1" dirty="0" smtClean="0">
                <a:ln w="19050">
                  <a:solidFill>
                    <a:schemeClr val="tx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?»</a:t>
            </a:r>
            <a:r>
              <a:rPr lang="ru-RU" sz="4800" b="1" dirty="0" smtClean="0">
                <a:ln w="19050">
                  <a:solidFill>
                    <a:schemeClr val="tx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/>
            </a:r>
            <a:br>
              <a:rPr lang="ru-RU" sz="4800" b="1" dirty="0" smtClean="0">
                <a:ln w="19050">
                  <a:solidFill>
                    <a:schemeClr val="tx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endParaRPr lang="ru-RU" sz="4800" b="1" dirty="0">
              <a:ln w="19050">
                <a:solidFill>
                  <a:schemeClr val="tx1"/>
                </a:solidFill>
                <a:prstDash val="solid"/>
              </a:ln>
              <a:solidFill>
                <a:srgbClr val="00B05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5572140"/>
            <a:ext cx="2414582" cy="852478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Урок русского языка в 8 классе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7" name="Picture 1" descr="C:\Documents and Settings\лена\Рабочий стол\осенние картинки\420404781a43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3623"/>
          <a:stretch>
            <a:fillRect/>
          </a:stretch>
        </p:blipFill>
        <p:spPr bwMode="auto">
          <a:xfrm>
            <a:off x="6215074" y="3870088"/>
            <a:ext cx="2552694" cy="28450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Documents and Settings\лена\Рабочий стол\осенние картинки\bloknotserebr.jpg"/>
          <p:cNvPicPr>
            <a:picLocks noChangeAspect="1" noChangeArrowheads="1"/>
          </p:cNvPicPr>
          <p:nvPr/>
        </p:nvPicPr>
        <p:blipFill>
          <a:blip r:embed="rId2" cstate="print"/>
          <a:srcRect l="8849" r="11505"/>
          <a:stretch>
            <a:fillRect/>
          </a:stretch>
        </p:blipFill>
        <p:spPr bwMode="auto">
          <a:xfrm>
            <a:off x="0" y="0"/>
            <a:ext cx="9144000" cy="69088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28" y="857232"/>
            <a:ext cx="7286676" cy="4525963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43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Начало </a:t>
            </a:r>
            <a:r>
              <a:rPr lang="ru-RU" sz="43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9600" b="1" i="1" dirty="0" smtClean="0">
                <a:latin typeface="Times New Roman" pitchFamily="18" charset="0"/>
                <a:cs typeface="Times New Roman" pitchFamily="18" charset="0"/>
              </a:rPr>
              <a:t>Отец и мать дали тебе жизнь и живут для твоего счастья. Всё, что дают тебе отец и мать, - это их труд, пот, усталость. Самое большое счастье </a:t>
            </a:r>
            <a:r>
              <a:rPr lang="ru-RU" sz="9600" b="1" i="1" dirty="0" smtClean="0">
                <a:latin typeface="Times New Roman" pitchFamily="18" charset="0"/>
                <a:cs typeface="Times New Roman" pitchFamily="18" charset="0"/>
              </a:rPr>
              <a:t>для отца </a:t>
            </a:r>
            <a:r>
              <a:rPr lang="ru-RU" sz="9600" b="1" i="1" dirty="0" smtClean="0">
                <a:latin typeface="Times New Roman" pitchFamily="18" charset="0"/>
                <a:cs typeface="Times New Roman" pitchFamily="18" charset="0"/>
              </a:rPr>
              <a:t>и матери – хорошие дети. А что значит быть хорошим сыном или дочерью?</a:t>
            </a:r>
          </a:p>
          <a:p>
            <a:pPr algn="r">
              <a:buNone/>
            </a:pP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(По Сухомлинскому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Материал </a:t>
            </a:r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в помощь</a:t>
            </a:r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6400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6400" u="sng" dirty="0" smtClean="0">
                <a:latin typeface="Times New Roman" pitchFamily="18" charset="0"/>
                <a:cs typeface="Times New Roman" pitchFamily="18" charset="0"/>
              </a:rPr>
              <a:t>Высказывания </a:t>
            </a:r>
            <a:r>
              <a:rPr lang="ru-RU" sz="6400" u="sng" dirty="0" smtClean="0">
                <a:latin typeface="Times New Roman" pitchFamily="18" charset="0"/>
                <a:cs typeface="Times New Roman" pitchFamily="18" charset="0"/>
              </a:rPr>
              <a:t>знаменитых людей.</a:t>
            </a:r>
            <a:endParaRPr lang="ru-RU" sz="6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Самый счастливый человек есть тот, кто даёт счастье наибольшему числу людей.                                                                   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(Дидро)</a:t>
            </a:r>
            <a:endParaRPr lang="ru-RU" sz="64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Ни один злой человек не бывает 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счастлив. (Ювенал)</a:t>
            </a:r>
            <a:endParaRPr lang="ru-RU" sz="6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Нужно, чтобы о ком-нибудь болело сердце. Как ни странно, а без этого пуста жизнь.    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(В.В.Розанов)</a:t>
            </a:r>
            <a:endParaRPr lang="ru-RU" sz="6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Чтобы поверить в добро, надо начать 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делать его. (Л.Н.Толстой)</a:t>
            </a:r>
          </a:p>
          <a:p>
            <a:pPr>
              <a:buNone/>
            </a:pPr>
            <a:r>
              <a:rPr lang="ru-RU" sz="6400" b="1" i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6400" u="sng" dirty="0" smtClean="0">
                <a:latin typeface="Times New Roman" pitchFamily="18" charset="0"/>
                <a:cs typeface="Times New Roman" pitchFamily="18" charset="0"/>
              </a:rPr>
              <a:t>Быть хорошим ребёнком, беззаветно любящим своих родителей, значит:</a:t>
            </a:r>
            <a:endParaRPr lang="ru-RU" sz="6400" b="1" i="1" u="sng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оказывать 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любую помощь, которая потребуется родителям</a:t>
            </a:r>
          </a:p>
          <a:p>
            <a:pPr lvl="0"/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грубить, не 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обманывать</a:t>
            </a:r>
          </a:p>
          <a:p>
            <a:pPr lvl="0"/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не огорчать, а радовать</a:t>
            </a:r>
          </a:p>
          <a:p>
            <a:pPr lvl="0"/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покинув родимый дом, навещать как можно чаще</a:t>
            </a:r>
          </a:p>
          <a:p>
            <a:pPr lvl="0"/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всё прощать</a:t>
            </a:r>
          </a:p>
          <a:p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143240" y="274638"/>
            <a:ext cx="3357586" cy="5111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sng" strike="noStrike" kern="1200" cap="none" spc="0" normalizeH="0" baseline="0" noProof="0" dirty="0" smtClean="0">
                <a:ln w="19050">
                  <a:solidFill>
                    <a:schemeClr val="tx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Приложение 2</a:t>
            </a:r>
            <a:endParaRPr kumimoji="0" lang="ru-RU" sz="2800" b="1" i="0" u="none" strike="noStrike" kern="1200" cap="none" spc="0" normalizeH="0" baseline="0" noProof="0" dirty="0">
              <a:ln w="19050">
                <a:solidFill>
                  <a:schemeClr val="tx1"/>
                </a:solidFill>
                <a:prstDash val="solid"/>
              </a:ln>
              <a:solidFill>
                <a:srgbClr val="00B05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лена\Рабочий стол\осенние картинки\bloknotserebr.jpg"/>
          <p:cNvPicPr>
            <a:picLocks noChangeAspect="1" noChangeArrowheads="1"/>
          </p:cNvPicPr>
          <p:nvPr/>
        </p:nvPicPr>
        <p:blipFill>
          <a:blip r:embed="rId2" cstate="print"/>
          <a:srcRect l="8849" r="11505"/>
          <a:stretch>
            <a:fillRect/>
          </a:stretch>
        </p:blipFill>
        <p:spPr bwMode="auto">
          <a:xfrm>
            <a:off x="0" y="0"/>
            <a:ext cx="9144000" cy="69088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714356"/>
            <a:ext cx="6972320" cy="72547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9050">
                  <a:solidFill>
                    <a:schemeClr val="tx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Слова </a:t>
            </a:r>
            <a:r>
              <a:rPr lang="ru-RU" b="1" dirty="0" smtClean="0">
                <a:ln w="19050">
                  <a:solidFill>
                    <a:schemeClr val="tx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литературоведа </a:t>
            </a:r>
            <a:r>
              <a:rPr lang="ru-RU" b="1" dirty="0" smtClean="0">
                <a:ln w="19050">
                  <a:solidFill>
                    <a:schemeClr val="tx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О.Ю.Богдановой </a:t>
            </a:r>
            <a:r>
              <a:rPr lang="ru-RU" b="1" dirty="0" smtClean="0">
                <a:ln w="19050">
                  <a:solidFill>
                    <a:schemeClr val="tx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/>
            </a:r>
            <a:br>
              <a:rPr lang="ru-RU" b="1" dirty="0" smtClean="0">
                <a:ln w="19050">
                  <a:solidFill>
                    <a:schemeClr val="tx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endParaRPr lang="ru-RU" b="1" dirty="0">
              <a:ln w="19050">
                <a:solidFill>
                  <a:schemeClr val="tx1"/>
                </a:solidFill>
                <a:prstDash val="solid"/>
              </a:ln>
              <a:solidFill>
                <a:srgbClr val="00B05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1600200"/>
            <a:ext cx="7400948" cy="4525963"/>
          </a:xfrm>
        </p:spPr>
        <p:txBody>
          <a:bodyPr>
            <a:normAutofit fontScale="47500" lnSpcReduction="20000"/>
          </a:bodyPr>
          <a:lstStyle/>
          <a:p>
            <a:r>
              <a:rPr lang="ru-RU" sz="5100" b="1" i="1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sz="5100" b="1" i="1" dirty="0" smtClean="0">
                <a:latin typeface="Times New Roman" pitchFamily="18" charset="0"/>
                <a:cs typeface="Times New Roman" pitchFamily="18" charset="0"/>
              </a:rPr>
              <a:t>Чёрствость души – самая страшная болезнь на свете. Плохо, когда люди, стремясь к собственному благополучию, забывают о том, что существуют, живут они в этом мире не одни, что кругом тоже люди, о которых нужно думать, с которыми нужно считаться. Если сначала мы будем просто не обращать внимания на чужое горе, заглушать голос собственной совести, убеждая себя в том, что потом наверстаем упущенное, а пока и без этого много забот, то тем самым мы убьём в себе самое ценное качество – способность делать добро. Нравственность и доброта – великие силы…”</a:t>
            </a:r>
            <a:endParaRPr lang="ru-RU" sz="51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лена\Рабочий стол\осенние картинки\bloknotserebr.jpg"/>
          <p:cNvPicPr>
            <a:picLocks noChangeAspect="1" noChangeArrowheads="1"/>
          </p:cNvPicPr>
          <p:nvPr/>
        </p:nvPicPr>
        <p:blipFill>
          <a:blip r:embed="rId2" cstate="print"/>
          <a:srcRect l="8849" r="11505"/>
          <a:stretch>
            <a:fillRect/>
          </a:stretch>
        </p:blipFill>
        <p:spPr bwMode="auto">
          <a:xfrm>
            <a:off x="0" y="0"/>
            <a:ext cx="9144000" cy="69088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5984" y="1857364"/>
            <a:ext cx="6329378" cy="4525963"/>
          </a:xfrm>
        </p:spPr>
        <p:txBody>
          <a:bodyPr/>
          <a:lstStyle/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Главная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задача человека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во всякой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сфере деятельности, во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всякой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ступени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человеческой иерархии – быть человеком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pPr algn="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В.Г.Белинский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Documents and Settings\лена\Рабочий стол\осенние картинки\0015-015-Tezi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Documents and Settings\лена\Рабочий стол\осенние картинки\0014-014-Kompozitsija-rassuzhdenij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Documents and Settings\лена\Рабочий стол\осенние картинки\bloknotserebr.jpg"/>
          <p:cNvPicPr>
            <a:picLocks noChangeAspect="1" noChangeArrowheads="1"/>
          </p:cNvPicPr>
          <p:nvPr/>
        </p:nvPicPr>
        <p:blipFill>
          <a:blip r:embed="rId2" cstate="print"/>
          <a:srcRect l="8849" r="11505"/>
          <a:stretch>
            <a:fillRect/>
          </a:stretch>
        </p:blipFill>
        <p:spPr bwMode="auto">
          <a:xfrm>
            <a:off x="0" y="0"/>
            <a:ext cx="9144000" cy="69088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8794" y="274638"/>
            <a:ext cx="5429288" cy="796908"/>
          </a:xfrm>
        </p:spPr>
        <p:txBody>
          <a:bodyPr/>
          <a:lstStyle/>
          <a:p>
            <a:r>
              <a:rPr lang="ru-RU" b="1" dirty="0" smtClean="0">
                <a:ln w="19050">
                  <a:solidFill>
                    <a:schemeClr val="tx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Словарная работа</a:t>
            </a:r>
            <a:endParaRPr lang="ru-RU" b="1" dirty="0">
              <a:ln w="19050">
                <a:solidFill>
                  <a:schemeClr val="tx1"/>
                </a:solidFill>
                <a:prstDash val="solid"/>
              </a:ln>
              <a:solidFill>
                <a:srgbClr val="00B05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1071546"/>
            <a:ext cx="8072462" cy="4525963"/>
          </a:xfrm>
        </p:spPr>
        <p:txBody>
          <a:bodyPr>
            <a:normAutofit fontScale="92500" lnSpcReduction="10000"/>
          </a:bodyPr>
          <a:lstStyle/>
          <a:p>
            <a:r>
              <a:rPr lang="ru-RU" b="1" u="sng" dirty="0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Мораль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нравственные нормы поведения, отношений с людьми.</a:t>
            </a:r>
          </a:p>
          <a:p>
            <a:r>
              <a:rPr lang="ru-RU" b="1" u="sng" dirty="0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Нравственность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внутренние, духовные качества, которыми руководствуется человек, этические нормы, правила поведения.</a:t>
            </a:r>
          </a:p>
          <a:p>
            <a:r>
              <a:rPr lang="ru-RU" b="1" u="sng" dirty="0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Честь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достойные уважения и гордости, моральные качества человек, его соответствующие принципы.</a:t>
            </a:r>
          </a:p>
          <a:p>
            <a:r>
              <a:rPr lang="ru-RU" b="1" u="sng" dirty="0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Этика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совокупность норм поведения, мораль какой-нибудь общественной группы.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лена\Рабочий стол\осенние картинки\bloknotserebr.jpg"/>
          <p:cNvPicPr>
            <a:picLocks noChangeAspect="1" noChangeArrowheads="1"/>
          </p:cNvPicPr>
          <p:nvPr/>
        </p:nvPicPr>
        <p:blipFill>
          <a:blip r:embed="rId2" cstate="print"/>
          <a:srcRect l="8849" r="11505"/>
          <a:stretch>
            <a:fillRect/>
          </a:stretch>
        </p:blipFill>
        <p:spPr bwMode="auto">
          <a:xfrm>
            <a:off x="0" y="0"/>
            <a:ext cx="9144000" cy="69088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43240" y="274638"/>
            <a:ext cx="3357586" cy="511156"/>
          </a:xfrm>
        </p:spPr>
        <p:txBody>
          <a:bodyPr>
            <a:normAutofit fontScale="90000"/>
          </a:bodyPr>
          <a:lstStyle/>
          <a:p>
            <a:r>
              <a:rPr lang="ru-RU" sz="2800" b="1" u="sng" dirty="0" smtClean="0">
                <a:ln w="19050">
                  <a:solidFill>
                    <a:schemeClr val="tx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Приложение </a:t>
            </a:r>
            <a:r>
              <a:rPr lang="ru-RU" sz="2800" b="1" u="sng" dirty="0" smtClean="0">
                <a:ln w="19050">
                  <a:solidFill>
                    <a:schemeClr val="tx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1</a:t>
            </a:r>
            <a:endParaRPr lang="ru-RU" sz="2800" b="1" dirty="0">
              <a:ln w="19050">
                <a:solidFill>
                  <a:schemeClr val="tx1"/>
                </a:solidFill>
                <a:prstDash val="solid"/>
              </a:ln>
              <a:solidFill>
                <a:srgbClr val="00B05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00166" y="785794"/>
            <a:ext cx="7286676" cy="4525963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рассуждения – 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убедить другого или других в чём-либо 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или  опровергнуть чью-либо точку зрения.</a:t>
            </a:r>
          </a:p>
          <a:p>
            <a:pPr>
              <a:buNone/>
            </a:pPr>
            <a:endParaRPr lang="ru-RU" sz="6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План </a:t>
            </a:r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сочинения-рассуждения.</a:t>
            </a:r>
            <a:endParaRPr lang="ru-RU" sz="6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1.Тезис 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– то, что требуется доказать. Высказывается какая-то мысль, 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чётко  сформулированная и </a:t>
            </a:r>
            <a:r>
              <a:rPr lang="ru-RU" sz="6400" b="1" i="1" dirty="0" smtClean="0">
                <a:latin typeface="Times New Roman" pitchFamily="18" charset="0"/>
                <a:cs typeface="Times New Roman" pitchFamily="18" charset="0"/>
              </a:rPr>
              <a:t>доказуемая.</a:t>
            </a:r>
            <a:endParaRPr lang="ru-RU" sz="6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6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Доказательства</a:t>
            </a:r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, аргументы, доводы, обоснования:</a:t>
            </a:r>
            <a:endParaRPr lang="ru-RU" sz="6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аргументы должны быть убедительными, их должно быть достаточно для доказательства вашего тезиса;</a:t>
            </a:r>
          </a:p>
          <a:p>
            <a:pPr lvl="0"/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между тезисом и аргументами, между доказательствами должна присутствовать логическая связь;</a:t>
            </a:r>
          </a:p>
          <a:p>
            <a:pPr lvl="0"/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все приводимые факты должны быть убедительны для каждого, должны подтверждать именно тезис;</a:t>
            </a:r>
          </a:p>
          <a:p>
            <a:pPr lvl="0"/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для грамматической связи между аргументами, а также между тезисом и аргументами можно использовать вводные слова: </a:t>
            </a:r>
            <a:r>
              <a:rPr lang="ru-RU" sz="6400" i="1" dirty="0" smtClean="0">
                <a:latin typeface="Times New Roman" pitchFamily="18" charset="0"/>
                <a:cs typeface="Times New Roman" pitchFamily="18" charset="0"/>
              </a:rPr>
              <a:t>во-первых, во-вторых, наконец, итак, таким образом, несомненно, естественно, однако, хотя, несмотря на, так как,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400" i="1" dirty="0" smtClean="0">
                <a:latin typeface="Times New Roman" pitchFamily="18" charset="0"/>
                <a:cs typeface="Times New Roman" pitchFamily="18" charset="0"/>
              </a:rPr>
              <a:t>потому что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и др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6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Примечание</a:t>
            </a:r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части рассуждения могут связываться и без специальных слов, а только по смыслу и при помощи интонации.</a:t>
            </a:r>
          </a:p>
          <a:p>
            <a:pPr>
              <a:buNone/>
            </a:pPr>
            <a:endParaRPr lang="ru-RU" sz="6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3.Вывод </a:t>
            </a:r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(заключение)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– обобщение вышесказанного. </a:t>
            </a:r>
          </a:p>
          <a:p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  Можно использовать слова:  </a:t>
            </a:r>
            <a:r>
              <a:rPr lang="ru-RU" sz="6400" i="1" dirty="0" smtClean="0">
                <a:latin typeface="Times New Roman" pitchFamily="18" charset="0"/>
                <a:cs typeface="Times New Roman" pitchFamily="18" charset="0"/>
              </a:rPr>
              <a:t>таким образом; следовательно; поэтому; обобщив всё вышесказанное, можно утверждать…</a:t>
            </a:r>
            <a:endParaRPr lang="ru-RU" sz="6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  При рассуждении можно использовать вопросительные, восклицательные предложения, обращения, риторические вопросы и восклицания.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лена\Рабочий стол\осенние картинки\bloknotserebr.jpg"/>
          <p:cNvPicPr>
            <a:picLocks noChangeAspect="1" noChangeArrowheads="1"/>
          </p:cNvPicPr>
          <p:nvPr/>
        </p:nvPicPr>
        <p:blipFill>
          <a:blip r:embed="rId2" cstate="print"/>
          <a:srcRect l="8849" r="11505"/>
          <a:stretch>
            <a:fillRect/>
          </a:stretch>
        </p:blipFill>
        <p:spPr bwMode="auto">
          <a:xfrm>
            <a:off x="0" y="0"/>
            <a:ext cx="9144000" cy="69088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714380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ln w="19050">
                  <a:solidFill>
                    <a:schemeClr val="tx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Отрывок </a:t>
            </a:r>
            <a:r>
              <a:rPr lang="ru-RU" sz="3100" b="1" dirty="0" smtClean="0">
                <a:ln w="19050">
                  <a:solidFill>
                    <a:schemeClr val="tx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из статьи С.Герасимова </a:t>
            </a:r>
            <a:r>
              <a:rPr lang="ru-RU" sz="3100" b="1" dirty="0" smtClean="0">
                <a:ln w="19050">
                  <a:solidFill>
                    <a:schemeClr val="tx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/>
            </a:r>
            <a:br>
              <a:rPr lang="ru-RU" sz="3100" b="1" dirty="0" smtClean="0">
                <a:ln w="19050">
                  <a:solidFill>
                    <a:schemeClr val="tx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ru-RU" sz="3100" b="1" dirty="0" smtClean="0">
                <a:ln w="19050">
                  <a:solidFill>
                    <a:schemeClr val="tx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“</a:t>
            </a:r>
            <a:r>
              <a:rPr lang="ru-RU" sz="3100" b="1" dirty="0" smtClean="0">
                <a:ln w="19050">
                  <a:solidFill>
                    <a:schemeClr val="tx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Что значит украшать землю</a:t>
            </a:r>
            <a:r>
              <a:rPr lang="ru-RU" sz="3100" b="1" dirty="0" smtClean="0">
                <a:ln w="19050">
                  <a:solidFill>
                    <a:schemeClr val="tx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?”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1285860"/>
            <a:ext cx="7543824" cy="4525963"/>
          </a:xfrm>
        </p:spPr>
        <p:txBody>
          <a:bodyPr>
            <a:normAutofit fontScale="92500" lnSpcReduction="20000"/>
          </a:bodyPr>
          <a:lstStyle/>
          <a:p>
            <a:r>
              <a:rPr lang="ru-RU" i="1" dirty="0" smtClean="0"/>
              <a:t>…</a:t>
            </a:r>
            <a:r>
              <a:rPr lang="ru-RU" sz="3900" b="1" i="1" dirty="0" smtClean="0">
                <a:latin typeface="Times New Roman" pitchFamily="18" charset="0"/>
                <a:cs typeface="Times New Roman" pitchFamily="18" charset="0"/>
              </a:rPr>
              <a:t>Из чего складывается духовное богатство личности? Из системы внутренних и внешних связей, которыми человек живёт в окружающем его мире… Вторая мерка, которой человек измеряется в окружающем мире, - способность жить в обществе, коллективизм.</a:t>
            </a:r>
            <a:endParaRPr lang="ru-RU" sz="39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лена\Рабочий стол\осенние картинки\bloknotserebr.jpg"/>
          <p:cNvPicPr>
            <a:picLocks noChangeAspect="1" noChangeArrowheads="1"/>
          </p:cNvPicPr>
          <p:nvPr/>
        </p:nvPicPr>
        <p:blipFill>
          <a:blip r:embed="rId2" cstate="print"/>
          <a:srcRect l="8849" r="11505"/>
          <a:stretch>
            <a:fillRect/>
          </a:stretch>
        </p:blipFill>
        <p:spPr bwMode="auto">
          <a:xfrm>
            <a:off x="0" y="0"/>
            <a:ext cx="9144000" cy="69088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14546" y="357166"/>
            <a:ext cx="4929222" cy="511156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n w="19050">
                  <a:solidFill>
                    <a:schemeClr val="tx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В.Белов о самовоспитании</a:t>
            </a:r>
            <a:r>
              <a:rPr lang="ru-RU" sz="2800" b="1" i="1" dirty="0" smtClean="0">
                <a:ln w="19050">
                  <a:solidFill>
                    <a:schemeClr val="tx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:</a:t>
            </a:r>
            <a:endParaRPr lang="ru-RU" sz="2800" b="1" dirty="0">
              <a:ln w="19050">
                <a:solidFill>
                  <a:schemeClr val="tx1"/>
                </a:solidFill>
                <a:prstDash val="solid"/>
              </a:ln>
              <a:solidFill>
                <a:srgbClr val="00B05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1142984"/>
            <a:ext cx="7400948" cy="4525963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Человек формируется, воспитывается всё время, меняясь под влиянием окружающего, пока у него не появляется способность лепить самого себя. Эта способность самоусовершенствования явно связана с критическим отношением к окружающему, с различением добра и зла. Бывают люди, так и не пробудившие свою совесть, а бывают такие, как Лев Толстой, который воспитывал себя всю жизнь, до самой смерти…”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лена\Рабочий стол\осенние картинки\bloknotserebr.jpg"/>
          <p:cNvPicPr>
            <a:picLocks noChangeAspect="1" noChangeArrowheads="1"/>
          </p:cNvPicPr>
          <p:nvPr/>
        </p:nvPicPr>
        <p:blipFill>
          <a:blip r:embed="rId2" cstate="print"/>
          <a:srcRect l="8849" r="11505"/>
          <a:stretch>
            <a:fillRect/>
          </a:stretch>
        </p:blipFill>
        <p:spPr bwMode="auto">
          <a:xfrm>
            <a:off x="0" y="0"/>
            <a:ext cx="9144000" cy="69088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928670"/>
            <a:ext cx="7329510" cy="4525963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44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Нач</a:t>
            </a:r>
            <a:r>
              <a:rPr lang="ru-RU" sz="48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ало </a:t>
            </a:r>
            <a:r>
              <a:rPr lang="ru-RU" sz="48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</a:p>
          <a:p>
            <a:pPr>
              <a:buNone/>
            </a:pPr>
            <a:r>
              <a:rPr lang="ru-RU" sz="9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600" b="1" i="1" dirty="0" smtClean="0">
                <a:latin typeface="Times New Roman" pitchFamily="18" charset="0"/>
                <a:cs typeface="Times New Roman" pitchFamily="18" charset="0"/>
              </a:rPr>
              <a:t>Есть люди, о которых говорят: это человек слова и дела. Значит, </a:t>
            </a:r>
            <a:r>
              <a:rPr lang="ru-RU" sz="9600" b="1" i="1" dirty="0" smtClean="0">
                <a:latin typeface="Times New Roman" pitchFamily="18" charset="0"/>
                <a:cs typeface="Times New Roman" pitchFamily="18" charset="0"/>
              </a:rPr>
              <a:t>такой человек </a:t>
            </a:r>
            <a:r>
              <a:rPr lang="ru-RU" sz="9600" b="1" i="1" dirty="0" smtClean="0">
                <a:latin typeface="Times New Roman" pitchFamily="18" charset="0"/>
                <a:cs typeface="Times New Roman" pitchFamily="18" charset="0"/>
              </a:rPr>
              <a:t>не предаст, его не надо приневоливать к выполнению своего обещания. На него можно положиться. Как стать таким человеком? По-моему, всё зависит от самовоспитания.</a:t>
            </a:r>
          </a:p>
          <a:p>
            <a:pPr>
              <a:buNone/>
            </a:pP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( 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По Михалкову)</a:t>
            </a:r>
          </a:p>
          <a:p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Материал в помощь.</a:t>
            </a:r>
            <a:endParaRPr lang="ru-RU" sz="7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7200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7200" u="sng" dirty="0" smtClean="0">
                <a:latin typeface="Times New Roman" pitchFamily="18" charset="0"/>
                <a:cs typeface="Times New Roman" pitchFamily="18" charset="0"/>
              </a:rPr>
              <a:t>Формы </a:t>
            </a:r>
            <a:r>
              <a:rPr lang="ru-RU" sz="7200" u="sng" dirty="0" smtClean="0">
                <a:latin typeface="Times New Roman" pitchFamily="18" charset="0"/>
                <a:cs typeface="Times New Roman" pitchFamily="18" charset="0"/>
              </a:rPr>
              <a:t>самовоспитания:</a:t>
            </a:r>
            <a:endParaRPr lang="ru-RU" sz="72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Учёба, труд, хорошее поведение, помощь родителям, вежливые слова, выработка силы воли, проведение свободного времени с пользой для себя и окружающих.</a:t>
            </a:r>
          </a:p>
          <a:p>
            <a:pPr lvl="0"/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Умение дружить, обладать чувством коллективизма, товарищества, держать верность слову, не обсуждать поступки и поведение какого-либо человека в его отсутствие.</a:t>
            </a:r>
          </a:p>
          <a:p>
            <a:pPr lvl="0"/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Прежде чем осудить кого-то, оценить свои поступки.</a:t>
            </a:r>
          </a:p>
          <a:p>
            <a:pPr lvl="0"/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Высказывать своё мнение только будучи полностью уверенным в нём.</a:t>
            </a:r>
          </a:p>
          <a:p>
            <a:endParaRPr lang="ru-RU" dirty="0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3143240" y="274638"/>
            <a:ext cx="3357586" cy="511156"/>
          </a:xfrm>
        </p:spPr>
        <p:txBody>
          <a:bodyPr>
            <a:normAutofit fontScale="90000"/>
          </a:bodyPr>
          <a:lstStyle/>
          <a:p>
            <a:r>
              <a:rPr lang="ru-RU" sz="2800" b="1" u="sng" dirty="0" smtClean="0">
                <a:ln w="19050">
                  <a:solidFill>
                    <a:schemeClr val="tx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Приложение </a:t>
            </a:r>
            <a:r>
              <a:rPr lang="ru-RU" sz="2800" b="1" u="sng" dirty="0" smtClean="0">
                <a:ln w="19050">
                  <a:solidFill>
                    <a:schemeClr val="tx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1</a:t>
            </a:r>
            <a:endParaRPr lang="ru-RU" sz="2800" b="1" dirty="0">
              <a:ln w="19050">
                <a:solidFill>
                  <a:schemeClr val="tx1"/>
                </a:solidFill>
                <a:prstDash val="solid"/>
              </a:ln>
              <a:solidFill>
                <a:srgbClr val="00B05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642</Words>
  <Application>Microsoft Office PowerPoint</Application>
  <PresentationFormat>Экран (4:3)</PresentationFormat>
  <Paragraphs>59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Развитие речи:  сочинение по данному началу, «Каким быть?» </vt:lpstr>
      <vt:lpstr>Слайд 2</vt:lpstr>
      <vt:lpstr>Слайд 3</vt:lpstr>
      <vt:lpstr>Слайд 4</vt:lpstr>
      <vt:lpstr>Словарная работа</vt:lpstr>
      <vt:lpstr>Приложение 1</vt:lpstr>
      <vt:lpstr>Отрывок из статьи С.Герасимова  “Что значит украшать землю?” </vt:lpstr>
      <vt:lpstr>В.Белов о самовоспитании:</vt:lpstr>
      <vt:lpstr>Приложение 1</vt:lpstr>
      <vt:lpstr>Слайд 10</vt:lpstr>
      <vt:lpstr>Слова литературоведа О.Ю.Богдановой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речи: сочинение по данному началу, «Каким быть?» </dc:title>
  <cp:lastModifiedBy>Елена Николаевна</cp:lastModifiedBy>
  <cp:revision>5</cp:revision>
  <dcterms:modified xsi:type="dcterms:W3CDTF">2012-03-11T20:54:07Z</dcterms:modified>
</cp:coreProperties>
</file>