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0" r:id="rId2"/>
    <p:sldId id="281" r:id="rId3"/>
    <p:sldId id="282" r:id="rId4"/>
    <p:sldId id="256" r:id="rId5"/>
    <p:sldId id="258" r:id="rId6"/>
    <p:sldId id="257" r:id="rId7"/>
    <p:sldId id="259" r:id="rId8"/>
    <p:sldId id="260" r:id="rId9"/>
    <p:sldId id="261" r:id="rId10"/>
    <p:sldId id="262" r:id="rId11"/>
    <p:sldId id="264" r:id="rId12"/>
    <p:sldId id="263" r:id="rId13"/>
    <p:sldId id="268" r:id="rId14"/>
    <p:sldId id="265" r:id="rId15"/>
    <p:sldId id="267" r:id="rId16"/>
    <p:sldId id="269" r:id="rId17"/>
    <p:sldId id="271" r:id="rId18"/>
    <p:sldId id="278" r:id="rId19"/>
    <p:sldId id="276" r:id="rId20"/>
    <p:sldId id="272" r:id="rId21"/>
    <p:sldId id="273" r:id="rId22"/>
    <p:sldId id="275" r:id="rId23"/>
    <p:sldId id="274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E47"/>
    <a:srgbClr val="001A0C"/>
    <a:srgbClr val="FF0000"/>
    <a:srgbClr val="0033CC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C505D9-5791-49B9-9A3C-D578A178CDB6}" type="datetimeFigureOut">
              <a:rPr lang="ru-RU" smtClean="0"/>
              <a:pPr/>
              <a:t>11.10.2009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1BC6B6E-537B-4E38-84E4-4B2BBC9C8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C505D9-5791-49B9-9A3C-D578A178CDB6}" type="datetimeFigureOut">
              <a:rPr lang="ru-RU" smtClean="0"/>
              <a:pPr/>
              <a:t>11.10.2009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BC6B6E-537B-4E38-84E4-4B2BBC9C8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C505D9-5791-49B9-9A3C-D578A178CDB6}" type="datetimeFigureOut">
              <a:rPr lang="ru-RU" smtClean="0"/>
              <a:pPr/>
              <a:t>11.10.2009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BC6B6E-537B-4E38-84E4-4B2BBC9C8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C505D9-5791-49B9-9A3C-D578A178CDB6}" type="datetimeFigureOut">
              <a:rPr lang="ru-RU" smtClean="0"/>
              <a:pPr/>
              <a:t>11.10.2009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BC6B6E-537B-4E38-84E4-4B2BBC9C85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C505D9-5791-49B9-9A3C-D578A178CDB6}" type="datetimeFigureOut">
              <a:rPr lang="ru-RU" smtClean="0"/>
              <a:pPr/>
              <a:t>11.10.2009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BC6B6E-537B-4E38-84E4-4B2BBC9C85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C505D9-5791-49B9-9A3C-D578A178CDB6}" type="datetimeFigureOut">
              <a:rPr lang="ru-RU" smtClean="0"/>
              <a:pPr/>
              <a:t>11.10.2009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BC6B6E-537B-4E38-84E4-4B2BBC9C85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C505D9-5791-49B9-9A3C-D578A178CDB6}" type="datetimeFigureOut">
              <a:rPr lang="ru-RU" smtClean="0"/>
              <a:pPr/>
              <a:t>11.10.2009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BC6B6E-537B-4E38-84E4-4B2BBC9C8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C505D9-5791-49B9-9A3C-D578A178CDB6}" type="datetimeFigureOut">
              <a:rPr lang="ru-RU" smtClean="0"/>
              <a:pPr/>
              <a:t>11.10.2009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BC6B6E-537B-4E38-84E4-4B2BBC9C85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C505D9-5791-49B9-9A3C-D578A178CDB6}" type="datetimeFigureOut">
              <a:rPr lang="ru-RU" smtClean="0"/>
              <a:pPr/>
              <a:t>11.10.2009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BC6B6E-537B-4E38-84E4-4B2BBC9C8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0C505D9-5791-49B9-9A3C-D578A178CDB6}" type="datetimeFigureOut">
              <a:rPr lang="ru-RU" smtClean="0"/>
              <a:pPr/>
              <a:t>11.10.2009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BC6B6E-537B-4E38-84E4-4B2BBC9C8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0C505D9-5791-49B9-9A3C-D578A178CDB6}" type="datetimeFigureOut">
              <a:rPr lang="ru-RU" smtClean="0"/>
              <a:pPr/>
              <a:t>11.10.2009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1BC6B6E-537B-4E38-84E4-4B2BBC9C85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0C505D9-5791-49B9-9A3C-D578A178CDB6}" type="datetimeFigureOut">
              <a:rPr lang="ru-RU" smtClean="0"/>
              <a:pPr/>
              <a:t>11.10.2009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1BC6B6E-537B-4E38-84E4-4B2BBC9C8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50000"/>
              </a:schemeClr>
            </a:gs>
            <a:gs pos="40000">
              <a:schemeClr val="bg2">
                <a:tint val="65000"/>
                <a:satMod val="300000"/>
              </a:schemeClr>
            </a:gs>
            <a:gs pos="100000">
              <a:schemeClr val="bg2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42976" y="1571612"/>
            <a:ext cx="7215238" cy="242889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FadeRight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05435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цифр надо для записи числа 400? 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4207" y="3000372"/>
            <a:ext cx="8060220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2цифры</a:t>
            </a:r>
            <a:endParaRPr lang="ru-RU" sz="1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</p:spPr>
        <p:txBody>
          <a:bodyPr/>
          <a:lstStyle/>
          <a:p>
            <a:pPr algn="ctr">
              <a:buNone/>
            </a:pP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Запиши наибольшее пятизначное число</a:t>
            </a:r>
            <a:endParaRPr lang="ru-RU" sz="6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19877" y="3857628"/>
            <a:ext cx="4504246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99999</a:t>
            </a:r>
            <a:endParaRPr lang="ru-RU" sz="11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8025=</a:t>
            </a:r>
            <a:endParaRPr lang="ru-RU" sz="8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Представь в виде суммы разрядных слагаемых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4813994"/>
            <a:ext cx="7858179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8000+20+5</a:t>
            </a:r>
            <a:endParaRPr lang="ru-RU" sz="11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2060"/>
            </a:gs>
            <a:gs pos="40000">
              <a:schemeClr val="bg2">
                <a:tint val="65000"/>
                <a:satMod val="300000"/>
              </a:schemeClr>
            </a:gs>
            <a:gs pos="100000">
              <a:schemeClr val="bg2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52774" y="1500174"/>
            <a:ext cx="6991192" cy="239049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/>
            </a:solidFill>
          </a:ln>
        </p:spPr>
        <p:txBody>
          <a:bodyPr wrap="none" lIns="91440" tIns="45720" rIns="91440" bIns="45720">
            <a:prstTxWarp prst="textTriangleInverted">
              <a:avLst>
                <a:gd name="adj" fmla="val 53103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Единицы длины</a:t>
            </a:r>
            <a:endParaRPr lang="ru-RU" sz="5400" b="1" cap="none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Заполни пропуски</a:t>
            </a:r>
            <a:endParaRPr lang="ru-RU" sz="8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328"/>
            <a:ext cx="8543956" cy="57338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1км=</a:t>
            </a:r>
          </a:p>
          <a:p>
            <a:pPr>
              <a:buNone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1м  =</a:t>
            </a:r>
          </a:p>
          <a:p>
            <a:pPr>
              <a:buNone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1дм=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36726" y="1857364"/>
            <a:ext cx="309266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1000м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3071810"/>
            <a:ext cx="535785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10дм=100см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4572008"/>
            <a:ext cx="51435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10см=100мм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11656" y="5643578"/>
            <a:ext cx="673231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1м=</a:t>
            </a:r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1000мм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User\Pictures\slide0008_image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3071802" cy="3643313"/>
          </a:xfrm>
          <a:prstGeom prst="rect">
            <a:avLst/>
          </a:prstGeom>
          <a:noFill/>
        </p:spPr>
      </p:pic>
      <p:pic>
        <p:nvPicPr>
          <p:cNvPr id="3" name="Picture 4" descr="C:\Users\User\Pictures\slide0009_image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4752"/>
            <a:ext cx="3143240" cy="314324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929322" y="1500175"/>
            <a:ext cx="2820357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3км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388" y="4000504"/>
            <a:ext cx="250033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4км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271" y="1714488"/>
            <a:ext cx="30849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3000м=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4214818"/>
            <a:ext cx="30003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4000м=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Догадайся какой единицей измерения пользовались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78"/>
            <a:ext cx="8643966" cy="47863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Ширина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стола </a:t>
            </a: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Высота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дерева </a:t>
            </a: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Толщина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книги </a:t>
            </a: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7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715272" y="2428868"/>
            <a:ext cx="14287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86710" y="4714884"/>
            <a:ext cx="13572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15338" y="3714752"/>
            <a:ext cx="7858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Догадайся какой единицей измерения пользовались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71678"/>
            <a:ext cx="9144000" cy="47863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Длина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карандаша</a:t>
            </a: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ru-RU" sz="7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Путь от города до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дома   </a:t>
            </a:r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8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072462" y="2357430"/>
            <a:ext cx="10715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249" y="4643446"/>
            <a:ext cx="12144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331913" y="620713"/>
            <a:ext cx="64008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Кто выше?</a:t>
            </a:r>
          </a:p>
          <a:p>
            <a:pPr algn="ctr">
              <a:spcBef>
                <a:spcPct val="20000"/>
              </a:spcBef>
            </a:pPr>
            <a:endParaRPr lang="ru-RU" sz="40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</a:pPr>
            <a:r>
              <a:rPr lang="ru-RU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Ириша     1 м 23 см</a:t>
            </a:r>
          </a:p>
          <a:p>
            <a:pPr>
              <a:spcBef>
                <a:spcPct val="20000"/>
              </a:spcBef>
            </a:pPr>
            <a:r>
              <a:rPr lang="ru-RU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Паша       1 м 52 см</a:t>
            </a:r>
          </a:p>
          <a:p>
            <a:pPr>
              <a:spcBef>
                <a:spcPct val="20000"/>
              </a:spcBef>
            </a:pPr>
            <a:r>
              <a:rPr lang="ru-RU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Максим   12дм2 см</a:t>
            </a:r>
          </a:p>
          <a:p>
            <a:pPr>
              <a:spcBef>
                <a:spcPct val="20000"/>
              </a:spcBef>
            </a:pPr>
            <a:r>
              <a:rPr lang="ru-RU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Катя         1350 мм</a:t>
            </a:r>
          </a:p>
          <a:p>
            <a:pPr>
              <a:spcBef>
                <a:spcPct val="20000"/>
              </a:spcBef>
            </a:pPr>
            <a:r>
              <a:rPr lang="ru-RU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Настя       1 м 45 см</a:t>
            </a:r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 flipH="1">
            <a:off x="3708400" y="2133600"/>
            <a:ext cx="2232025" cy="647700"/>
          </a:xfrm>
          <a:prstGeom prst="wedgeRoundRectCallout">
            <a:avLst>
              <a:gd name="adj1" fmla="val -28097"/>
              <a:gd name="adj2" fmla="val 5024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>
                <a:solidFill>
                  <a:srgbClr val="3333FF"/>
                </a:solidFill>
              </a:rPr>
              <a:t>132 см</a:t>
            </a:r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 flipH="1">
            <a:off x="3708400" y="2852738"/>
            <a:ext cx="2232025" cy="647700"/>
          </a:xfrm>
          <a:prstGeom prst="wedgeRoundRectCallout">
            <a:avLst>
              <a:gd name="adj1" fmla="val -26676"/>
              <a:gd name="adj2" fmla="val -48287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>
                <a:solidFill>
                  <a:srgbClr val="3333FF"/>
                </a:solidFill>
              </a:rPr>
              <a:t>152 см</a:t>
            </a:r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 flipH="1">
            <a:off x="3708400" y="3573463"/>
            <a:ext cx="2232025" cy="647700"/>
          </a:xfrm>
          <a:prstGeom prst="wedgeRoundRectCallout">
            <a:avLst>
              <a:gd name="adj1" fmla="val -26245"/>
              <a:gd name="adj2" fmla="val -47060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>
                <a:solidFill>
                  <a:srgbClr val="3333FF"/>
                </a:solidFill>
              </a:rPr>
              <a:t>122 см</a:t>
            </a:r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 flipH="1">
            <a:off x="3708400" y="4292600"/>
            <a:ext cx="2232025" cy="647700"/>
          </a:xfrm>
          <a:prstGeom prst="wedgeRoundRectCallout">
            <a:avLst>
              <a:gd name="adj1" fmla="val -25324"/>
              <a:gd name="adj2" fmla="val -50005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>
                <a:solidFill>
                  <a:srgbClr val="3333FF"/>
                </a:solidFill>
              </a:rPr>
              <a:t>135 см</a:t>
            </a:r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 flipH="1">
            <a:off x="3708400" y="5084763"/>
            <a:ext cx="2376488" cy="647700"/>
          </a:xfrm>
          <a:prstGeom prst="wedgeRoundRectCallout">
            <a:avLst>
              <a:gd name="adj1" fmla="val -21611"/>
              <a:gd name="adj2" fmla="val -50736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>
                <a:solidFill>
                  <a:srgbClr val="3333FF"/>
                </a:solidFill>
              </a:rPr>
              <a:t>145 см</a:t>
            </a:r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611188" y="2852738"/>
            <a:ext cx="647700" cy="576262"/>
          </a:xfrm>
          <a:prstGeom prst="star5">
            <a:avLst/>
          </a:prstGeom>
          <a:solidFill>
            <a:schemeClr val="accent1"/>
          </a:solidFill>
          <a:ln w="571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8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8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8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1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build="allAtOnce" animBg="1"/>
      <p:bldP spid="3081" grpId="0" animBg="1"/>
      <p:bldP spid="3081" grpId="1" animBg="1"/>
      <p:bldP spid="3082" grpId="0" build="allAtOnce" animBg="1"/>
      <p:bldP spid="3083" grpId="0" build="allAtOnce" animBg="1"/>
      <p:bldP spid="3084" grpId="0" build="allAtOnce" animBg="1"/>
      <p:bldP spid="308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prstTxWarp prst="textArchUp">
              <a:avLst/>
            </a:prstTxWarp>
          </a:bodyPr>
          <a:lstStyle/>
          <a:p>
            <a:pPr>
              <a:buNone/>
            </a:pP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21428258">
            <a:off x="1117579" y="1807979"/>
            <a:ext cx="6663984" cy="2631143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square" lIns="91440" tIns="45720" rIns="91440" bIns="45720">
            <a:prstTxWarp prst="textWave1">
              <a:avLst>
                <a:gd name="adj1" fmla="val 12500"/>
                <a:gd name="adj2" fmla="val -848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физминутка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57313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00188"/>
            <a:ext cx="9144000" cy="5357812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ru-RU" sz="54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Сегодня прекрасный осенний день.</a:t>
            </a:r>
          </a:p>
          <a:p>
            <a:pPr eaLnBrk="1" hangingPunct="1">
              <a:defRPr/>
            </a:pPr>
            <a:r>
              <a:rPr lang="ru-RU" sz="54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У меня отличное настроение.</a:t>
            </a:r>
          </a:p>
          <a:p>
            <a:pPr eaLnBrk="1" hangingPunct="1">
              <a:defRPr/>
            </a:pPr>
            <a:r>
              <a:rPr lang="ru-RU" sz="54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Я буду внимательно слушать учителя.</a:t>
            </a:r>
          </a:p>
          <a:p>
            <a:pPr eaLnBrk="1" hangingPunct="1">
              <a:defRPr/>
            </a:pPr>
            <a:r>
              <a:rPr lang="ru-RU" sz="54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И у меня все получится.</a:t>
            </a:r>
          </a:p>
        </p:txBody>
      </p:sp>
      <p:sp>
        <p:nvSpPr>
          <p:cNvPr id="4100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258888" y="476250"/>
            <a:ext cx="7416800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Подготовка к уроку: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96" decel="100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1796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96" decel="100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1796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796" decel="100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1796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796" decel="100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1796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250км</a:t>
            </a:r>
            <a:r>
              <a:rPr lang="ru-RU" sz="2600" dirty="0" smtClean="0">
                <a:solidFill>
                  <a:srgbClr val="FF0000"/>
                </a:solidFill>
              </a:rPr>
              <a:t>                       </a:t>
            </a:r>
            <a:r>
              <a:rPr lang="ru-RU" sz="4000" b="1" dirty="0" smtClean="0">
                <a:solidFill>
                  <a:srgbClr val="FF0000"/>
                </a:solidFill>
              </a:rPr>
              <a:t>?</a:t>
            </a:r>
            <a:r>
              <a:rPr lang="ru-RU" sz="2600" dirty="0" smtClean="0">
                <a:solidFill>
                  <a:srgbClr val="FF0000"/>
                </a:solidFill>
              </a:rPr>
              <a:t>                      на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ru-RU" sz="2600" dirty="0" smtClean="0">
                <a:solidFill>
                  <a:srgbClr val="FF0000"/>
                </a:solidFill>
              </a:rPr>
              <a:t>км</a:t>
            </a:r>
          </a:p>
          <a:p>
            <a:pPr>
              <a:buNone/>
            </a:pPr>
            <a:r>
              <a:rPr lang="ru-RU" sz="2600" dirty="0" smtClean="0">
                <a:solidFill>
                  <a:srgbClr val="FF0000"/>
                </a:solidFill>
              </a:rPr>
              <a:t>                                                         </a:t>
            </a:r>
            <a:r>
              <a:rPr lang="ru-RU" sz="3200" dirty="0" smtClean="0">
                <a:solidFill>
                  <a:srgbClr val="FF0000"/>
                </a:solidFill>
              </a:rPr>
              <a:t>меньше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</a:t>
            </a:r>
          </a:p>
          <a:p>
            <a:pPr lvl="2">
              <a:buNone/>
            </a:pP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650км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Реши задачу</a:t>
            </a:r>
            <a:endParaRPr lang="ru-RU" sz="8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>
            <a:stCxn id="18" idx="2"/>
            <a:endCxn id="18" idx="0"/>
          </p:cNvCxnSpPr>
          <p:nvPr/>
        </p:nvCxnSpPr>
        <p:spPr>
          <a:xfrm>
            <a:off x="1785918" y="4929201"/>
            <a:ext cx="5214974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трелка вправо 5"/>
          <p:cNvSpPr/>
          <p:nvPr/>
        </p:nvSpPr>
        <p:spPr>
          <a:xfrm>
            <a:off x="1000100" y="4286256"/>
            <a:ext cx="71438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0800000">
            <a:off x="7072330" y="4286256"/>
            <a:ext cx="35719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928662" y="4929198"/>
            <a:ext cx="928694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000892" y="4929198"/>
            <a:ext cx="428628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8" name="Левая фигурная скобка 17"/>
          <p:cNvSpPr/>
          <p:nvPr/>
        </p:nvSpPr>
        <p:spPr>
          <a:xfrm rot="5400000">
            <a:off x="3893338" y="1821647"/>
            <a:ext cx="1000133" cy="5214974"/>
          </a:xfrm>
          <a:prstGeom prst="leftBrace">
            <a:avLst>
              <a:gd name="adj1" fmla="val 25397"/>
              <a:gd name="adj2" fmla="val 48993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Левая фигурная скобка 24"/>
          <p:cNvSpPr/>
          <p:nvPr/>
        </p:nvSpPr>
        <p:spPr>
          <a:xfrm rot="16200000">
            <a:off x="3821901" y="2035959"/>
            <a:ext cx="785818" cy="6429420"/>
          </a:xfrm>
          <a:prstGeom prst="leftBrace">
            <a:avLst>
              <a:gd name="adj1" fmla="val 8333"/>
              <a:gd name="adj2" fmla="val 51191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285860"/>
            <a:ext cx="9001156" cy="4721431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1)250-35=215(км)-прошёл 2 поезд</a:t>
            </a:r>
          </a:p>
          <a:p>
            <a:pPr marL="624078" indent="-51435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2)250+215=465(км)-прошли два поезда</a:t>
            </a:r>
          </a:p>
          <a:p>
            <a:pPr marL="624078" indent="-51435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3)650-465=185(км)</a:t>
            </a:r>
          </a:p>
          <a:p>
            <a:pPr marL="624078" indent="-514350">
              <a:buNone/>
            </a:pPr>
            <a:r>
              <a:rPr lang="ru-RU" sz="6000" b="1" u="sng" dirty="0" smtClean="0">
                <a:solidFill>
                  <a:srgbClr val="009E47"/>
                </a:solidFill>
                <a:latin typeface="Times New Roman" pitchFamily="18" charset="0"/>
                <a:cs typeface="Times New Roman" pitchFamily="18" charset="0"/>
              </a:rPr>
              <a:t>650-(250-35+250)=185(км)</a:t>
            </a:r>
          </a:p>
          <a:p>
            <a:pPr marL="624078" indent="-514350">
              <a:buNone/>
            </a:pPr>
            <a:r>
              <a:rPr lang="ru-RU" sz="4000" b="1" u="sng" dirty="0" smtClean="0">
                <a:solidFill>
                  <a:srgbClr val="009E47"/>
                </a:solidFill>
                <a:latin typeface="Times New Roman" pitchFamily="18" charset="0"/>
                <a:cs typeface="Times New Roman" pitchFamily="18" charset="0"/>
              </a:rPr>
              <a:t>Ответ: 185км стало расстояние </a:t>
            </a:r>
            <a:r>
              <a:rPr lang="ru-RU" sz="4000" b="1" u="sng" dirty="0" err="1" smtClean="0">
                <a:solidFill>
                  <a:srgbClr val="009E47"/>
                </a:solidFill>
                <a:latin typeface="Times New Roman" pitchFamily="18" charset="0"/>
                <a:cs typeface="Times New Roman" pitchFamily="18" charset="0"/>
              </a:rPr>
              <a:t>мужду</a:t>
            </a:r>
            <a:r>
              <a:rPr lang="ru-RU" sz="4000" b="1" u="sng" dirty="0" smtClean="0">
                <a:solidFill>
                  <a:srgbClr val="009E47"/>
                </a:solidFill>
                <a:latin typeface="Times New Roman" pitchFamily="18" charset="0"/>
                <a:cs typeface="Times New Roman" pitchFamily="18" charset="0"/>
              </a:rPr>
              <a:t> ними.</a:t>
            </a:r>
          </a:p>
          <a:p>
            <a:pPr marL="624078" indent="-514350">
              <a:buAutoNum type="arabicParenR"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000241"/>
            <a:ext cx="8686800" cy="3857651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6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600" dirty="0" smtClean="0">
                <a:solidFill>
                  <a:srgbClr val="FF0000"/>
                </a:solidFill>
              </a:rPr>
              <a:t>250км</a:t>
            </a:r>
            <a:r>
              <a:rPr lang="ru-RU" sz="2900" dirty="0" smtClean="0">
                <a:solidFill>
                  <a:srgbClr val="FF0000"/>
                </a:solidFill>
              </a:rPr>
              <a:t>                                                                                </a:t>
            </a:r>
            <a:r>
              <a:rPr lang="ru-RU" sz="4000" dirty="0" smtClean="0">
                <a:solidFill>
                  <a:srgbClr val="FF0000"/>
                </a:solidFill>
              </a:rPr>
              <a:t>на35км</a:t>
            </a:r>
            <a:r>
              <a:rPr lang="ru-RU" sz="3200" dirty="0" smtClean="0">
                <a:solidFill>
                  <a:srgbClr val="FF0000"/>
                </a:solidFill>
              </a:rPr>
              <a:t>               </a:t>
            </a:r>
            <a:r>
              <a:rPr lang="ru-RU" sz="2400" dirty="0" smtClean="0">
                <a:solidFill>
                  <a:srgbClr val="FF0000"/>
                </a:solidFill>
              </a:rPr>
              <a:t>                                                                                            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                                                     </a:t>
            </a:r>
            <a:r>
              <a:rPr lang="ru-RU" sz="4800" dirty="0" smtClean="0">
                <a:solidFill>
                  <a:srgbClr val="FF0000"/>
                </a:solidFill>
              </a:rPr>
              <a:t>650км                   меньше</a:t>
            </a: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</a:t>
            </a:r>
          </a:p>
          <a:p>
            <a:pPr>
              <a:buNone/>
            </a:pPr>
            <a:r>
              <a:rPr lang="ru-RU" sz="2600" dirty="0" smtClean="0">
                <a:solidFill>
                  <a:srgbClr val="FF0000"/>
                </a:solidFill>
              </a:rPr>
              <a:t>                                     </a:t>
            </a:r>
            <a:endParaRPr lang="ru-RU" sz="3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</a:t>
            </a:r>
            <a:r>
              <a:rPr lang="ru-RU" sz="3100" b="1" dirty="0" smtClean="0">
                <a:solidFill>
                  <a:srgbClr val="FF0000"/>
                </a:solidFill>
              </a:rPr>
              <a:t>            </a:t>
            </a:r>
            <a:r>
              <a:rPr lang="ru-RU" sz="6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Реши задачу</a:t>
            </a:r>
            <a:endParaRPr lang="ru-RU" sz="8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>
            <a:stCxn id="16" idx="2"/>
          </p:cNvCxnSpPr>
          <p:nvPr/>
        </p:nvCxnSpPr>
        <p:spPr>
          <a:xfrm flipV="1">
            <a:off x="1428728" y="4786322"/>
            <a:ext cx="6072230" cy="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трелка вправо 5"/>
          <p:cNvSpPr/>
          <p:nvPr/>
        </p:nvSpPr>
        <p:spPr>
          <a:xfrm rot="10800000" flipV="1">
            <a:off x="142844" y="4383413"/>
            <a:ext cx="857256" cy="18859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7429520" y="4286256"/>
            <a:ext cx="714380" cy="21431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7429520" y="4786322"/>
            <a:ext cx="642942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16" idx="2"/>
          </p:cNvCxnSpPr>
          <p:nvPr/>
        </p:nvCxnSpPr>
        <p:spPr>
          <a:xfrm flipH="1" flipV="1">
            <a:off x="214282" y="4786322"/>
            <a:ext cx="1214446" cy="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5" name="Левая фигурная скобка 14"/>
          <p:cNvSpPr/>
          <p:nvPr/>
        </p:nvSpPr>
        <p:spPr>
          <a:xfrm rot="16200000">
            <a:off x="3689271" y="1311333"/>
            <a:ext cx="1051078" cy="7858180"/>
          </a:xfrm>
          <a:prstGeom prst="leftBrace">
            <a:avLst>
              <a:gd name="adj1" fmla="val 32107"/>
              <a:gd name="adj2" fmla="val 52086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Левая фигурная скобка 15"/>
          <p:cNvSpPr/>
          <p:nvPr/>
        </p:nvSpPr>
        <p:spPr>
          <a:xfrm rot="5400000">
            <a:off x="4143370" y="1500176"/>
            <a:ext cx="571508" cy="6000792"/>
          </a:xfrm>
          <a:prstGeom prst="leftBrace">
            <a:avLst>
              <a:gd name="adj1" fmla="val 158807"/>
              <a:gd name="adj2" fmla="val 50001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6868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650+(250+35+250)</a:t>
            </a:r>
          </a:p>
          <a:p>
            <a:pPr algn="ctr"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650+(250-35+250)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Выбери решение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4038" name="Picture 6" descr="trumb_91601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101"/>
            <a:ext cx="8748713" cy="618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2143125"/>
            <a:ext cx="8229600" cy="235743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15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9899, 10003   </a:t>
            </a:r>
            <a:endParaRPr lang="ru-RU" sz="115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394017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Запиши число, которое на 1 </a:t>
            </a:r>
            <a:r>
              <a:rPr lang="ru-RU" sz="5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больше,чем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19876" y="5214950"/>
            <a:ext cx="610977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9900,10004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0024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Запиши число, которое содержит   30    единиц класса тысяч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1857355" y="2420118"/>
            <a:ext cx="5715039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3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30000</a:t>
            </a:r>
            <a:endParaRPr lang="ru-RU" sz="13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8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700000, 100000, 100003</a:t>
            </a:r>
            <a:endParaRPr lang="ru-RU" sz="8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Запиши число, которое на 1 </a:t>
            </a:r>
            <a:r>
              <a:rPr lang="ru-RU" sz="60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меньше,чем</a:t>
            </a:r>
            <a:endParaRPr lang="ru-RU" sz="6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4429132"/>
            <a:ext cx="88583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699999,99999,100002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13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Запиши число, которое содержит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572</a:t>
            </a:r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десятка</a:t>
            </a:r>
            <a:endParaRPr lang="ru-RU" sz="6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2500306"/>
            <a:ext cx="5357849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99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5720</a:t>
            </a:r>
            <a:endParaRPr lang="ru-RU" sz="199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Запиши число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рядом число, которое в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 больше его.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2967335"/>
            <a:ext cx="64294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100, 10000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5113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всего сотен в числе </a:t>
            </a: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230454 ?</a:t>
            </a:r>
            <a:endParaRPr lang="ru-RU" sz="4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9" y="2967335"/>
            <a:ext cx="6929486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3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2304сот.</a:t>
            </a:r>
            <a:endParaRPr lang="ru-RU" sz="13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311</TotalTime>
  <Words>262</Words>
  <Application>Microsoft Office PowerPoint</Application>
  <PresentationFormat>Экран (4:3)</PresentationFormat>
  <Paragraphs>103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Открытая</vt:lpstr>
      <vt:lpstr>Слайд 1</vt:lpstr>
      <vt:lpstr>Слайд 2</vt:lpstr>
      <vt:lpstr>Слайд 3</vt:lpstr>
      <vt:lpstr>Запиши число, которое на 1 больше,чем </vt:lpstr>
      <vt:lpstr>Запиши число, которое содержит   30    единиц класса тысяч</vt:lpstr>
      <vt:lpstr>Запиши число, которое на 1 меньше,чем</vt:lpstr>
      <vt:lpstr>Запиши число, которое содержит572 десятка</vt:lpstr>
      <vt:lpstr>Запиши число100, а рядом число, которое в 100раз больше его.</vt:lpstr>
      <vt:lpstr>Сколько всего сотен в числе 230454 ?</vt:lpstr>
      <vt:lpstr>Сколько цифр надо для записи числа 400? </vt:lpstr>
      <vt:lpstr>Запиши наибольшее пятизначное число</vt:lpstr>
      <vt:lpstr>Представь в виде суммы разрядных слагаемых</vt:lpstr>
      <vt:lpstr>Тема</vt:lpstr>
      <vt:lpstr>Заполни пропуски</vt:lpstr>
      <vt:lpstr>Слайд 15</vt:lpstr>
      <vt:lpstr>Догадайся какой единицей измерения пользовались</vt:lpstr>
      <vt:lpstr>Догадайся какой единицей измерения пользовались</vt:lpstr>
      <vt:lpstr>Слайд 18</vt:lpstr>
      <vt:lpstr>Слайд 19</vt:lpstr>
      <vt:lpstr>Реши задачу</vt:lpstr>
      <vt:lpstr>Решение</vt:lpstr>
      <vt:lpstr>Реши задачу</vt:lpstr>
      <vt:lpstr>Выбери решение</vt:lpstr>
      <vt:lpstr>Слайд 24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Запиши число, которое на 1 больше,чем </dc:title>
  <dc:creator>User</dc:creator>
  <cp:lastModifiedBy>Старичихина</cp:lastModifiedBy>
  <cp:revision>15</cp:revision>
  <dcterms:created xsi:type="dcterms:W3CDTF">2009-10-10T06:23:37Z</dcterms:created>
  <dcterms:modified xsi:type="dcterms:W3CDTF">2009-10-11T09:29:51Z</dcterms:modified>
</cp:coreProperties>
</file>