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06/relationships/legacyDocTextInfo" Target="legacyDocTextInfo.bin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8.bin"/><Relationship Id="rId2" Type="http://schemas.microsoft.com/office/2006/relationships/legacyDiagramText" Target="legacyDiagramText7.bin"/><Relationship Id="rId1" Type="http://schemas.microsoft.com/office/2006/relationships/legacyDiagramText" Target="legacyDiagramText6.bin"/><Relationship Id="rId5" Type="http://schemas.microsoft.com/office/2006/relationships/legacyDiagramText" Target="legacyDiagramText10.bin"/><Relationship Id="rId4" Type="http://schemas.microsoft.com/office/2006/relationships/legacyDiagramText" Target="legacyDiagramText9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3625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625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3AE933-5857-4129-8752-BEF17D3A1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52628-3F23-4993-8193-7E3594620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02708-F6BD-472F-AA24-6253ABC5A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3977E-D7A6-4C78-B03E-813713BDD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AB733-7927-4E3F-B08A-19D016ABA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9734-ADAB-4332-B572-E84D6FA20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A69C5-25F4-4773-9134-15FA2F04B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7D2FE-2EFA-4594-956F-79DB5410D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BECA1-CCA5-4DFD-8864-489BFB4C8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EEADB-699D-4FBC-AC13-001AF8857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AF835-8B2E-4530-9C2B-BEE486947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5B819-3F7D-446F-9B79-3E3C07131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35172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82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3517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7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7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7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7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7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8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8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8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8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8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3518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8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8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8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9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9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9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9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9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9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9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9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98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99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0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0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0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03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4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3520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0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0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0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0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1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1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12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1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1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1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1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1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1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1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2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2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3085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35223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24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25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26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27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28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29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093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3523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523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523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5234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3523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523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523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523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523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24881B4-D26E-4CA8-A8FA-81C6E8B98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3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714512"/>
          </a:xfrm>
        </p:spPr>
        <p:txBody>
          <a:bodyPr/>
          <a:lstStyle/>
          <a:p>
            <a:r>
              <a:rPr lang="ru-RU" sz="3600" dirty="0" smtClean="0"/>
              <a:t>Презентация по истории на тему:</a:t>
            </a:r>
            <a:br>
              <a:rPr lang="ru-RU" sz="3600" dirty="0" smtClean="0"/>
            </a:br>
            <a:r>
              <a:rPr lang="ru-RU" sz="3600" b="1" dirty="0" smtClean="0">
                <a:solidFill>
                  <a:schemeClr val="tx1"/>
                </a:solidFill>
              </a:rPr>
              <a:t>История </a:t>
            </a:r>
            <a:r>
              <a:rPr lang="ru-RU" sz="3600" b="1" dirty="0" smtClean="0">
                <a:solidFill>
                  <a:schemeClr val="tx1"/>
                </a:solidFill>
              </a:rPr>
              <a:t>становления парламентаризма в России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4929198"/>
            <a:ext cx="3686172" cy="1196965"/>
          </a:xfrm>
        </p:spPr>
        <p:txBody>
          <a:bodyPr/>
          <a:lstStyle/>
          <a:p>
            <a:r>
              <a:rPr lang="ru-RU" sz="2000" dirty="0" smtClean="0"/>
              <a:t>Выполнила ученица 11 класса </a:t>
            </a:r>
            <a:r>
              <a:rPr lang="ru-RU" sz="2000" dirty="0" err="1" smtClean="0"/>
              <a:t>Маслобойщикова</a:t>
            </a:r>
            <a:r>
              <a:rPr lang="ru-RU" sz="2000" dirty="0" smtClean="0"/>
              <a:t> Анна</a:t>
            </a:r>
          </a:p>
          <a:p>
            <a:r>
              <a:rPr lang="ru-RU" sz="2000" dirty="0" smtClean="0"/>
              <a:t>Учитель: Рыжова М.В.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76250"/>
            <a:ext cx="5113337" cy="59055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Проект переустройства жизни страны на цивилизованных гуманных началах предлагал в своей «Русской правде» П.И.Пестель. Он видел Россию </a:t>
            </a:r>
            <a:r>
              <a:rPr lang="ru-RU" sz="2400" smtClean="0">
                <a:effectLst/>
              </a:rPr>
              <a:t>унитарной</a:t>
            </a:r>
            <a:r>
              <a:rPr lang="ru-RU" sz="2400" smtClean="0"/>
              <a:t> республикой. Вся законодательная  власть принадлежала выборному однопалатному парламенту – Народному Вече, а исполнительная – Державной Думе.</a:t>
            </a:r>
            <a:br>
              <a:rPr lang="ru-RU" sz="2400" smtClean="0"/>
            </a:br>
            <a:r>
              <a:rPr lang="ru-RU" sz="2400" smtClean="0"/>
              <a:t> </a:t>
            </a:r>
          </a:p>
        </p:txBody>
      </p:sp>
      <p:pic>
        <p:nvPicPr>
          <p:cNvPr id="11267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2852738"/>
            <a:ext cx="30289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620713"/>
            <a:ext cx="3287712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565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68313" y="5013325"/>
            <a:ext cx="8229600" cy="11414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Н.Муравьев                 П.Пестель</a:t>
            </a:r>
          </a:p>
        </p:txBody>
      </p:sp>
      <p:pic>
        <p:nvPicPr>
          <p:cNvPr id="1229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620713"/>
            <a:ext cx="300513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/>
              <a:t>Первая Государственная Дума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29600" cy="45259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  </a:t>
            </a:r>
            <a:r>
              <a:rPr lang="ru-RU" sz="2400" smtClean="0"/>
              <a:t>Отправной точкой становления парламентаризма В России стал Манифест «Об усовершенствовании государственного порядка», подписанный Николаем </a:t>
            </a:r>
            <a:r>
              <a:rPr lang="en-US" sz="2400" smtClean="0"/>
              <a:t>II</a:t>
            </a:r>
            <a:r>
              <a:rPr lang="ru-RU" sz="2400" smtClean="0"/>
              <a:t> 17 октября 1905 года.</a:t>
            </a:r>
            <a:br>
              <a:rPr lang="ru-RU" sz="2400" smtClean="0"/>
            </a:br>
            <a:r>
              <a:rPr lang="ru-RU" sz="2400" smtClean="0"/>
              <a:t>  27 апреля 1906 года в Петербурге состоялось торжественное открытие </a:t>
            </a:r>
            <a:r>
              <a:rPr lang="en-US" sz="2400" smtClean="0"/>
              <a:t>I</a:t>
            </a:r>
            <a:r>
              <a:rPr lang="ru-RU" sz="2400" smtClean="0"/>
              <a:t> Государственной Думы. Дума являлась нижней палатой парламента, верхней палатой был Государственный совет Российской империи. Всего было 4 созыва Государственной думы.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I</a:t>
            </a:r>
            <a:r>
              <a:rPr lang="ru-RU" sz="2800" smtClean="0"/>
              <a:t> Государственная Дума :</a:t>
            </a:r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3168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 Партия:                 Количество:     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Кадеты                        179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Трудовики                   97	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Националисты            63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Социал–демократы   18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Октябристы                16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Беспартийные	       </a:t>
            </a:r>
            <a:r>
              <a:rPr lang="ru-RU" sz="2400" smtClean="0">
                <a:effectLst/>
              </a:rPr>
              <a:t>105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endParaRPr lang="ru-RU" sz="2400" smtClean="0"/>
          </a:p>
        </p:txBody>
      </p:sp>
      <p:sp>
        <p:nvSpPr>
          <p:cNvPr id="185348" name="Rectangle 4"/>
          <p:cNvSpPr>
            <a:spLocks noChangeArrowheads="1"/>
          </p:cNvSpPr>
          <p:nvPr/>
        </p:nvSpPr>
        <p:spPr bwMode="auto">
          <a:xfrm>
            <a:off x="250825" y="4292600"/>
            <a:ext cx="8229600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Государственная Дума, несмотря на правовую ограниченность, оказалась самым демократическим законодательным органом власти в истории монархической России.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844675"/>
            <a:ext cx="7772400" cy="3024188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chemeClr val="tx1"/>
                </a:solidFill>
              </a:rPr>
              <a:t>История становления парламентаризма в России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effectLst/>
              </a:rPr>
              <a:t>Этапы: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540750" cy="470535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defRPr/>
            </a:pPr>
            <a:r>
              <a:rPr lang="ru-RU" sz="2800" smtClean="0"/>
              <a:t> 1 этап - зарождение российского конституционализма и парламентаризма</a:t>
            </a:r>
            <a:r>
              <a:rPr lang="en-US" sz="2800" smtClean="0"/>
              <a:t> (</a:t>
            </a:r>
            <a:r>
              <a:rPr lang="ru-RU" sz="2800" smtClean="0"/>
              <a:t>со второй половины </a:t>
            </a:r>
            <a:r>
              <a:rPr lang="en-US" sz="2800" smtClean="0"/>
              <a:t>XVIII </a:t>
            </a:r>
            <a:r>
              <a:rPr lang="ru-RU" sz="2800" smtClean="0"/>
              <a:t>в. До 1917 года)</a:t>
            </a:r>
            <a:br>
              <a:rPr lang="ru-RU" sz="2800" smtClean="0"/>
            </a:br>
            <a:endParaRPr lang="ru-RU" sz="2800" smtClean="0"/>
          </a:p>
          <a:p>
            <a:pPr marL="533400" indent="-533400" eaLnBrk="1" hangingPunct="1">
              <a:lnSpc>
                <a:spcPct val="90000"/>
              </a:lnSpc>
              <a:defRPr/>
            </a:pPr>
            <a:r>
              <a:rPr lang="ru-RU" sz="2800" smtClean="0"/>
              <a:t>2 этап - существование институтов Советской власти</a:t>
            </a:r>
            <a:br>
              <a:rPr lang="ru-RU" sz="2800" smtClean="0"/>
            </a:br>
            <a:r>
              <a:rPr lang="ru-RU" sz="2800" smtClean="0"/>
              <a:t>(с 1917 года по 1991 год)</a:t>
            </a:r>
            <a:br>
              <a:rPr lang="ru-RU" sz="2800" smtClean="0"/>
            </a:br>
            <a:endParaRPr lang="ru-RU" sz="2800" smtClean="0"/>
          </a:p>
          <a:p>
            <a:pPr marL="533400" indent="-533400" eaLnBrk="1" hangingPunct="1">
              <a:lnSpc>
                <a:spcPct val="90000"/>
              </a:lnSpc>
              <a:defRPr/>
            </a:pPr>
            <a:r>
              <a:rPr lang="ru-RU" sz="2800" smtClean="0"/>
              <a:t>3 этап - формирование современной парламентской системы (1993 г. по настоящее время)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Diagram 27"/>
          <p:cNvGraphicFramePr>
            <a:graphicFrameLocks/>
          </p:cNvGraphicFramePr>
          <p:nvPr>
            <p:ph type="dgm" idx="1"/>
          </p:nvPr>
        </p:nvGraphicFramePr>
        <p:xfrm>
          <a:off x="539750" y="1412875"/>
          <a:ext cx="7956550" cy="5064125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1038" name="Rectangle 41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tx1"/>
                </a:solidFill>
                <a:effectLst/>
              </a:rPr>
              <a:t>Органы власти и управления в середине </a:t>
            </a:r>
            <a:r>
              <a:rPr lang="en-US" sz="3200" b="1" smtClean="0">
                <a:solidFill>
                  <a:schemeClr val="tx1"/>
                </a:solidFill>
                <a:effectLst/>
              </a:rPr>
              <a:t>XVI-XVII </a:t>
            </a:r>
            <a:r>
              <a:rPr lang="ru-RU" sz="3200" b="1" smtClean="0">
                <a:solidFill>
                  <a:schemeClr val="tx1"/>
                </a:solidFill>
                <a:effectLst/>
              </a:rPr>
              <a:t>веков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effectLst/>
              </a:rPr>
              <a:t>    </a:t>
            </a:r>
            <a:r>
              <a:rPr lang="ru-RU" sz="2400" smtClean="0">
                <a:effectLst/>
              </a:rPr>
              <a:t>Боярская дума - это высший совет, состоявший из представителей феодальной аристократии. В эпоху Киевской Руси Боярская дума являлась совещанием князей со своими дружинниками и местной родоплеменной знатью, в удельный период боярские думы представляли собой совет при великом князе. Боярская дума имела законосовещательный характер, а ее авторитет и влияние были различными при разных монархах.</a:t>
            </a:r>
            <a:br>
              <a:rPr lang="ru-RU" sz="2400" smtClean="0">
                <a:effectLst/>
              </a:rPr>
            </a:br>
            <a:r>
              <a:rPr lang="ru-RU" sz="2400" smtClean="0">
                <a:effectLst/>
              </a:rPr>
              <a:t/>
            </a:r>
            <a:br>
              <a:rPr lang="ru-RU" sz="2400" smtClean="0">
                <a:effectLst/>
              </a:rPr>
            </a:br>
            <a:r>
              <a:rPr lang="ru-RU" sz="2400" smtClean="0">
                <a:effectLst/>
              </a:rPr>
              <a:t>Земской собор (первый собор был созван при Иване Грозном в 1549 г.) - совещательный орган, в состав которого входили представители дворянства, духовенства, купцов, посадских людей. На Земском Соборе обсуждались вопросы внешней политики, финансов, выслушивались жалобы.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4608513" cy="53292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>
                <a:effectLst/>
              </a:rPr>
              <a:t>        Прообразом парламентской идеи можно считать эпоху «просвещенного абсолютизма» императрицы Екатерины</a:t>
            </a:r>
            <a:r>
              <a:rPr lang="en-US" sz="2400" smtClean="0">
                <a:effectLst/>
              </a:rPr>
              <a:t> II</a:t>
            </a:r>
            <a:r>
              <a:rPr lang="ru-RU" sz="2400" smtClean="0">
                <a:effectLst/>
              </a:rPr>
              <a:t>.Отличительная черта этого периода – начало проникновения в Россию с Запада либеральных идей: теории разделения властей, теории естественного права и теории общественного договора.</a:t>
            </a:r>
          </a:p>
        </p:txBody>
      </p:sp>
      <p:sp>
        <p:nvSpPr>
          <p:cNvPr id="147463" name="Rectangle 7"/>
          <p:cNvSpPr>
            <a:spLocks noChangeArrowheads="1"/>
          </p:cNvSpPr>
          <p:nvPr/>
        </p:nvSpPr>
        <p:spPr bwMode="auto">
          <a:xfrm>
            <a:off x="250825" y="3068638"/>
            <a:ext cx="82073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819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1341438"/>
            <a:ext cx="376237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1258888" y="260350"/>
            <a:ext cx="6696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tx2"/>
                </a:solidFill>
              </a:rPr>
              <a:t>«Просвещенный абсолютизм»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/>
              <a:t>Деятельность М.М.Сперанского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07375" cy="3311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</a:t>
            </a:r>
          </a:p>
        </p:txBody>
      </p:sp>
      <p:sp>
        <p:nvSpPr>
          <p:cNvPr id="148487" name="Rectangle 7"/>
          <p:cNvSpPr>
            <a:spLocks noChangeArrowheads="1"/>
          </p:cNvSpPr>
          <p:nvPr/>
        </p:nvSpPr>
        <p:spPr bwMode="auto">
          <a:xfrm>
            <a:off x="323850" y="981075"/>
            <a:ext cx="8497888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Дальнейшее развитие идей парламентаризма связано с именем М.М.Сперанского, чьи проекты государственных преобразований России были наполнены мечтами о конституционной монархии.</a:t>
            </a:r>
            <a:b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  В 1809 он создал проект «Введение к уложению государственных законов».Этот проект предусматривал разделение властей. Но под влиянием консервативной части общества Александр 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отменил проект Сперанского. Единственная воплощенная идея Сперанского – это учреждение 1 января 1810 г. Государственного Совета.</a:t>
            </a:r>
            <a:b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   Государственный совет — высший законосовещательный орган Российской империи в 1810—1906 годах и верхняя палата законодательного учреждения Российской империи в 1906—1917 годах.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42" name="Rectangle 38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Схема государственного устройства по проекту М.М.Сперанского</a:t>
            </a:r>
          </a:p>
        </p:txBody>
      </p:sp>
      <p:graphicFrame>
        <p:nvGraphicFramePr>
          <p:cNvPr id="2050" name="Organization Chart 85"/>
          <p:cNvGraphicFramePr>
            <a:graphicFrameLocks/>
          </p:cNvGraphicFramePr>
          <p:nvPr>
            <p:ph type="dgm" idx="1"/>
          </p:nvPr>
        </p:nvGraphicFramePr>
        <p:xfrm>
          <a:off x="468313" y="1052513"/>
          <a:ext cx="8208962" cy="5805487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72072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/>
              <a:t>Деятельность декабристов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229600" cy="51133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Следующая попытка конституционных преобразований связана с деятельностью декабристов. После войны 1812 года конституционные идеи становятся все более распространенными среди русского дворянства.</a:t>
            </a:r>
            <a:br>
              <a:rPr lang="ru-RU" sz="2400" smtClean="0"/>
            </a:br>
            <a:r>
              <a:rPr lang="ru-RU" sz="2400" smtClean="0"/>
              <a:t>   Автором одного из конституционных проектов стал Н.М.Муравьев. Проект Конституции представлял собой документ, вобравший в себя идеи российского либерализма и соответствующий уровню развития демократии в странах Европы. По проекту законодательная власть находилась у двухпалатного парламента, а исполнительная принадлежала императору.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5">
      <a:dk1>
        <a:srgbClr val="008080"/>
      </a:dk1>
      <a:lt1>
        <a:srgbClr val="FFFFFF"/>
      </a:lt1>
      <a:dk2>
        <a:srgbClr val="006666"/>
      </a:dk2>
      <a:lt2>
        <a:srgbClr val="FFFFCC"/>
      </a:lt2>
      <a:accent1>
        <a:srgbClr val="0099FF"/>
      </a:accent1>
      <a:accent2>
        <a:srgbClr val="008080"/>
      </a:accent2>
      <a:accent3>
        <a:srgbClr val="AAB8B8"/>
      </a:accent3>
      <a:accent4>
        <a:srgbClr val="DADADA"/>
      </a:accent4>
      <a:accent5>
        <a:srgbClr val="AACAFF"/>
      </a:accent5>
      <a:accent6>
        <a:srgbClr val="007373"/>
      </a:accent6>
      <a:hlink>
        <a:srgbClr val="1ACE9F"/>
      </a:hlink>
      <a:folHlink>
        <a:srgbClr val="A5B5CD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350</TotalTime>
  <Words>331</Words>
  <Application>Microsoft Office PowerPoint</Application>
  <PresentationFormat>Экран (4:3)</PresentationFormat>
  <Paragraphs>42</Paragraphs>
  <Slides>13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Wingdings</vt:lpstr>
      <vt:lpstr>Calibri</vt:lpstr>
      <vt:lpstr>Круги</vt:lpstr>
      <vt:lpstr>Презентация по истории на тему: История становления парламентаризма в России</vt:lpstr>
      <vt:lpstr>История становления парламентаризма в России</vt:lpstr>
      <vt:lpstr>Этапы:</vt:lpstr>
      <vt:lpstr>Органы власти и управления в середине XVI-XVII веков</vt:lpstr>
      <vt:lpstr>Слайд 5</vt:lpstr>
      <vt:lpstr>Слайд 6</vt:lpstr>
      <vt:lpstr>Деятельность М.М.Сперанского</vt:lpstr>
      <vt:lpstr>Схема государственного устройства по проекту М.М.Сперанского</vt:lpstr>
      <vt:lpstr>Деятельность декабристов</vt:lpstr>
      <vt:lpstr>Слайд 10</vt:lpstr>
      <vt:lpstr>Слайд 11</vt:lpstr>
      <vt:lpstr>Первая Государственная Дума</vt:lpstr>
      <vt:lpstr>I Государственная Дума :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становления парламентаризма в России</dc:title>
  <dc:creator>Elli 2.1 Full</dc:creator>
  <cp:lastModifiedBy>DNA7 X86</cp:lastModifiedBy>
  <cp:revision>14</cp:revision>
  <dcterms:created xsi:type="dcterms:W3CDTF">2011-04-22T17:32:42Z</dcterms:created>
  <dcterms:modified xsi:type="dcterms:W3CDTF">2012-06-29T13:07:33Z</dcterms:modified>
</cp:coreProperties>
</file>