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29.06.2012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29.06.2012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29.06.2012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29.06.2012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29.06.2012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29.06.2012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29.06.2012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29.06.2012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29.06.2012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jpeg"/><Relationship Id="rId2" Type="http://schemas.openxmlformats.org/officeDocument/2006/relationships/hyperlink" Target="http://www.intuit.ru/department/history/ithistory/13/13-01.jpg" TargetMode="External"/><Relationship Id="rId1" Type="http://schemas.openxmlformats.org/officeDocument/2006/relationships/slideLayout" Target="../slideLayouts/slideLayout1.xml"/><Relationship Id="rId6" Type="http://schemas.openxmlformats.org/officeDocument/2006/relationships/hyperlink" Target="http://www.kvaclub.ru/foto/tramway/tr10_09.jpg" TargetMode="External"/><Relationship Id="rId5" Type="http://schemas.openxmlformats.org/officeDocument/2006/relationships/image" Target="../media/image2.jpeg"/><Relationship Id="rId4" Type="http://schemas.openxmlformats.org/officeDocument/2006/relationships/hyperlink" Target="http://gorod-magov.ucoz.org/_fr/3/4266613.jpg"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teclub.ru/_fr/2/7112914.jpg" TargetMode="External"/><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pravmir.ru/wp-content/uploads/2009/10/214-image001.jp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hobby-day.3dn.ru/_pu/1/66004.jpg" TargetMode="External"/><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vestnikk.ru/uploads/posts/2011-06/1308022996_1306758669_09.jp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Картинка 95 из 30958">
            <a:hlinkClick r:id="rId2"/>
          </p:cNvPr>
          <p:cNvPicPr>
            <a:picLocks noChangeAspect="1" noChangeArrowheads="1"/>
          </p:cNvPicPr>
          <p:nvPr/>
        </p:nvPicPr>
        <p:blipFill>
          <a:blip r:embed="rId3"/>
          <a:srcRect/>
          <a:stretch>
            <a:fillRect/>
          </a:stretch>
        </p:blipFill>
        <p:spPr bwMode="auto">
          <a:xfrm rot="658366">
            <a:off x="6031260" y="2733109"/>
            <a:ext cx="2793805" cy="3619505"/>
          </a:xfrm>
          <a:prstGeom prst="rect">
            <a:avLst/>
          </a:prstGeom>
          <a:noFill/>
        </p:spPr>
      </p:pic>
      <p:pic>
        <p:nvPicPr>
          <p:cNvPr id="1026" name="Picture 2" descr="Картинка 5 из 30958">
            <a:hlinkClick r:id="rId4"/>
          </p:cNvPr>
          <p:cNvPicPr>
            <a:picLocks noChangeAspect="1" noChangeArrowheads="1"/>
          </p:cNvPicPr>
          <p:nvPr/>
        </p:nvPicPr>
        <p:blipFill>
          <a:blip r:embed="rId5"/>
          <a:srcRect/>
          <a:stretch>
            <a:fillRect/>
          </a:stretch>
        </p:blipFill>
        <p:spPr bwMode="auto">
          <a:xfrm rot="20323543">
            <a:off x="519051" y="2924642"/>
            <a:ext cx="3223938" cy="3466600"/>
          </a:xfrm>
          <a:prstGeom prst="rect">
            <a:avLst/>
          </a:prstGeom>
          <a:noFill/>
        </p:spPr>
      </p:pic>
      <p:pic>
        <p:nvPicPr>
          <p:cNvPr id="1028" name="Picture 4" descr="Картинка 30 из 30958">
            <a:hlinkClick r:id="rId6"/>
          </p:cNvPr>
          <p:cNvPicPr>
            <a:picLocks noChangeAspect="1" noChangeArrowheads="1"/>
          </p:cNvPicPr>
          <p:nvPr/>
        </p:nvPicPr>
        <p:blipFill>
          <a:blip r:embed="rId7"/>
          <a:srcRect/>
          <a:stretch>
            <a:fillRect/>
          </a:stretch>
        </p:blipFill>
        <p:spPr bwMode="auto">
          <a:xfrm>
            <a:off x="3214678" y="2285992"/>
            <a:ext cx="3236141" cy="2941947"/>
          </a:xfrm>
          <a:prstGeom prst="rect">
            <a:avLst/>
          </a:prstGeom>
          <a:noFill/>
        </p:spPr>
      </p:pic>
      <p:sp>
        <p:nvSpPr>
          <p:cNvPr id="8" name="WordArt 5"/>
          <p:cNvSpPr>
            <a:spLocks noChangeArrowheads="1" noChangeShapeType="1" noTextEdit="1"/>
          </p:cNvSpPr>
          <p:nvPr/>
        </p:nvSpPr>
        <p:spPr bwMode="auto">
          <a:xfrm>
            <a:off x="285720" y="500042"/>
            <a:ext cx="8358214" cy="1571636"/>
          </a:xfrm>
          <a:prstGeom prst="rect">
            <a:avLst/>
          </a:prstGeom>
        </p:spPr>
        <p:txBody>
          <a:bodyPr wrap="none" fromWordArt="1">
            <a:prstTxWarp prst="textDoubleWave1">
              <a:avLst>
                <a:gd name="adj1" fmla="val 6500"/>
                <a:gd name="adj2" fmla="val 0"/>
              </a:avLst>
            </a:prstTxWarp>
          </a:bodyPr>
          <a:lstStyle/>
          <a:p>
            <a:pPr algn="ctr"/>
            <a:r>
              <a:rPr lang="ru-RU" sz="3600" kern="10" spc="-360" dirty="0">
                <a:ln w="12700">
                  <a:solidFill>
                    <a:srgbClr val="000099"/>
                  </a:solidFill>
                  <a:round/>
                  <a:headEnd/>
                  <a:tailEnd/>
                </a:ln>
                <a:solidFill>
                  <a:schemeClr val="tx2">
                    <a:lumMod val="60000"/>
                    <a:lumOff val="40000"/>
                  </a:schemeClr>
                </a:solidFill>
                <a:effectLst>
                  <a:outerShdw dist="125724" dir="18900000" algn="ctr" rotWithShape="0">
                    <a:srgbClr val="000099"/>
                  </a:outerShdw>
                </a:effectLst>
                <a:latin typeface="Impact"/>
              </a:rPr>
              <a:t>меры длины</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dlina2"/>
          <p:cNvPicPr>
            <a:picLocks noChangeAspect="1" noChangeArrowheads="1"/>
          </p:cNvPicPr>
          <p:nvPr/>
        </p:nvPicPr>
        <p:blipFill>
          <a:blip r:embed="rId2"/>
          <a:srcRect/>
          <a:stretch>
            <a:fillRect/>
          </a:stretch>
        </p:blipFill>
        <p:spPr bwMode="auto">
          <a:xfrm>
            <a:off x="214282" y="428604"/>
            <a:ext cx="3887787" cy="2808288"/>
          </a:xfrm>
          <a:prstGeom prst="rect">
            <a:avLst/>
          </a:prstGeom>
          <a:noFill/>
          <a:ln w="9525">
            <a:noFill/>
            <a:miter lim="800000"/>
            <a:headEnd/>
            <a:tailEnd/>
          </a:ln>
        </p:spPr>
      </p:pic>
      <p:sp>
        <p:nvSpPr>
          <p:cNvPr id="11268" name="Rectangle 6"/>
          <p:cNvSpPr>
            <a:spLocks noChangeArrowheads="1"/>
          </p:cNvSpPr>
          <p:nvPr/>
        </p:nvSpPr>
        <p:spPr bwMode="auto">
          <a:xfrm>
            <a:off x="4214810" y="285728"/>
            <a:ext cx="4643438" cy="3416320"/>
          </a:xfrm>
          <a:prstGeom prst="rect">
            <a:avLst/>
          </a:prstGeom>
          <a:solidFill>
            <a:schemeClr val="accent3">
              <a:lumMod val="60000"/>
              <a:lumOff val="40000"/>
            </a:schemeClr>
          </a:solidFill>
          <a:ln w="9525">
            <a:noFill/>
            <a:miter lim="800000"/>
            <a:headEnd/>
            <a:tailEnd/>
          </a:ln>
        </p:spPr>
        <p:txBody>
          <a:bodyPr anchor="ctr">
            <a:spAutoFit/>
          </a:bodyPr>
          <a:lstStyle/>
          <a:p>
            <a:pPr algn="ctr"/>
            <a:r>
              <a:rPr lang="ru-RU" sz="2400" b="1" dirty="0">
                <a:latin typeface="Comic Sans MS" pitchFamily="66" charset="0"/>
              </a:rPr>
              <a:t>Сажень </a:t>
            </a:r>
            <a:endParaRPr lang="ru-RU" sz="2400" b="1" dirty="0" smtClean="0">
              <a:latin typeface="Comic Sans MS" pitchFamily="66" charset="0"/>
            </a:endParaRPr>
          </a:p>
          <a:p>
            <a:pPr algn="ctr"/>
            <a:r>
              <a:rPr lang="ru-RU" sz="2400" dirty="0" smtClean="0">
                <a:latin typeface="Comic Sans MS" pitchFamily="66" charset="0"/>
              </a:rPr>
              <a:t>Название </a:t>
            </a:r>
            <a:r>
              <a:rPr lang="ru-RU" sz="2400" dirty="0">
                <a:latin typeface="Comic Sans MS" pitchFamily="66" charset="0"/>
              </a:rPr>
              <a:t>происходит от слова "</a:t>
            </a:r>
            <a:r>
              <a:rPr lang="ru-RU" sz="2400" dirty="0" err="1">
                <a:latin typeface="Comic Sans MS" pitchFamily="66" charset="0"/>
              </a:rPr>
              <a:t>сягать</a:t>
            </a:r>
            <a:r>
              <a:rPr lang="ru-RU" sz="2400" dirty="0">
                <a:latin typeface="Comic Sans MS" pitchFamily="66" charset="0"/>
              </a:rPr>
              <a:t>" т.е. доставать до чего- либо. Отсюда слово "недосягаемый" - о месте, куда невозможно добраться, о человеке, достоинства которого невозможно повторить. </a:t>
            </a:r>
          </a:p>
        </p:txBody>
      </p:sp>
      <p:sp>
        <p:nvSpPr>
          <p:cNvPr id="11269" name="Rectangle 7"/>
          <p:cNvSpPr>
            <a:spLocks noChangeArrowheads="1"/>
          </p:cNvSpPr>
          <p:nvPr/>
        </p:nvSpPr>
        <p:spPr bwMode="auto">
          <a:xfrm>
            <a:off x="428596" y="3929066"/>
            <a:ext cx="7345362" cy="2409825"/>
          </a:xfrm>
          <a:prstGeom prst="rect">
            <a:avLst/>
          </a:prstGeom>
          <a:solidFill>
            <a:schemeClr val="accent6">
              <a:lumMod val="40000"/>
              <a:lumOff val="60000"/>
            </a:schemeClr>
          </a:solidFill>
          <a:ln w="9525">
            <a:noFill/>
            <a:miter lim="800000"/>
            <a:headEnd/>
            <a:tailEnd/>
          </a:ln>
        </p:spPr>
        <p:txBody>
          <a:bodyPr anchor="ctr">
            <a:spAutoFit/>
          </a:bodyPr>
          <a:lstStyle/>
          <a:p>
            <a:pPr algn="just"/>
            <a:r>
              <a:rPr lang="ru-RU" sz="2800" b="1" dirty="0">
                <a:latin typeface="Comic Sans MS" pitchFamily="66" charset="0"/>
              </a:rPr>
              <a:t>Маховая сажень-</a:t>
            </a:r>
            <a:r>
              <a:rPr lang="ru-RU" sz="2000" dirty="0">
                <a:latin typeface="Comic Sans MS" pitchFamily="66" charset="0"/>
              </a:rPr>
              <a:t> расстояние между концами пальцев распростертых рук , ее длина  3 аршина или</a:t>
            </a:r>
          </a:p>
          <a:p>
            <a:pPr algn="just"/>
            <a:r>
              <a:rPr lang="ru-RU" sz="2000" dirty="0">
                <a:latin typeface="Comic Sans MS" pitchFamily="66" charset="0"/>
              </a:rPr>
              <a:t> </a:t>
            </a:r>
            <a:r>
              <a:rPr lang="ru-RU" sz="2800" b="1" dirty="0">
                <a:latin typeface="Comic Sans MS" pitchFamily="66" charset="0"/>
              </a:rPr>
              <a:t>213 см</a:t>
            </a:r>
            <a:r>
              <a:rPr lang="ru-RU" sz="2000" dirty="0">
                <a:latin typeface="Comic Sans MS" pitchFamily="66" charset="0"/>
              </a:rPr>
              <a:t>.</a:t>
            </a:r>
          </a:p>
          <a:p>
            <a:pPr algn="just"/>
            <a:r>
              <a:rPr lang="ru-RU" sz="2000" dirty="0">
                <a:latin typeface="Comic Sans MS" pitchFamily="66" charset="0"/>
              </a:rPr>
              <a:t> </a:t>
            </a:r>
            <a:r>
              <a:rPr lang="ru-RU" sz="2800" b="1" dirty="0">
                <a:latin typeface="Comic Sans MS" pitchFamily="66" charset="0"/>
              </a:rPr>
              <a:t>Косая сажень-</a:t>
            </a:r>
            <a:r>
              <a:rPr lang="ru-RU" sz="2000" dirty="0">
                <a:latin typeface="Comic Sans MS" pitchFamily="66" charset="0"/>
              </a:rPr>
              <a:t> расстояние от носка левой ноги до конца среднего пальца поднятой вверх правой руки ;длина такой сажени примерно </a:t>
            </a:r>
            <a:r>
              <a:rPr lang="ru-RU" sz="2800" b="1" dirty="0">
                <a:latin typeface="Comic Sans MS" pitchFamily="66" charset="0"/>
              </a:rPr>
              <a:t>248 см</a:t>
            </a:r>
            <a:r>
              <a:rPr lang="ru-RU" sz="2000" dirty="0">
                <a:latin typeface="Comic Sans MS" pitchFamily="66" charset="0"/>
              </a:rPr>
              <a:t>. </a:t>
            </a:r>
          </a:p>
        </p:txBody>
      </p:sp>
      <p:sp>
        <p:nvSpPr>
          <p:cNvPr id="8" name="Номер слайда 7"/>
          <p:cNvSpPr>
            <a:spLocks noGrp="1"/>
          </p:cNvSpPr>
          <p:nvPr>
            <p:ph type="sldNum" sz="quarter" idx="12"/>
          </p:nvPr>
        </p:nvSpPr>
        <p:spPr/>
        <p:txBody>
          <a:bodyPr/>
          <a:lstStyle/>
          <a:p>
            <a:pPr>
              <a:defRPr/>
            </a:pPr>
            <a:fld id="{0B9BDF21-815C-43AD-A096-CDFF34F073AB}" type="slidenum">
              <a:rPr lang="ru-RU"/>
              <a:pPr>
                <a:defRPr/>
              </a:pPr>
              <a:t>10</a:t>
            </a:fld>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ChangeArrowheads="1"/>
          </p:cNvSpPr>
          <p:nvPr/>
        </p:nvSpPr>
        <p:spPr bwMode="auto">
          <a:xfrm>
            <a:off x="4214810" y="714356"/>
            <a:ext cx="4176712" cy="1311275"/>
          </a:xfrm>
          <a:prstGeom prst="rect">
            <a:avLst/>
          </a:prstGeom>
          <a:solidFill>
            <a:schemeClr val="accent3">
              <a:lumMod val="60000"/>
              <a:lumOff val="40000"/>
            </a:schemeClr>
          </a:solidFill>
          <a:ln w="9525">
            <a:noFill/>
            <a:miter lim="800000"/>
            <a:headEnd/>
            <a:tailEnd/>
          </a:ln>
        </p:spPr>
        <p:txBody>
          <a:bodyPr anchor="ctr">
            <a:spAutoFit/>
          </a:bodyPr>
          <a:lstStyle/>
          <a:p>
            <a:r>
              <a:rPr lang="ru-RU" sz="2800" b="1" dirty="0"/>
              <a:t>Косая сажень в плечах</a:t>
            </a:r>
            <a:r>
              <a:rPr lang="ru-RU" sz="2400" dirty="0"/>
              <a:t> - широкоплечий, высокого роста человек.</a:t>
            </a:r>
          </a:p>
        </p:txBody>
      </p:sp>
      <p:pic>
        <p:nvPicPr>
          <p:cNvPr id="12293" name="Picture 7" descr="dlina2"/>
          <p:cNvPicPr>
            <a:picLocks noChangeAspect="1" noChangeArrowheads="1"/>
          </p:cNvPicPr>
          <p:nvPr/>
        </p:nvPicPr>
        <p:blipFill>
          <a:blip r:embed="rId2"/>
          <a:srcRect/>
          <a:stretch>
            <a:fillRect/>
          </a:stretch>
        </p:blipFill>
        <p:spPr bwMode="auto">
          <a:xfrm>
            <a:off x="214282" y="357166"/>
            <a:ext cx="3887788" cy="2808288"/>
          </a:xfrm>
          <a:prstGeom prst="rect">
            <a:avLst/>
          </a:prstGeom>
          <a:noFill/>
          <a:ln w="9525">
            <a:noFill/>
            <a:miter lim="800000"/>
            <a:headEnd/>
            <a:tailEnd/>
          </a:ln>
        </p:spPr>
      </p:pic>
      <p:sp>
        <p:nvSpPr>
          <p:cNvPr id="8" name="Номер слайда 7"/>
          <p:cNvSpPr>
            <a:spLocks noGrp="1"/>
          </p:cNvSpPr>
          <p:nvPr>
            <p:ph type="sldNum" sz="quarter" idx="12"/>
          </p:nvPr>
        </p:nvSpPr>
        <p:spPr/>
        <p:txBody>
          <a:bodyPr/>
          <a:lstStyle/>
          <a:p>
            <a:pPr>
              <a:defRPr/>
            </a:pPr>
            <a:fld id="{1FF47D2A-6986-4E60-A5CB-E267ED1CC0D6}" type="slidenum">
              <a:rPr lang="ru-RU"/>
              <a:pPr>
                <a:defRPr/>
              </a:pPr>
              <a:t>11</a:t>
            </a:fld>
            <a:endParaRPr lang="ru-RU"/>
          </a:p>
        </p:txBody>
      </p:sp>
      <p:pic>
        <p:nvPicPr>
          <p:cNvPr id="20482" name="Picture 2" descr="Картинка 39 из 146">
            <a:hlinkClick r:id="rId3"/>
          </p:cNvPr>
          <p:cNvPicPr>
            <a:picLocks noChangeAspect="1" noChangeArrowheads="1"/>
          </p:cNvPicPr>
          <p:nvPr/>
        </p:nvPicPr>
        <p:blipFill>
          <a:blip r:embed="rId4"/>
          <a:srcRect/>
          <a:stretch>
            <a:fillRect/>
          </a:stretch>
        </p:blipFill>
        <p:spPr bwMode="auto">
          <a:xfrm>
            <a:off x="5214942" y="2500306"/>
            <a:ext cx="2928958" cy="3905277"/>
          </a:xfrm>
          <a:prstGeom prst="rect">
            <a:avLst/>
          </a:prstGeom>
          <a:noFill/>
        </p:spPr>
      </p:pic>
      <p:sp>
        <p:nvSpPr>
          <p:cNvPr id="12291" name="Rectangle 5"/>
          <p:cNvSpPr>
            <a:spLocks noChangeArrowheads="1"/>
          </p:cNvSpPr>
          <p:nvPr/>
        </p:nvSpPr>
        <p:spPr bwMode="auto">
          <a:xfrm>
            <a:off x="571472" y="4357694"/>
            <a:ext cx="4545014" cy="1261884"/>
          </a:xfrm>
          <a:prstGeom prst="rect">
            <a:avLst/>
          </a:prstGeom>
          <a:solidFill>
            <a:schemeClr val="accent6">
              <a:lumMod val="40000"/>
              <a:lumOff val="60000"/>
            </a:schemeClr>
          </a:solidFill>
          <a:ln w="9525">
            <a:noFill/>
            <a:miter lim="800000"/>
            <a:headEnd/>
            <a:tailEnd/>
          </a:ln>
        </p:spPr>
        <p:txBody>
          <a:bodyPr wrap="square" anchor="ctr">
            <a:spAutoFit/>
          </a:bodyPr>
          <a:lstStyle/>
          <a:p>
            <a:r>
              <a:rPr lang="ru-RU" sz="2800" b="1" dirty="0"/>
              <a:t>Полено к полену - сажень</a:t>
            </a:r>
            <a:r>
              <a:rPr lang="ru-RU" b="1" dirty="0"/>
              <a:t> - </a:t>
            </a:r>
            <a:r>
              <a:rPr lang="ru-RU" sz="2400" dirty="0"/>
              <a:t>о накоплении запасов, богатства путем экономии.</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6"/>
          <p:cNvSpPr>
            <a:spLocks noChangeArrowheads="1"/>
          </p:cNvSpPr>
          <p:nvPr/>
        </p:nvSpPr>
        <p:spPr bwMode="auto">
          <a:xfrm>
            <a:off x="395288" y="3571876"/>
            <a:ext cx="8748712" cy="2923877"/>
          </a:xfrm>
          <a:prstGeom prst="rect">
            <a:avLst/>
          </a:prstGeom>
          <a:solidFill>
            <a:schemeClr val="accent6">
              <a:lumMod val="40000"/>
              <a:lumOff val="60000"/>
            </a:schemeClr>
          </a:solidFill>
          <a:ln w="9525">
            <a:noFill/>
            <a:miter lim="800000"/>
            <a:headEnd/>
            <a:tailEnd/>
          </a:ln>
        </p:spPr>
        <p:txBody>
          <a:bodyPr>
            <a:spAutoFit/>
          </a:bodyPr>
          <a:lstStyle/>
          <a:p>
            <a:pPr algn="just"/>
            <a:r>
              <a:rPr lang="ru-RU" sz="2000" dirty="0"/>
              <a:t/>
            </a:r>
            <a:br>
              <a:rPr lang="ru-RU" sz="2000" dirty="0"/>
            </a:br>
            <a:r>
              <a:rPr lang="ru-RU" sz="2800" b="1" dirty="0">
                <a:latin typeface="Comic Sans MS" pitchFamily="66" charset="0"/>
              </a:rPr>
              <a:t>Коломенская верста</a:t>
            </a:r>
            <a:r>
              <a:rPr lang="ru-RU" sz="2000" dirty="0">
                <a:latin typeface="Comic Sans MS" pitchFamily="66" charset="0"/>
              </a:rPr>
              <a:t> – «верзила» -шутливое название очень высокого человека. Оно берет свое начало от времен царя Алексея Михайловича ,царствовавшего с 1645 по 1676г.</a:t>
            </a:r>
            <a:br>
              <a:rPr lang="ru-RU" sz="2000" dirty="0">
                <a:latin typeface="Comic Sans MS" pitchFamily="66" charset="0"/>
              </a:rPr>
            </a:br>
            <a:r>
              <a:rPr lang="ru-RU" sz="2800" b="1" dirty="0">
                <a:latin typeface="Comic Sans MS" pitchFamily="66" charset="0"/>
              </a:rPr>
              <a:t>Межевая верста</a:t>
            </a:r>
            <a:r>
              <a:rPr lang="ru-RU" sz="2000" dirty="0">
                <a:latin typeface="Comic Sans MS" pitchFamily="66" charset="0"/>
              </a:rPr>
              <a:t> существовала на Руси до 18 в. для определения расстояния между населенными пунктами  и для межевания (от слова межа-граница земельных владений в виде узкой полосы).Длина такой версты 1000 саженей, или </a:t>
            </a:r>
            <a:r>
              <a:rPr lang="ru-RU" sz="2800" b="1" dirty="0">
                <a:latin typeface="Comic Sans MS" pitchFamily="66" charset="0"/>
              </a:rPr>
              <a:t>2,13 км</a:t>
            </a:r>
          </a:p>
        </p:txBody>
      </p:sp>
      <p:sp>
        <p:nvSpPr>
          <p:cNvPr id="7" name="Номер слайда 6"/>
          <p:cNvSpPr>
            <a:spLocks noGrp="1"/>
          </p:cNvSpPr>
          <p:nvPr>
            <p:ph type="sldNum" sz="quarter" idx="12"/>
          </p:nvPr>
        </p:nvSpPr>
        <p:spPr/>
        <p:txBody>
          <a:bodyPr/>
          <a:lstStyle/>
          <a:p>
            <a:pPr>
              <a:defRPr/>
            </a:pPr>
            <a:fld id="{6F161FF1-3814-4866-9ED8-F63CBEE7E831}" type="slidenum">
              <a:rPr lang="ru-RU"/>
              <a:pPr>
                <a:defRPr/>
              </a:pPr>
              <a:t>12</a:t>
            </a:fld>
            <a:endParaRPr lang="ru-RU"/>
          </a:p>
        </p:txBody>
      </p:sp>
      <p:pic>
        <p:nvPicPr>
          <p:cNvPr id="19458" name="Picture 2" descr="Картинка 4 из 53857">
            <a:hlinkClick r:id="rId2"/>
          </p:cNvPr>
          <p:cNvPicPr>
            <a:picLocks noChangeAspect="1" noChangeArrowheads="1"/>
          </p:cNvPicPr>
          <p:nvPr/>
        </p:nvPicPr>
        <p:blipFill>
          <a:blip r:embed="rId3"/>
          <a:srcRect/>
          <a:stretch>
            <a:fillRect/>
          </a:stretch>
        </p:blipFill>
        <p:spPr bwMode="auto">
          <a:xfrm>
            <a:off x="1142976" y="0"/>
            <a:ext cx="2600325" cy="3810000"/>
          </a:xfrm>
          <a:prstGeom prst="rect">
            <a:avLst/>
          </a:prstGeom>
          <a:noFill/>
        </p:spPr>
      </p:pic>
      <p:sp>
        <p:nvSpPr>
          <p:cNvPr id="9" name="Прямоугольник 8"/>
          <p:cNvSpPr/>
          <p:nvPr/>
        </p:nvSpPr>
        <p:spPr>
          <a:xfrm>
            <a:off x="4000496" y="285728"/>
            <a:ext cx="4857784" cy="3046988"/>
          </a:xfrm>
          <a:prstGeom prst="rect">
            <a:avLst/>
          </a:prstGeom>
          <a:solidFill>
            <a:schemeClr val="accent3">
              <a:lumMod val="40000"/>
              <a:lumOff val="60000"/>
            </a:schemeClr>
          </a:solidFill>
        </p:spPr>
        <p:txBody>
          <a:bodyPr wrap="square">
            <a:spAutoFit/>
          </a:bodyPr>
          <a:lstStyle/>
          <a:p>
            <a:r>
              <a:rPr lang="ru-RU" sz="2400" b="1" dirty="0" smtClean="0">
                <a:latin typeface="Comic Sans MS" pitchFamily="66" charset="0"/>
              </a:rPr>
              <a:t>Верста или поприще</a:t>
            </a:r>
            <a:r>
              <a:rPr lang="ru-RU" sz="2400" dirty="0" smtClean="0">
                <a:latin typeface="Comic Sans MS" pitchFamily="66" charset="0"/>
              </a:rPr>
              <a:t> -русская путевая мера. Верста - от слова вертеть. Первоначально -расстояние от одного поворота плуга до другого во время пахоты. Длина версты </a:t>
            </a:r>
            <a:r>
              <a:rPr lang="ru-RU" sz="2400" b="1" dirty="0" smtClean="0">
                <a:latin typeface="Comic Sans MS" pitchFamily="66" charset="0"/>
              </a:rPr>
              <a:t>1060 м</a:t>
            </a:r>
            <a:r>
              <a:rPr lang="ru-RU" sz="2400" dirty="0" smtClean="0">
                <a:latin typeface="Comic Sans MS" pitchFamily="66" charset="0"/>
              </a:rPr>
              <a:t>. Верста как мера длины на Руси встречается </a:t>
            </a:r>
            <a:r>
              <a:rPr lang="ru-RU" sz="2400" b="1" dirty="0" smtClean="0">
                <a:latin typeface="Comic Sans MS" pitchFamily="66" charset="0"/>
              </a:rPr>
              <a:t>с11 в.</a:t>
            </a:r>
            <a:endParaRPr lang="ru-RU" sz="2400" dirty="0">
              <a:latin typeface="Comic Sans M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6"/>
          <p:cNvSpPr>
            <a:spLocks noChangeArrowheads="1"/>
          </p:cNvSpPr>
          <p:nvPr/>
        </p:nvSpPr>
        <p:spPr bwMode="auto">
          <a:xfrm>
            <a:off x="500034" y="428604"/>
            <a:ext cx="8135937" cy="3081338"/>
          </a:xfrm>
          <a:prstGeom prst="rect">
            <a:avLst/>
          </a:prstGeom>
          <a:solidFill>
            <a:schemeClr val="accent3">
              <a:lumMod val="40000"/>
              <a:lumOff val="60000"/>
            </a:schemeClr>
          </a:solidFill>
          <a:ln w="9525">
            <a:noFill/>
            <a:miter lim="800000"/>
            <a:headEnd/>
            <a:tailEnd/>
          </a:ln>
        </p:spPr>
        <p:txBody>
          <a:bodyPr>
            <a:spAutoFit/>
          </a:bodyPr>
          <a:lstStyle/>
          <a:p>
            <a:pPr algn="just"/>
            <a:r>
              <a:rPr lang="ru-RU" sz="2800" b="1" dirty="0">
                <a:latin typeface="Comic Sans MS" pitchFamily="66" charset="0"/>
              </a:rPr>
              <a:t>Москва верстой далека, а сердцу рядом», «Любовь не верстами меряется», «Верстой ближе пятаком дешевле», «На версту отстанешь, на десять не догонишь». «Семь верст молодцу не крюк. Его  за версту видно».</a:t>
            </a:r>
            <a:br>
              <a:rPr lang="ru-RU" sz="2800" b="1" dirty="0">
                <a:latin typeface="Comic Sans MS" pitchFamily="66" charset="0"/>
              </a:rPr>
            </a:br>
            <a:endParaRPr lang="ru-RU" sz="2800" b="1" dirty="0">
              <a:latin typeface="Comic Sans MS" pitchFamily="66" charset="0"/>
            </a:endParaRPr>
          </a:p>
        </p:txBody>
      </p:sp>
      <p:sp>
        <p:nvSpPr>
          <p:cNvPr id="14341" name="Rectangle 7"/>
          <p:cNvSpPr>
            <a:spLocks noChangeArrowheads="1"/>
          </p:cNvSpPr>
          <p:nvPr/>
        </p:nvSpPr>
        <p:spPr bwMode="auto">
          <a:xfrm>
            <a:off x="4211638" y="3573463"/>
            <a:ext cx="4537075" cy="946150"/>
          </a:xfrm>
          <a:prstGeom prst="rect">
            <a:avLst/>
          </a:prstGeom>
          <a:noFill/>
          <a:ln w="9525">
            <a:noFill/>
            <a:miter lim="800000"/>
            <a:headEnd/>
            <a:tailEnd/>
          </a:ln>
        </p:spPr>
        <p:txBody>
          <a:bodyPr>
            <a:spAutoFit/>
          </a:bodyPr>
          <a:lstStyle/>
          <a:p>
            <a:r>
              <a:rPr lang="ru-RU" sz="2800" b="1"/>
              <a:t/>
            </a:r>
            <a:br>
              <a:rPr lang="ru-RU" sz="2800" b="1"/>
            </a:br>
            <a:endParaRPr lang="ru-RU" sz="2800" b="1"/>
          </a:p>
        </p:txBody>
      </p:sp>
      <p:sp>
        <p:nvSpPr>
          <p:cNvPr id="9" name="Номер слайда 8"/>
          <p:cNvSpPr>
            <a:spLocks noGrp="1"/>
          </p:cNvSpPr>
          <p:nvPr>
            <p:ph type="sldNum" sz="quarter" idx="12"/>
          </p:nvPr>
        </p:nvSpPr>
        <p:spPr/>
        <p:txBody>
          <a:bodyPr/>
          <a:lstStyle/>
          <a:p>
            <a:pPr>
              <a:defRPr/>
            </a:pPr>
            <a:fld id="{FDD947A2-EC49-4A6B-9842-89A4CE8E28FD}" type="slidenum">
              <a:rPr lang="ru-RU"/>
              <a:pPr>
                <a:defRPr/>
              </a:pPr>
              <a:t>13</a:t>
            </a:fld>
            <a:endParaRPr lang="ru-RU" dirty="0"/>
          </a:p>
        </p:txBody>
      </p:sp>
      <p:pic>
        <p:nvPicPr>
          <p:cNvPr id="14342" name="Picture 8"/>
          <p:cNvPicPr>
            <a:picLocks noChangeAspect="1" noChangeArrowheads="1"/>
          </p:cNvPicPr>
          <p:nvPr/>
        </p:nvPicPr>
        <p:blipFill>
          <a:blip r:embed="rId2"/>
          <a:srcRect/>
          <a:stretch>
            <a:fillRect/>
          </a:stretch>
        </p:blipFill>
        <p:spPr bwMode="auto">
          <a:xfrm>
            <a:off x="4929190" y="3143248"/>
            <a:ext cx="3600450" cy="2665413"/>
          </a:xfrm>
          <a:prstGeom prst="rect">
            <a:avLst/>
          </a:prstGeom>
          <a:noFill/>
          <a:ln w="9525">
            <a:noFill/>
            <a:miter lim="800000"/>
            <a:headEnd/>
            <a:tailEnd/>
          </a:ln>
        </p:spPr>
      </p:pic>
      <p:pic>
        <p:nvPicPr>
          <p:cNvPr id="14339" name="Picture 5"/>
          <p:cNvPicPr>
            <a:picLocks noChangeAspect="1" noChangeArrowheads="1"/>
          </p:cNvPicPr>
          <p:nvPr/>
        </p:nvPicPr>
        <p:blipFill>
          <a:blip r:embed="rId3"/>
          <a:srcRect/>
          <a:stretch>
            <a:fillRect/>
          </a:stretch>
        </p:blipFill>
        <p:spPr bwMode="auto">
          <a:xfrm>
            <a:off x="285720" y="3071810"/>
            <a:ext cx="3671887" cy="2693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571472" y="3357562"/>
            <a:ext cx="7921625" cy="2654300"/>
          </a:xfrm>
          <a:prstGeom prst="rect">
            <a:avLst/>
          </a:prstGeom>
          <a:solidFill>
            <a:schemeClr val="accent3">
              <a:lumMod val="40000"/>
              <a:lumOff val="60000"/>
            </a:schemeClr>
          </a:solidFill>
          <a:ln w="9525">
            <a:noFill/>
            <a:miter lim="800000"/>
            <a:headEnd/>
            <a:tailEnd/>
          </a:ln>
        </p:spPr>
        <p:txBody>
          <a:bodyPr>
            <a:spAutoFit/>
          </a:bodyPr>
          <a:lstStyle/>
          <a:p>
            <a:pPr algn="just"/>
            <a:r>
              <a:rPr lang="ru-RU" sz="2800" b="1" dirty="0">
                <a:latin typeface="Comic Sans MS" pitchFamily="66" charset="0"/>
              </a:rPr>
              <a:t>Миля</a:t>
            </a:r>
            <a:r>
              <a:rPr lang="ru-RU" sz="2800" dirty="0">
                <a:latin typeface="Comic Sans MS" pitchFamily="66" charset="0"/>
              </a:rPr>
              <a:t> (от латинского слова  "</a:t>
            </a:r>
            <a:r>
              <a:rPr lang="ru-RU" sz="2800" dirty="0" err="1">
                <a:latin typeface="Comic Sans MS" pitchFamily="66" charset="0"/>
              </a:rPr>
              <a:t>милия</a:t>
            </a:r>
            <a:r>
              <a:rPr lang="ru-RU" sz="2800" dirty="0">
                <a:latin typeface="Comic Sans MS" pitchFamily="66" charset="0"/>
              </a:rPr>
              <a:t>" - тысяча (шагов))-русская мера длины. Использовалась как единица для измерения больших расстояний, равна семи верстам или 7,468 км. «</a:t>
            </a:r>
            <a:r>
              <a:rPr lang="ru-RU" sz="2800" b="1" dirty="0">
                <a:latin typeface="Comic Sans MS" pitchFamily="66" charset="0"/>
              </a:rPr>
              <a:t>Хозяйство развивается семимильными шагами». </a:t>
            </a:r>
          </a:p>
        </p:txBody>
      </p:sp>
      <p:pic>
        <p:nvPicPr>
          <p:cNvPr id="15363" name="Picture 5"/>
          <p:cNvPicPr>
            <a:picLocks noChangeAspect="1" noChangeArrowheads="1"/>
          </p:cNvPicPr>
          <p:nvPr/>
        </p:nvPicPr>
        <p:blipFill>
          <a:blip r:embed="rId2"/>
          <a:srcRect/>
          <a:stretch>
            <a:fillRect/>
          </a:stretch>
        </p:blipFill>
        <p:spPr bwMode="auto">
          <a:xfrm>
            <a:off x="571472" y="714356"/>
            <a:ext cx="3924300" cy="2233613"/>
          </a:xfrm>
          <a:prstGeom prst="rect">
            <a:avLst/>
          </a:prstGeom>
          <a:noFill/>
          <a:ln w="9525">
            <a:noFill/>
            <a:miter lim="800000"/>
            <a:headEnd/>
            <a:tailEnd/>
          </a:ln>
        </p:spPr>
      </p:pic>
      <p:pic>
        <p:nvPicPr>
          <p:cNvPr id="15364" name="Picture 6"/>
          <p:cNvPicPr>
            <a:picLocks noChangeAspect="1" noChangeArrowheads="1"/>
          </p:cNvPicPr>
          <p:nvPr/>
        </p:nvPicPr>
        <p:blipFill>
          <a:blip r:embed="rId3"/>
          <a:srcRect/>
          <a:stretch>
            <a:fillRect/>
          </a:stretch>
        </p:blipFill>
        <p:spPr bwMode="auto">
          <a:xfrm>
            <a:off x="4786314" y="714356"/>
            <a:ext cx="3529012" cy="2271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3357554" y="214290"/>
            <a:ext cx="5545137" cy="3108543"/>
          </a:xfrm>
          <a:prstGeom prst="rect">
            <a:avLst/>
          </a:prstGeom>
          <a:solidFill>
            <a:schemeClr val="accent3">
              <a:lumMod val="60000"/>
              <a:lumOff val="40000"/>
            </a:schemeClr>
          </a:solidFill>
          <a:ln w="9525">
            <a:noFill/>
            <a:miter lim="800000"/>
            <a:headEnd/>
            <a:tailEnd/>
          </a:ln>
        </p:spPr>
        <p:txBody>
          <a:bodyPr>
            <a:spAutoFit/>
          </a:bodyPr>
          <a:lstStyle/>
          <a:p>
            <a:pPr algn="just"/>
            <a:r>
              <a:rPr lang="ru-RU" sz="2800" b="1" dirty="0">
                <a:latin typeface="Comic Sans MS" pitchFamily="66" charset="0"/>
              </a:rPr>
              <a:t>Линия </a:t>
            </a:r>
            <a:r>
              <a:rPr lang="ru-RU" sz="2000" dirty="0">
                <a:latin typeface="Comic Sans MS" pitchFamily="66" charset="0"/>
              </a:rPr>
              <a:t>- ширина пшеничного зерна, примерно </a:t>
            </a:r>
            <a:r>
              <a:rPr lang="ru-RU" sz="2800" b="1" dirty="0">
                <a:latin typeface="Comic Sans MS" pitchFamily="66" charset="0"/>
              </a:rPr>
              <a:t>2,54 мм</a:t>
            </a:r>
            <a:r>
              <a:rPr lang="ru-RU" sz="2000" dirty="0">
                <a:latin typeface="Comic Sans MS" pitchFamily="66" charset="0"/>
              </a:rPr>
              <a:t>. Эта мера использовалась для измерения диаметра горловины в стеклянной части лампы. Этой единицей обозначают и калибр, т.е. диаметр канала в стволе огнестрельного оружия. Наибольший диаметр пули, снаряда тоже выражается в линиях или в миллиметрах. </a:t>
            </a:r>
          </a:p>
        </p:txBody>
      </p:sp>
      <p:pic>
        <p:nvPicPr>
          <p:cNvPr id="3076" name="Picture 6"/>
          <p:cNvPicPr>
            <a:picLocks noChangeAspect="1" noChangeArrowheads="1"/>
          </p:cNvPicPr>
          <p:nvPr/>
        </p:nvPicPr>
        <p:blipFill>
          <a:blip r:embed="rId2"/>
          <a:srcRect/>
          <a:stretch>
            <a:fillRect/>
          </a:stretch>
        </p:blipFill>
        <p:spPr bwMode="auto">
          <a:xfrm>
            <a:off x="214282" y="428604"/>
            <a:ext cx="3095625" cy="2735262"/>
          </a:xfrm>
          <a:prstGeom prst="rect">
            <a:avLst/>
          </a:prstGeom>
          <a:noFill/>
          <a:ln w="9525">
            <a:noFill/>
            <a:miter lim="800000"/>
            <a:headEnd/>
            <a:tailEnd/>
          </a:ln>
        </p:spPr>
      </p:pic>
      <p:pic>
        <p:nvPicPr>
          <p:cNvPr id="3077" name="Picture 7"/>
          <p:cNvPicPr>
            <a:picLocks noChangeAspect="1" noChangeArrowheads="1"/>
          </p:cNvPicPr>
          <p:nvPr/>
        </p:nvPicPr>
        <p:blipFill>
          <a:blip r:embed="rId3"/>
          <a:srcRect/>
          <a:stretch>
            <a:fillRect/>
          </a:stretch>
        </p:blipFill>
        <p:spPr bwMode="auto">
          <a:xfrm>
            <a:off x="428596" y="4857760"/>
            <a:ext cx="3535357" cy="1661367"/>
          </a:xfrm>
          <a:prstGeom prst="rect">
            <a:avLst/>
          </a:prstGeom>
          <a:noFill/>
          <a:ln w="9525">
            <a:noFill/>
            <a:miter lim="800000"/>
            <a:headEnd/>
            <a:tailEnd/>
          </a:ln>
        </p:spPr>
      </p:pic>
      <p:sp>
        <p:nvSpPr>
          <p:cNvPr id="3078" name="Rectangle 8"/>
          <p:cNvSpPr>
            <a:spLocks noChangeArrowheads="1"/>
          </p:cNvSpPr>
          <p:nvPr/>
        </p:nvSpPr>
        <p:spPr bwMode="auto">
          <a:xfrm>
            <a:off x="214282" y="3429000"/>
            <a:ext cx="8712200" cy="1250950"/>
          </a:xfrm>
          <a:prstGeom prst="rect">
            <a:avLst/>
          </a:prstGeom>
          <a:solidFill>
            <a:schemeClr val="accent6">
              <a:lumMod val="60000"/>
              <a:lumOff val="40000"/>
            </a:schemeClr>
          </a:solidFill>
          <a:ln w="9525">
            <a:noFill/>
            <a:miter lim="800000"/>
            <a:headEnd/>
            <a:tailEnd/>
          </a:ln>
        </p:spPr>
        <p:txBody>
          <a:bodyPr>
            <a:spAutoFit/>
          </a:bodyPr>
          <a:lstStyle/>
          <a:p>
            <a:r>
              <a:rPr lang="ru-RU" dirty="0">
                <a:latin typeface="Comic Sans MS" pitchFamily="66" charset="0"/>
              </a:rPr>
              <a:t>Отсюда название "</a:t>
            </a:r>
            <a:r>
              <a:rPr lang="ru-RU" sz="2800" b="1" dirty="0">
                <a:latin typeface="Comic Sans MS" pitchFamily="66" charset="0"/>
              </a:rPr>
              <a:t>трехлинейная винтовка</a:t>
            </a:r>
            <a:r>
              <a:rPr lang="ru-RU" dirty="0">
                <a:latin typeface="Comic Sans MS" pitchFamily="66" charset="0"/>
              </a:rPr>
              <a:t>" </a:t>
            </a:r>
            <a:r>
              <a:rPr lang="ru-RU" sz="2000" dirty="0">
                <a:latin typeface="Comic Sans MS" pitchFamily="66" charset="0"/>
              </a:rPr>
              <a:t>для винтовки калибра 7,62 мм(2,54 </a:t>
            </a:r>
            <a:r>
              <a:rPr lang="ru-RU" sz="2000" dirty="0" err="1">
                <a:latin typeface="Comic Sans MS" pitchFamily="66" charset="0"/>
              </a:rPr>
              <a:t>х</a:t>
            </a:r>
            <a:r>
              <a:rPr lang="ru-RU" sz="2000" dirty="0">
                <a:latin typeface="Comic Sans MS" pitchFamily="66" charset="0"/>
              </a:rPr>
              <a:t> 3=7,62). Эта винтовка системы</a:t>
            </a:r>
            <a:r>
              <a:rPr lang="ru-RU" dirty="0">
                <a:latin typeface="Comic Sans MS" pitchFamily="66" charset="0"/>
              </a:rPr>
              <a:t> </a:t>
            </a:r>
            <a:r>
              <a:rPr lang="ru-RU" sz="2800" b="1" dirty="0" err="1">
                <a:latin typeface="Comic Sans MS" pitchFamily="66" charset="0"/>
              </a:rPr>
              <a:t>Мосина</a:t>
            </a:r>
            <a:r>
              <a:rPr lang="ru-RU" sz="2800" b="1" dirty="0">
                <a:latin typeface="Comic Sans MS" pitchFamily="66" charset="0"/>
              </a:rPr>
              <a:t> </a:t>
            </a:r>
            <a:r>
              <a:rPr lang="ru-RU" sz="2000" dirty="0">
                <a:latin typeface="Comic Sans MS" pitchFamily="66" charset="0"/>
              </a:rPr>
              <a:t>с конца XIX в. была на вооружении русской армии. </a:t>
            </a:r>
          </a:p>
        </p:txBody>
      </p:sp>
      <p:sp>
        <p:nvSpPr>
          <p:cNvPr id="3079" name="Rectangle 9"/>
          <p:cNvSpPr>
            <a:spLocks noChangeArrowheads="1"/>
          </p:cNvSpPr>
          <p:nvPr/>
        </p:nvSpPr>
        <p:spPr bwMode="auto">
          <a:xfrm>
            <a:off x="4357686" y="4857760"/>
            <a:ext cx="4606927" cy="1631216"/>
          </a:xfrm>
          <a:prstGeom prst="rect">
            <a:avLst/>
          </a:prstGeom>
          <a:solidFill>
            <a:schemeClr val="accent3">
              <a:lumMod val="60000"/>
              <a:lumOff val="40000"/>
            </a:schemeClr>
          </a:solidFill>
          <a:ln w="9525">
            <a:noFill/>
            <a:miter lim="800000"/>
            <a:headEnd/>
            <a:tailEnd/>
          </a:ln>
        </p:spPr>
        <p:txBody>
          <a:bodyPr wrap="square">
            <a:spAutoFit/>
          </a:bodyPr>
          <a:lstStyle/>
          <a:p>
            <a:r>
              <a:rPr lang="ru-RU" sz="2000" dirty="0">
                <a:latin typeface="Comic Sans MS" pitchFamily="66" charset="0"/>
              </a:rPr>
              <a:t>После некоторой модернизации она использовалась и в Советской Армии (наряду с автоматическим оружием) во время Великой Отечественной войны.</a:t>
            </a:r>
          </a:p>
        </p:txBody>
      </p:sp>
      <p:sp>
        <p:nvSpPr>
          <p:cNvPr id="10" name="Номер слайда 9"/>
          <p:cNvSpPr>
            <a:spLocks noGrp="1"/>
          </p:cNvSpPr>
          <p:nvPr>
            <p:ph type="sldNum" sz="quarter" idx="12"/>
          </p:nvPr>
        </p:nvSpPr>
        <p:spPr/>
        <p:txBody>
          <a:bodyPr/>
          <a:lstStyle/>
          <a:p>
            <a:pPr>
              <a:defRPr/>
            </a:pPr>
            <a:fld id="{8B053098-1ABE-41AE-8332-7425732C312D}" type="slidenum">
              <a:rPr lang="ru-RU"/>
              <a:pPr>
                <a:defRPr/>
              </a:pPr>
              <a:t>2</a:t>
            </a:fld>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6"/>
          <p:cNvSpPr>
            <a:spLocks noChangeArrowheads="1"/>
          </p:cNvSpPr>
          <p:nvPr/>
        </p:nvSpPr>
        <p:spPr bwMode="auto">
          <a:xfrm>
            <a:off x="214282" y="4786322"/>
            <a:ext cx="8748713" cy="1877437"/>
          </a:xfrm>
          <a:prstGeom prst="rect">
            <a:avLst/>
          </a:prstGeom>
          <a:solidFill>
            <a:schemeClr val="accent3">
              <a:lumMod val="60000"/>
              <a:lumOff val="40000"/>
            </a:schemeClr>
          </a:solidFill>
          <a:ln w="9525">
            <a:noFill/>
            <a:miter lim="800000"/>
            <a:headEnd/>
            <a:tailEnd/>
          </a:ln>
        </p:spPr>
        <p:txBody>
          <a:bodyPr anchor="ctr">
            <a:spAutoFit/>
          </a:bodyPr>
          <a:lstStyle/>
          <a:p>
            <a:pPr algn="just"/>
            <a:r>
              <a:rPr lang="ru-RU" sz="2800" b="1" dirty="0" smtClean="0">
                <a:latin typeface="Comic Sans MS" pitchFamily="66" charset="0"/>
              </a:rPr>
              <a:t>Не </a:t>
            </a:r>
            <a:r>
              <a:rPr lang="ru-RU" sz="2800" b="1" dirty="0">
                <a:latin typeface="Comic Sans MS" pitchFamily="66" charset="0"/>
              </a:rPr>
              <a:t>указывай на людей перстом! Не указали бы  тебя шестом!</a:t>
            </a:r>
            <a:r>
              <a:rPr lang="ru-RU" sz="2000" b="1" dirty="0">
                <a:latin typeface="Comic Sans MS" pitchFamily="66" charset="0"/>
              </a:rPr>
              <a:t> </a:t>
            </a:r>
            <a:r>
              <a:rPr lang="ru-RU" sz="2000" b="1" dirty="0" smtClean="0">
                <a:latin typeface="Comic Sans MS" pitchFamily="66" charset="0"/>
              </a:rPr>
              <a:t>-</a:t>
            </a:r>
            <a:r>
              <a:rPr lang="ru-RU" sz="2000" dirty="0" smtClean="0">
                <a:latin typeface="Comic Sans MS" pitchFamily="66" charset="0"/>
              </a:rPr>
              <a:t> </a:t>
            </a:r>
            <a:r>
              <a:rPr lang="ru-RU" sz="2000" dirty="0">
                <a:latin typeface="Comic Sans MS" pitchFamily="66" charset="0"/>
              </a:rPr>
              <a:t>Если будешь кого то обвинять(показывать на него пальцем), то тебя могут обвинить в чем-то значительно худшем или сделать это в еще более грубой манере.</a:t>
            </a:r>
          </a:p>
        </p:txBody>
      </p:sp>
      <p:pic>
        <p:nvPicPr>
          <p:cNvPr id="4101" name="Picture 7"/>
          <p:cNvPicPr>
            <a:picLocks noChangeAspect="1" noChangeArrowheads="1"/>
          </p:cNvPicPr>
          <p:nvPr/>
        </p:nvPicPr>
        <p:blipFill>
          <a:blip r:embed="rId2"/>
          <a:srcRect/>
          <a:stretch>
            <a:fillRect/>
          </a:stretch>
        </p:blipFill>
        <p:spPr bwMode="auto">
          <a:xfrm>
            <a:off x="214282" y="285728"/>
            <a:ext cx="3922747" cy="4000528"/>
          </a:xfrm>
          <a:prstGeom prst="rect">
            <a:avLst/>
          </a:prstGeom>
          <a:noFill/>
          <a:ln w="9525">
            <a:noFill/>
            <a:miter lim="800000"/>
            <a:headEnd/>
            <a:tailEnd/>
          </a:ln>
        </p:spPr>
      </p:pic>
      <p:sp>
        <p:nvSpPr>
          <p:cNvPr id="4102" name="Rectangle 8"/>
          <p:cNvSpPr>
            <a:spLocks noChangeArrowheads="1"/>
          </p:cNvSpPr>
          <p:nvPr/>
        </p:nvSpPr>
        <p:spPr bwMode="auto">
          <a:xfrm>
            <a:off x="4214810" y="357166"/>
            <a:ext cx="4643470" cy="2677656"/>
          </a:xfrm>
          <a:prstGeom prst="rect">
            <a:avLst/>
          </a:prstGeom>
          <a:solidFill>
            <a:schemeClr val="accent3">
              <a:lumMod val="60000"/>
              <a:lumOff val="40000"/>
            </a:schemeClr>
          </a:solidFill>
          <a:ln w="9525">
            <a:noFill/>
            <a:miter lim="800000"/>
            <a:headEnd/>
            <a:tailEnd/>
          </a:ln>
        </p:spPr>
        <p:txBody>
          <a:bodyPr wrap="square">
            <a:spAutoFit/>
          </a:bodyPr>
          <a:lstStyle/>
          <a:p>
            <a:pPr algn="ctr"/>
            <a:r>
              <a:rPr lang="ru-RU" sz="2800" b="1" dirty="0" smtClean="0">
                <a:latin typeface="Comic Sans MS" pitchFamily="66" charset="0"/>
              </a:rPr>
              <a:t>Перст- </a:t>
            </a:r>
            <a:r>
              <a:rPr lang="ru-RU" sz="2800" dirty="0" smtClean="0">
                <a:latin typeface="Comic Sans MS" pitchFamily="66" charset="0"/>
              </a:rPr>
              <a:t>- старинное название указательного пальца руки , ширина которого равна приблизительно </a:t>
            </a:r>
            <a:r>
              <a:rPr lang="ru-RU" sz="2800" b="1" dirty="0" smtClean="0">
                <a:latin typeface="Comic Sans MS" pitchFamily="66" charset="0"/>
              </a:rPr>
              <a:t>2 см</a:t>
            </a:r>
          </a:p>
          <a:p>
            <a:endParaRPr lang="ru-RU" sz="2800" b="1" dirty="0"/>
          </a:p>
        </p:txBody>
      </p:sp>
      <p:sp>
        <p:nvSpPr>
          <p:cNvPr id="4103" name="Rectangle 9"/>
          <p:cNvSpPr>
            <a:spLocks noChangeArrowheads="1"/>
          </p:cNvSpPr>
          <p:nvPr/>
        </p:nvSpPr>
        <p:spPr bwMode="auto">
          <a:xfrm>
            <a:off x="500034" y="4000504"/>
            <a:ext cx="3641730" cy="369332"/>
          </a:xfrm>
          <a:prstGeom prst="rect">
            <a:avLst/>
          </a:prstGeom>
          <a:solidFill>
            <a:schemeClr val="accent1">
              <a:lumMod val="50000"/>
            </a:schemeClr>
          </a:solidFill>
          <a:ln w="9525">
            <a:noFill/>
            <a:miter lim="800000"/>
            <a:headEnd/>
            <a:tailEnd/>
          </a:ln>
        </p:spPr>
        <p:txBody>
          <a:bodyPr wrap="square">
            <a:spAutoFit/>
          </a:bodyPr>
          <a:lstStyle/>
          <a:p>
            <a:r>
              <a:rPr lang="ru-RU" b="1" dirty="0">
                <a:solidFill>
                  <a:schemeClr val="bg1"/>
                </a:solidFill>
                <a:latin typeface="Comic Sans MS" pitchFamily="66" charset="0"/>
              </a:rPr>
              <a:t>Золотые  ворота. 1164 год</a:t>
            </a:r>
          </a:p>
        </p:txBody>
      </p:sp>
      <p:sp>
        <p:nvSpPr>
          <p:cNvPr id="11" name="Нижний колонтитул 10"/>
          <p:cNvSpPr>
            <a:spLocks noGrp="1"/>
          </p:cNvSpPr>
          <p:nvPr>
            <p:ph type="ftr" sz="quarter" idx="11"/>
          </p:nvPr>
        </p:nvSpPr>
        <p:spPr>
          <a:xfrm>
            <a:off x="785813" y="6245225"/>
            <a:ext cx="5233987" cy="476250"/>
          </a:xfrm>
        </p:spPr>
        <p:txBody>
          <a:bodyPr/>
          <a:lstStyle/>
          <a:p>
            <a:pPr>
              <a:defRPr/>
            </a:pPr>
            <a:r>
              <a:rPr lang="en-US" sz="800" dirty="0"/>
              <a:t>(c)</a:t>
            </a:r>
            <a:r>
              <a:rPr lang="ru-RU" sz="800" dirty="0" err="1"/>
              <a:t>Коробейникова</a:t>
            </a:r>
            <a:r>
              <a:rPr lang="ru-RU" sz="800" dirty="0"/>
              <a:t> Н.А.</a:t>
            </a:r>
          </a:p>
        </p:txBody>
      </p:sp>
      <p:sp>
        <p:nvSpPr>
          <p:cNvPr id="10" name="Номер слайда 9"/>
          <p:cNvSpPr>
            <a:spLocks noGrp="1"/>
          </p:cNvSpPr>
          <p:nvPr>
            <p:ph type="sldNum" sz="quarter" idx="12"/>
          </p:nvPr>
        </p:nvSpPr>
        <p:spPr/>
        <p:txBody>
          <a:bodyPr/>
          <a:lstStyle/>
          <a:p>
            <a:pPr>
              <a:defRPr/>
            </a:pPr>
            <a:fld id="{EB4546B5-CDB0-4EC2-BABA-2211F961801D}" type="slidenum">
              <a:rPr lang="ru-RU"/>
              <a:pPr>
                <a:defRPr/>
              </a:pPr>
              <a:t>3</a:t>
            </a:fld>
            <a:endParaRPr lang="ru-RU"/>
          </a:p>
        </p:txBody>
      </p:sp>
      <p:sp>
        <p:nvSpPr>
          <p:cNvPr id="4106" name="Прямоугольник 11"/>
          <p:cNvSpPr>
            <a:spLocks noChangeArrowheads="1"/>
          </p:cNvSpPr>
          <p:nvPr/>
        </p:nvSpPr>
        <p:spPr bwMode="auto">
          <a:xfrm>
            <a:off x="5357813" y="6642100"/>
            <a:ext cx="4572000" cy="215900"/>
          </a:xfrm>
          <a:prstGeom prst="rect">
            <a:avLst/>
          </a:prstGeom>
          <a:noFill/>
          <a:ln w="9525">
            <a:noFill/>
            <a:miter lim="800000"/>
            <a:headEnd/>
            <a:tailEnd/>
          </a:ln>
        </p:spPr>
        <p:txBody>
          <a:bodyPr>
            <a:spAutoFit/>
          </a:bodyPr>
          <a:lstStyle/>
          <a:p>
            <a:r>
              <a:rPr lang="ru-RU" sz="800">
                <a:solidFill>
                  <a:srgbClr val="19314B"/>
                </a:solidFill>
              </a:rPr>
              <a:t>материал подготовлен для сайта matematika.ucoz.com</a:t>
            </a:r>
          </a:p>
        </p:txBody>
      </p:sp>
      <p:sp>
        <p:nvSpPr>
          <p:cNvPr id="12" name="Прямоугольник 11"/>
          <p:cNvSpPr/>
          <p:nvPr/>
        </p:nvSpPr>
        <p:spPr>
          <a:xfrm>
            <a:off x="4286248" y="3286124"/>
            <a:ext cx="4572000" cy="1200329"/>
          </a:xfrm>
          <a:prstGeom prst="rect">
            <a:avLst/>
          </a:prstGeom>
          <a:solidFill>
            <a:schemeClr val="accent6">
              <a:lumMod val="40000"/>
              <a:lumOff val="60000"/>
            </a:schemeClr>
          </a:solidFill>
        </p:spPr>
        <p:txBody>
          <a:bodyPr wrap="square">
            <a:spAutoFit/>
          </a:bodyPr>
          <a:lstStyle/>
          <a:p>
            <a:pPr algn="just"/>
            <a:r>
              <a:rPr lang="ru-RU" sz="2400" b="1" dirty="0" smtClean="0">
                <a:latin typeface="Comic Sans MS" pitchFamily="66" charset="0"/>
              </a:rPr>
              <a:t>Один, как перст </a:t>
            </a:r>
            <a:r>
              <a:rPr lang="ru-RU" sz="2400" dirty="0" smtClean="0">
                <a:latin typeface="Comic Sans MS" pitchFamily="66" charset="0"/>
              </a:rPr>
              <a:t>- человек, не имеющий ни родных, ни близких, ни друзей.</a:t>
            </a:r>
            <a:endParaRPr lang="ru-RU" sz="2400" dirty="0">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5" descr="4"/>
          <p:cNvPicPr>
            <a:picLocks noChangeAspect="1" noChangeArrowheads="1"/>
          </p:cNvPicPr>
          <p:nvPr/>
        </p:nvPicPr>
        <p:blipFill>
          <a:blip r:embed="rId2"/>
          <a:srcRect/>
          <a:stretch>
            <a:fillRect/>
          </a:stretch>
        </p:blipFill>
        <p:spPr bwMode="auto">
          <a:xfrm>
            <a:off x="571472" y="3429000"/>
            <a:ext cx="2093913" cy="2592387"/>
          </a:xfrm>
          <a:prstGeom prst="rect">
            <a:avLst/>
          </a:prstGeom>
          <a:noFill/>
          <a:ln w="9525">
            <a:noFill/>
            <a:miter lim="800000"/>
            <a:headEnd/>
            <a:tailEnd/>
          </a:ln>
        </p:spPr>
      </p:pic>
      <p:sp>
        <p:nvSpPr>
          <p:cNvPr id="5124" name="Rectangle 6"/>
          <p:cNvSpPr>
            <a:spLocks noChangeArrowheads="1"/>
          </p:cNvSpPr>
          <p:nvPr/>
        </p:nvSpPr>
        <p:spPr bwMode="auto">
          <a:xfrm>
            <a:off x="3428992" y="500042"/>
            <a:ext cx="4679950" cy="5016758"/>
          </a:xfrm>
          <a:prstGeom prst="rect">
            <a:avLst/>
          </a:prstGeom>
          <a:solidFill>
            <a:schemeClr val="accent3">
              <a:lumMod val="60000"/>
              <a:lumOff val="40000"/>
            </a:schemeClr>
          </a:solidFill>
          <a:ln w="9525">
            <a:noFill/>
            <a:miter lim="800000"/>
            <a:headEnd/>
            <a:tailEnd/>
          </a:ln>
        </p:spPr>
        <p:txBody>
          <a:bodyPr anchor="ctr">
            <a:spAutoFit/>
          </a:bodyPr>
          <a:lstStyle/>
          <a:p>
            <a:pPr algn="ctr"/>
            <a:r>
              <a:rPr lang="ru-RU" sz="2400" b="1" dirty="0">
                <a:latin typeface="Comic Sans MS" pitchFamily="66" charset="0"/>
              </a:rPr>
              <a:t>Дюйм </a:t>
            </a:r>
            <a:r>
              <a:rPr lang="ru-RU" sz="2400" dirty="0">
                <a:latin typeface="Comic Sans MS" pitchFamily="66" charset="0"/>
              </a:rPr>
              <a:t>- (от голландского - большой палец).Он равен ширине большого пальца или длине трех сухих зерен ячменя, </a:t>
            </a:r>
          </a:p>
          <a:p>
            <a:pPr algn="ctr"/>
            <a:r>
              <a:rPr lang="ru-RU" sz="2400" dirty="0">
                <a:latin typeface="Comic Sans MS" pitchFamily="66" charset="0"/>
              </a:rPr>
              <a:t> взятых из средней части колоса. </a:t>
            </a:r>
            <a:r>
              <a:rPr lang="ru-RU" sz="2400" b="1" dirty="0">
                <a:latin typeface="Comic Sans MS" pitchFamily="66" charset="0"/>
              </a:rPr>
              <a:t>1 дюйм =2,54 см</a:t>
            </a:r>
            <a:r>
              <a:rPr lang="ru-RU" sz="2400" dirty="0">
                <a:latin typeface="Comic Sans MS" pitchFamily="66" charset="0"/>
              </a:rPr>
              <a:t> = 10 линиям. В настоящее время используется для измерения внутреннего измерения диаметра труб, автомобильных шин, толщины досок и т. д. </a:t>
            </a:r>
          </a:p>
        </p:txBody>
      </p:sp>
      <p:sp>
        <p:nvSpPr>
          <p:cNvPr id="5125" name="Rectangle 7"/>
          <p:cNvSpPr>
            <a:spLocks noChangeArrowheads="1"/>
          </p:cNvSpPr>
          <p:nvPr/>
        </p:nvSpPr>
        <p:spPr bwMode="auto">
          <a:xfrm>
            <a:off x="3132138" y="3919538"/>
            <a:ext cx="5761037" cy="641350"/>
          </a:xfrm>
          <a:prstGeom prst="rect">
            <a:avLst/>
          </a:prstGeom>
          <a:noFill/>
          <a:ln w="9525">
            <a:noFill/>
            <a:miter lim="800000"/>
            <a:headEnd/>
            <a:tailEnd/>
          </a:ln>
        </p:spPr>
        <p:txBody>
          <a:bodyPr anchor="ctr">
            <a:spAutoFit/>
          </a:bodyPr>
          <a:lstStyle/>
          <a:p>
            <a:r>
              <a:rPr lang="ru-RU"/>
              <a:t/>
            </a:r>
            <a:br>
              <a:rPr lang="ru-RU"/>
            </a:br>
            <a:endParaRPr lang="ru-RU"/>
          </a:p>
        </p:txBody>
      </p:sp>
      <p:sp>
        <p:nvSpPr>
          <p:cNvPr id="5126" name="Rectangle 8"/>
          <p:cNvSpPr>
            <a:spLocks noChangeArrowheads="1"/>
          </p:cNvSpPr>
          <p:nvPr/>
        </p:nvSpPr>
        <p:spPr bwMode="auto">
          <a:xfrm>
            <a:off x="2555875" y="5465763"/>
            <a:ext cx="6264275" cy="366712"/>
          </a:xfrm>
          <a:prstGeom prst="rect">
            <a:avLst/>
          </a:prstGeom>
          <a:noFill/>
          <a:ln w="9525">
            <a:noFill/>
            <a:miter lim="800000"/>
            <a:headEnd/>
            <a:tailEnd/>
          </a:ln>
        </p:spPr>
        <p:txBody>
          <a:bodyPr anchor="ctr">
            <a:spAutoFit/>
          </a:bodyPr>
          <a:lstStyle/>
          <a:p>
            <a:endParaRPr lang="ru-RU"/>
          </a:p>
        </p:txBody>
      </p:sp>
      <p:sp>
        <p:nvSpPr>
          <p:cNvPr id="5127" name="Rectangle 9"/>
          <p:cNvSpPr>
            <a:spLocks noChangeArrowheads="1"/>
          </p:cNvSpPr>
          <p:nvPr/>
        </p:nvSpPr>
        <p:spPr bwMode="auto">
          <a:xfrm>
            <a:off x="179388" y="2497138"/>
            <a:ext cx="184150" cy="336550"/>
          </a:xfrm>
          <a:prstGeom prst="rect">
            <a:avLst/>
          </a:prstGeom>
          <a:noFill/>
          <a:ln w="9525">
            <a:noFill/>
            <a:miter lim="800000"/>
            <a:headEnd/>
            <a:tailEnd/>
          </a:ln>
        </p:spPr>
        <p:txBody>
          <a:bodyPr wrap="none">
            <a:spAutoFit/>
          </a:bodyPr>
          <a:lstStyle/>
          <a:p>
            <a:endParaRPr lang="ru-RU" sz="1600" b="1"/>
          </a:p>
        </p:txBody>
      </p:sp>
      <p:pic>
        <p:nvPicPr>
          <p:cNvPr id="5128" name="Picture 10"/>
          <p:cNvPicPr>
            <a:picLocks noChangeAspect="1" noChangeArrowheads="1"/>
          </p:cNvPicPr>
          <p:nvPr/>
        </p:nvPicPr>
        <p:blipFill>
          <a:blip r:embed="rId3"/>
          <a:srcRect/>
          <a:stretch>
            <a:fillRect/>
          </a:stretch>
        </p:blipFill>
        <p:spPr bwMode="auto">
          <a:xfrm>
            <a:off x="395288" y="260350"/>
            <a:ext cx="2736850" cy="2736850"/>
          </a:xfrm>
          <a:prstGeom prst="rect">
            <a:avLst/>
          </a:prstGeom>
          <a:noFill/>
          <a:ln w="9525">
            <a:noFill/>
            <a:miter lim="800000"/>
            <a:headEnd/>
            <a:tailEnd/>
          </a:ln>
        </p:spPr>
      </p:pic>
      <p:sp>
        <p:nvSpPr>
          <p:cNvPr id="11" name="Номер слайда 10"/>
          <p:cNvSpPr>
            <a:spLocks noGrp="1"/>
          </p:cNvSpPr>
          <p:nvPr>
            <p:ph type="sldNum" sz="quarter" idx="12"/>
          </p:nvPr>
        </p:nvSpPr>
        <p:spPr/>
        <p:txBody>
          <a:bodyPr/>
          <a:lstStyle/>
          <a:p>
            <a:pPr>
              <a:defRPr/>
            </a:pPr>
            <a:fld id="{E353F223-16B1-4227-92EA-48F3FD167584}" type="slidenum">
              <a:rPr lang="ru-RU"/>
              <a:pPr>
                <a:defRPr/>
              </a:pPr>
              <a:t>4</a:t>
            </a:fld>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5"/>
          <p:cNvSpPr>
            <a:spLocks noChangeArrowheads="1"/>
          </p:cNvSpPr>
          <p:nvPr/>
        </p:nvSpPr>
        <p:spPr bwMode="auto">
          <a:xfrm>
            <a:off x="3143240" y="571480"/>
            <a:ext cx="5113338" cy="2769989"/>
          </a:xfrm>
          <a:prstGeom prst="rect">
            <a:avLst/>
          </a:prstGeom>
          <a:solidFill>
            <a:schemeClr val="accent3">
              <a:lumMod val="60000"/>
              <a:lumOff val="40000"/>
            </a:schemeClr>
          </a:solidFill>
          <a:ln w="9525">
            <a:noFill/>
            <a:miter lim="800000"/>
            <a:headEnd/>
            <a:tailEnd/>
          </a:ln>
        </p:spPr>
        <p:txBody>
          <a:bodyPr>
            <a:spAutoFit/>
          </a:bodyPr>
          <a:lstStyle/>
          <a:p>
            <a:pPr algn="ctr"/>
            <a:r>
              <a:rPr lang="ru-RU" sz="2800" u="sng" dirty="0">
                <a:latin typeface="Comic Sans MS" pitchFamily="66" charset="0"/>
              </a:rPr>
              <a:t>Вершок</a:t>
            </a:r>
            <a:r>
              <a:rPr lang="ru-RU" sz="2800" dirty="0">
                <a:latin typeface="Comic Sans MS" pitchFamily="66" charset="0"/>
              </a:rPr>
              <a:t> - </a:t>
            </a:r>
            <a:r>
              <a:rPr lang="ru-RU" sz="2400" dirty="0">
                <a:latin typeface="Comic Sans MS" pitchFamily="66" charset="0"/>
              </a:rPr>
              <a:t>старинная русская мера длины , равная  ширине двух пальцев (указательного и среднего).</a:t>
            </a:r>
            <a:br>
              <a:rPr lang="ru-RU" sz="2400" dirty="0">
                <a:latin typeface="Comic Sans MS" pitchFamily="66" charset="0"/>
              </a:rPr>
            </a:br>
            <a:r>
              <a:rPr lang="ru-RU" sz="2800" u="sng" dirty="0">
                <a:latin typeface="Comic Sans MS" pitchFamily="66" charset="0"/>
              </a:rPr>
              <a:t>Вершок</a:t>
            </a:r>
            <a:r>
              <a:rPr lang="ru-RU" sz="2000" dirty="0">
                <a:latin typeface="Comic Sans MS" pitchFamily="66" charset="0"/>
              </a:rPr>
              <a:t> = 1/16 аршина = 1,75 дюйма = 44,45 мм = </a:t>
            </a:r>
            <a:r>
              <a:rPr lang="ru-RU" sz="2800" dirty="0">
                <a:latin typeface="Comic Sans MS" pitchFamily="66" charset="0"/>
              </a:rPr>
              <a:t>4,44 см.</a:t>
            </a:r>
            <a:r>
              <a:rPr lang="ru-RU" sz="2000" dirty="0">
                <a:latin typeface="Comic Sans MS" pitchFamily="66" charset="0"/>
              </a:rPr>
              <a:t> </a:t>
            </a:r>
            <a:r>
              <a:rPr lang="ru-RU" dirty="0">
                <a:latin typeface="Comic Sans MS" pitchFamily="66" charset="0"/>
              </a:rPr>
              <a:t/>
            </a:r>
            <a:br>
              <a:rPr lang="ru-RU" dirty="0">
                <a:latin typeface="Comic Sans MS" pitchFamily="66" charset="0"/>
              </a:rPr>
            </a:br>
            <a:endParaRPr lang="ru-RU" dirty="0">
              <a:latin typeface="Comic Sans MS" pitchFamily="66" charset="0"/>
            </a:endParaRPr>
          </a:p>
        </p:txBody>
      </p:sp>
      <p:sp>
        <p:nvSpPr>
          <p:cNvPr id="6148" name="Rectangle 6"/>
          <p:cNvSpPr>
            <a:spLocks noChangeArrowheads="1"/>
          </p:cNvSpPr>
          <p:nvPr/>
        </p:nvSpPr>
        <p:spPr bwMode="auto">
          <a:xfrm>
            <a:off x="785786" y="3929066"/>
            <a:ext cx="7632700" cy="2197100"/>
          </a:xfrm>
          <a:prstGeom prst="rect">
            <a:avLst/>
          </a:prstGeom>
          <a:solidFill>
            <a:schemeClr val="accent6">
              <a:lumMod val="40000"/>
              <a:lumOff val="60000"/>
            </a:schemeClr>
          </a:solidFill>
          <a:ln w="9525">
            <a:noFill/>
            <a:miter lim="800000"/>
            <a:headEnd/>
            <a:tailEnd/>
          </a:ln>
        </p:spPr>
        <p:txBody>
          <a:bodyPr anchor="ctr">
            <a:spAutoFit/>
          </a:bodyPr>
          <a:lstStyle/>
          <a:p>
            <a:pPr algn="ctr"/>
            <a:r>
              <a:rPr lang="ru-RU" sz="2800" b="1" dirty="0">
                <a:latin typeface="Comic Sans MS" pitchFamily="66" charset="0"/>
              </a:rPr>
              <a:t>От горшка два вершка, а уже указчик</a:t>
            </a:r>
            <a:r>
              <a:rPr lang="ru-RU" b="1" dirty="0">
                <a:latin typeface="Comic Sans MS" pitchFamily="66" charset="0"/>
              </a:rPr>
              <a:t> </a:t>
            </a:r>
            <a:r>
              <a:rPr lang="ru-RU" dirty="0">
                <a:latin typeface="Comic Sans MS" pitchFamily="66" charset="0"/>
              </a:rPr>
              <a:t>- молодой человек, не имеющий жизненного опыта, но самонадеянно поучающий всех.</a:t>
            </a:r>
          </a:p>
          <a:p>
            <a:pPr algn="ctr"/>
            <a:r>
              <a:rPr lang="ru-RU" sz="2800" b="1" dirty="0">
                <a:latin typeface="Comic Sans MS" pitchFamily="66" charset="0"/>
              </a:rPr>
              <a:t>У нее суббота через пятницу на два вершка вылезла</a:t>
            </a:r>
            <a:r>
              <a:rPr lang="ru-RU" b="1" dirty="0">
                <a:latin typeface="Comic Sans MS" pitchFamily="66" charset="0"/>
              </a:rPr>
              <a:t> </a:t>
            </a:r>
            <a:r>
              <a:rPr lang="ru-RU" dirty="0">
                <a:latin typeface="Comic Sans MS" pitchFamily="66" charset="0"/>
              </a:rPr>
              <a:t>- о неаккуратной женщине, у которой нижняя рубашка длинней юбки.</a:t>
            </a:r>
          </a:p>
        </p:txBody>
      </p:sp>
      <p:pic>
        <p:nvPicPr>
          <p:cNvPr id="6149" name="Picture 7"/>
          <p:cNvPicPr>
            <a:picLocks noChangeAspect="1" noChangeArrowheads="1"/>
          </p:cNvPicPr>
          <p:nvPr/>
        </p:nvPicPr>
        <p:blipFill>
          <a:blip r:embed="rId2"/>
          <a:srcRect/>
          <a:stretch>
            <a:fillRect/>
          </a:stretch>
        </p:blipFill>
        <p:spPr bwMode="auto">
          <a:xfrm>
            <a:off x="395288" y="188913"/>
            <a:ext cx="2592387" cy="3600450"/>
          </a:xfrm>
          <a:prstGeom prst="rect">
            <a:avLst/>
          </a:prstGeom>
          <a:noFill/>
          <a:ln w="9525">
            <a:noFill/>
            <a:miter lim="800000"/>
            <a:headEnd/>
            <a:tailEnd/>
          </a:ln>
        </p:spPr>
      </p:pic>
      <p:sp>
        <p:nvSpPr>
          <p:cNvPr id="6150" name="Rectangle 8"/>
          <p:cNvSpPr>
            <a:spLocks noChangeArrowheads="1"/>
          </p:cNvSpPr>
          <p:nvPr/>
        </p:nvSpPr>
        <p:spPr bwMode="auto">
          <a:xfrm>
            <a:off x="395288" y="3213100"/>
            <a:ext cx="2520950" cy="581025"/>
          </a:xfrm>
          <a:prstGeom prst="rect">
            <a:avLst/>
          </a:prstGeom>
          <a:noFill/>
          <a:ln w="9525">
            <a:noFill/>
            <a:miter lim="800000"/>
            <a:headEnd/>
            <a:tailEnd/>
          </a:ln>
        </p:spPr>
        <p:txBody>
          <a:bodyPr>
            <a:spAutoFit/>
          </a:bodyPr>
          <a:lstStyle/>
          <a:p>
            <a:r>
              <a:rPr lang="ru-RU" sz="1600"/>
              <a:t>Собор Рождества Богородицы 1117г</a:t>
            </a:r>
          </a:p>
        </p:txBody>
      </p:sp>
      <p:sp>
        <p:nvSpPr>
          <p:cNvPr id="9" name="Номер слайда 8"/>
          <p:cNvSpPr>
            <a:spLocks noGrp="1"/>
          </p:cNvSpPr>
          <p:nvPr>
            <p:ph type="sldNum" sz="quarter" idx="12"/>
          </p:nvPr>
        </p:nvSpPr>
        <p:spPr/>
        <p:txBody>
          <a:bodyPr/>
          <a:lstStyle/>
          <a:p>
            <a:pPr>
              <a:defRPr/>
            </a:pPr>
            <a:fld id="{E2CEF7B7-584D-4C2A-9D7C-F414A4ADFE7E}" type="slidenum">
              <a:rPr lang="ru-RU"/>
              <a:pPr>
                <a:defRPr/>
              </a:pPr>
              <a:t>5</a:t>
            </a:fld>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5" descr="RUKA"/>
          <p:cNvPicPr>
            <a:picLocks noChangeAspect="1" noChangeArrowheads="1"/>
          </p:cNvPicPr>
          <p:nvPr/>
        </p:nvPicPr>
        <p:blipFill>
          <a:blip r:embed="rId2"/>
          <a:srcRect/>
          <a:stretch>
            <a:fillRect/>
          </a:stretch>
        </p:blipFill>
        <p:spPr bwMode="auto">
          <a:xfrm>
            <a:off x="357158" y="428604"/>
            <a:ext cx="3095625" cy="2951162"/>
          </a:xfrm>
          <a:prstGeom prst="rect">
            <a:avLst/>
          </a:prstGeom>
          <a:noFill/>
          <a:ln w="9525">
            <a:noFill/>
            <a:miter lim="800000"/>
            <a:headEnd/>
            <a:tailEnd/>
          </a:ln>
        </p:spPr>
      </p:pic>
      <p:sp>
        <p:nvSpPr>
          <p:cNvPr id="7172" name="Rectangle 6"/>
          <p:cNvSpPr>
            <a:spLocks noChangeArrowheads="1"/>
          </p:cNvSpPr>
          <p:nvPr/>
        </p:nvSpPr>
        <p:spPr bwMode="auto">
          <a:xfrm>
            <a:off x="993775" y="2836863"/>
            <a:ext cx="114300" cy="0"/>
          </a:xfrm>
          <a:prstGeom prst="rect">
            <a:avLst/>
          </a:prstGeom>
          <a:noFill/>
          <a:ln w="9525">
            <a:noFill/>
            <a:miter lim="800000"/>
            <a:headEnd/>
            <a:tailEnd/>
          </a:ln>
        </p:spPr>
        <p:txBody>
          <a:bodyPr wrap="none" anchor="ctr">
            <a:spAutoFit/>
          </a:bodyPr>
          <a:lstStyle/>
          <a:p>
            <a:endParaRPr lang="ru-RU"/>
          </a:p>
        </p:txBody>
      </p:sp>
      <p:graphicFrame>
        <p:nvGraphicFramePr>
          <p:cNvPr id="13319" name="Group 7"/>
          <p:cNvGraphicFramePr>
            <a:graphicFrameLocks noGrp="1"/>
          </p:cNvGraphicFramePr>
          <p:nvPr/>
        </p:nvGraphicFramePr>
        <p:xfrm>
          <a:off x="3571868" y="642918"/>
          <a:ext cx="5327650" cy="3071834"/>
        </p:xfrm>
        <a:graphic>
          <a:graphicData uri="http://schemas.openxmlformats.org/drawingml/2006/table">
            <a:tbl>
              <a:tblPr/>
              <a:tblGrid>
                <a:gridCol w="4911725"/>
                <a:gridCol w="415925"/>
              </a:tblGrid>
              <a:tr h="307183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1" u="sng" strike="noStrike" cap="none" normalizeH="0" baseline="0" dirty="0" smtClean="0">
                          <a:ln>
                            <a:noFill/>
                          </a:ln>
                          <a:solidFill>
                            <a:schemeClr val="tx1"/>
                          </a:solidFill>
                          <a:effectLst/>
                          <a:latin typeface="Comic Sans MS" pitchFamily="66" charset="0"/>
                          <a:ea typeface="Times New Roman" pitchFamily="18" charset="0"/>
                          <a:cs typeface="Arial" charset="0"/>
                        </a:rPr>
                        <a:t>Пядь, пядень(или четверть) </a:t>
                      </a:r>
                      <a:r>
                        <a:rPr kumimoji="0" lang="ru-RU" sz="2000" b="0" i="0" u="none" strike="noStrike" cap="none" normalizeH="0" baseline="0" dirty="0" smtClean="0">
                          <a:ln>
                            <a:noFill/>
                          </a:ln>
                          <a:solidFill>
                            <a:schemeClr val="tx1"/>
                          </a:solidFill>
                          <a:effectLst/>
                          <a:latin typeface="Comic Sans MS" pitchFamily="66" charset="0"/>
                          <a:ea typeface="Times New Roman" pitchFamily="18" charset="0"/>
                          <a:cs typeface="Arial" charset="0"/>
                        </a:rPr>
                        <a:t>- одна из самых старинных мер длины. Название происходит от древнерусского слова"пясть", т.е. кулак или кисть руки. Различают пядь малую - расстояние между концами вытянутых большого и указательного пальцев, что составляет около 18 см, и пядь великую</a:t>
                      </a:r>
                    </a:p>
                  </a:txBody>
                  <a:tcPr horzOverflow="overflow">
                    <a:lnL cap="flat">
                      <a:noFill/>
                    </a:lnL>
                    <a:lnR>
                      <a:noFill/>
                    </a:lnR>
                    <a:lnT cap="flat">
                      <a:noFill/>
                    </a:lnT>
                    <a:lnB cap="flat">
                      <a:noFill/>
                    </a:lnB>
                    <a:lnTlToBr>
                      <a:noFill/>
                    </a:lnTlToBr>
                    <a:lnBlToTr>
                      <a:noFill/>
                    </a:lnBlToTr>
                    <a:solidFill>
                      <a:schemeClr val="accent3">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ru-RU" sz="2400" b="0" i="0" u="none" strike="noStrike" cap="none" normalizeH="0" baseline="0" dirty="0" smtClean="0">
                        <a:ln>
                          <a:noFill/>
                        </a:ln>
                        <a:solidFill>
                          <a:schemeClr val="tx1"/>
                        </a:solidFill>
                        <a:effectLst>
                          <a:outerShdw blurRad="38100" dist="38100" dir="2700000" algn="tl">
                            <a:srgbClr val="000000"/>
                          </a:outerShdw>
                        </a:effectLst>
                        <a:latin typeface="Comic Sans MS" pitchFamily="66" charset="0"/>
                      </a:endParaRPr>
                    </a:p>
                  </a:txBody>
                  <a:tcPr anchor="ctr" horzOverflow="overflow">
                    <a:lnL>
                      <a:noFill/>
                    </a:lnL>
                    <a:lnR cap="flat">
                      <a:noFill/>
                    </a:lnR>
                    <a:lnT cap="flat">
                      <a:noFill/>
                    </a:lnT>
                    <a:lnB cap="flat">
                      <a:noFill/>
                    </a:lnB>
                    <a:lnTlToBr>
                      <a:noFill/>
                    </a:lnTlToBr>
                    <a:lnBlToTr>
                      <a:noFill/>
                    </a:lnBlToTr>
                    <a:solidFill>
                      <a:schemeClr val="accent3">
                        <a:lumMod val="60000"/>
                        <a:lumOff val="40000"/>
                      </a:schemeClr>
                    </a:solidFill>
                  </a:tcPr>
                </a:tc>
              </a:tr>
            </a:tbl>
          </a:graphicData>
        </a:graphic>
      </p:graphicFrame>
      <p:sp>
        <p:nvSpPr>
          <p:cNvPr id="7176" name="Rectangle 14"/>
          <p:cNvSpPr>
            <a:spLocks noChangeArrowheads="1"/>
          </p:cNvSpPr>
          <p:nvPr/>
        </p:nvSpPr>
        <p:spPr bwMode="auto">
          <a:xfrm>
            <a:off x="2285984" y="5143512"/>
            <a:ext cx="6551612" cy="1508105"/>
          </a:xfrm>
          <a:prstGeom prst="rect">
            <a:avLst/>
          </a:prstGeom>
          <a:solidFill>
            <a:schemeClr val="accent3">
              <a:lumMod val="60000"/>
              <a:lumOff val="40000"/>
            </a:schemeClr>
          </a:solidFill>
          <a:ln w="9525">
            <a:noFill/>
            <a:miter lim="800000"/>
            <a:headEnd/>
            <a:tailEnd/>
          </a:ln>
        </p:spPr>
        <p:txBody>
          <a:bodyPr>
            <a:spAutoFit/>
          </a:bodyPr>
          <a:lstStyle/>
          <a:p>
            <a:r>
              <a:rPr lang="ru-RU" sz="2800" b="1" dirty="0">
                <a:latin typeface="Comic Sans MS" pitchFamily="66" charset="0"/>
              </a:rPr>
              <a:t>Не уступить ни пяди</a:t>
            </a:r>
            <a:r>
              <a:rPr lang="ru-RU" b="1" dirty="0">
                <a:latin typeface="Comic Sans MS" pitchFamily="66" charset="0"/>
              </a:rPr>
              <a:t> </a:t>
            </a:r>
            <a:r>
              <a:rPr lang="ru-RU" dirty="0">
                <a:latin typeface="Comic Sans MS" pitchFamily="66" charset="0"/>
              </a:rPr>
              <a:t>не отдать даже самой малости.</a:t>
            </a:r>
          </a:p>
          <a:p>
            <a:r>
              <a:rPr lang="ru-RU" sz="2800" b="1" dirty="0">
                <a:latin typeface="Comic Sans MS" pitchFamily="66" charset="0"/>
              </a:rPr>
              <a:t>Семь пядей во лбу</a:t>
            </a:r>
            <a:r>
              <a:rPr lang="ru-RU" b="1" dirty="0">
                <a:latin typeface="Comic Sans MS" pitchFamily="66" charset="0"/>
              </a:rPr>
              <a:t> </a:t>
            </a:r>
            <a:r>
              <a:rPr lang="ru-RU" dirty="0">
                <a:latin typeface="Comic Sans MS" pitchFamily="66" charset="0"/>
              </a:rPr>
              <a:t>- об очень умном человеке</a:t>
            </a:r>
          </a:p>
        </p:txBody>
      </p:sp>
      <p:sp>
        <p:nvSpPr>
          <p:cNvPr id="7177" name="Rectangle 15"/>
          <p:cNvSpPr>
            <a:spLocks noChangeArrowheads="1"/>
          </p:cNvSpPr>
          <p:nvPr/>
        </p:nvSpPr>
        <p:spPr bwMode="auto">
          <a:xfrm>
            <a:off x="357158" y="4000504"/>
            <a:ext cx="7777163" cy="946150"/>
          </a:xfrm>
          <a:prstGeom prst="rect">
            <a:avLst/>
          </a:prstGeom>
          <a:solidFill>
            <a:schemeClr val="accent6">
              <a:lumMod val="40000"/>
              <a:lumOff val="60000"/>
            </a:schemeClr>
          </a:solidFill>
          <a:ln w="9525">
            <a:noFill/>
            <a:miter lim="800000"/>
            <a:headEnd/>
            <a:tailEnd/>
          </a:ln>
        </p:spPr>
        <p:txBody>
          <a:bodyPr>
            <a:spAutoFit/>
          </a:bodyPr>
          <a:lstStyle/>
          <a:p>
            <a:pPr algn="ctr"/>
            <a:r>
              <a:rPr lang="ru-RU" sz="2800" b="1" dirty="0">
                <a:latin typeface="Comic Sans MS" pitchFamily="66" charset="0"/>
              </a:rPr>
              <a:t>- </a:t>
            </a:r>
            <a:r>
              <a:rPr lang="ru-RU" sz="2000" b="1" dirty="0">
                <a:latin typeface="Comic Sans MS" pitchFamily="66" charset="0"/>
              </a:rPr>
              <a:t>расстояние от конца вытянутого мизинца до конца большого пальца,</a:t>
            </a:r>
            <a:r>
              <a:rPr lang="ru-RU" sz="2800" b="1" dirty="0">
                <a:latin typeface="Comic Sans MS" pitchFamily="66" charset="0"/>
              </a:rPr>
              <a:t> 22-23 см.</a:t>
            </a:r>
          </a:p>
        </p:txBody>
      </p:sp>
      <p:sp>
        <p:nvSpPr>
          <p:cNvPr id="16" name="Номер слайда 15"/>
          <p:cNvSpPr>
            <a:spLocks noGrp="1"/>
          </p:cNvSpPr>
          <p:nvPr>
            <p:ph type="sldNum" sz="quarter" idx="12"/>
          </p:nvPr>
        </p:nvSpPr>
        <p:spPr/>
        <p:txBody>
          <a:bodyPr/>
          <a:lstStyle/>
          <a:p>
            <a:pPr>
              <a:defRPr/>
            </a:pPr>
            <a:fld id="{EC76CA84-283E-41D7-A4A2-1891163D0E2E}" type="slidenum">
              <a:rPr lang="ru-RU"/>
              <a:pPr>
                <a:defRPr/>
              </a:pPr>
              <a:t>6</a:t>
            </a:fld>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5" descr="3"/>
          <p:cNvPicPr>
            <a:picLocks noChangeAspect="1" noChangeArrowheads="1"/>
          </p:cNvPicPr>
          <p:nvPr/>
        </p:nvPicPr>
        <p:blipFill>
          <a:blip r:embed="rId2"/>
          <a:srcRect/>
          <a:stretch>
            <a:fillRect/>
          </a:stretch>
        </p:blipFill>
        <p:spPr bwMode="auto">
          <a:xfrm>
            <a:off x="285720" y="500042"/>
            <a:ext cx="2060575" cy="3240088"/>
          </a:xfrm>
          <a:prstGeom prst="rect">
            <a:avLst/>
          </a:prstGeom>
          <a:noFill/>
          <a:ln w="9525">
            <a:noFill/>
            <a:miter lim="800000"/>
            <a:headEnd/>
            <a:tailEnd/>
          </a:ln>
        </p:spPr>
      </p:pic>
      <p:sp>
        <p:nvSpPr>
          <p:cNvPr id="8196" name="Rectangle 6"/>
          <p:cNvSpPr>
            <a:spLocks noChangeArrowheads="1"/>
          </p:cNvSpPr>
          <p:nvPr/>
        </p:nvSpPr>
        <p:spPr bwMode="auto">
          <a:xfrm>
            <a:off x="2500298" y="928670"/>
            <a:ext cx="5905500" cy="3046988"/>
          </a:xfrm>
          <a:prstGeom prst="rect">
            <a:avLst/>
          </a:prstGeom>
          <a:solidFill>
            <a:schemeClr val="accent3">
              <a:lumMod val="60000"/>
              <a:lumOff val="40000"/>
            </a:schemeClr>
          </a:solidFill>
          <a:ln w="9525">
            <a:noFill/>
            <a:miter lim="800000"/>
            <a:headEnd/>
            <a:tailEnd/>
          </a:ln>
        </p:spPr>
        <p:txBody>
          <a:bodyPr anchor="ctr">
            <a:spAutoFit/>
          </a:bodyPr>
          <a:lstStyle/>
          <a:p>
            <a:pPr algn="just"/>
            <a:r>
              <a:rPr lang="ru-RU" sz="2800" b="1" dirty="0">
                <a:latin typeface="Comic Sans MS" pitchFamily="66" charset="0"/>
              </a:rPr>
              <a:t>Локоть </a:t>
            </a:r>
            <a:r>
              <a:rPr lang="ru-RU" sz="2000" dirty="0">
                <a:latin typeface="Comic Sans MS" pitchFamily="66" charset="0"/>
              </a:rPr>
              <a:t>- </a:t>
            </a:r>
            <a:r>
              <a:rPr lang="ru-RU" sz="2400" dirty="0">
                <a:latin typeface="Comic Sans MS" pitchFamily="66" charset="0"/>
              </a:rPr>
              <a:t>древнейшая мера длины, которой пользовались многие народы мира. Это расстояние от конца вытянутого среднего пальца руки или сжатого кулака  до локтевого сгиба. Его длина колебалась от 38 см до 46 см или 11 – 16 вершков. </a:t>
            </a:r>
            <a:br>
              <a:rPr lang="ru-RU" sz="2400" dirty="0">
                <a:latin typeface="Comic Sans MS" pitchFamily="66" charset="0"/>
              </a:rPr>
            </a:br>
            <a:endParaRPr lang="ru-RU" sz="2000" dirty="0">
              <a:latin typeface="Comic Sans MS" pitchFamily="66" charset="0"/>
            </a:endParaRPr>
          </a:p>
        </p:txBody>
      </p:sp>
      <p:sp>
        <p:nvSpPr>
          <p:cNvPr id="7" name="Номер слайда 6"/>
          <p:cNvSpPr>
            <a:spLocks noGrp="1"/>
          </p:cNvSpPr>
          <p:nvPr>
            <p:ph type="sldNum" sz="quarter" idx="12"/>
          </p:nvPr>
        </p:nvSpPr>
        <p:spPr/>
        <p:txBody>
          <a:bodyPr/>
          <a:lstStyle/>
          <a:p>
            <a:pPr>
              <a:defRPr/>
            </a:pPr>
            <a:fld id="{F0D12845-26C9-4C7E-AE9D-6BC20408D7EE}" type="slidenum">
              <a:rPr lang="ru-RU"/>
              <a:pPr>
                <a:defRPr/>
              </a:pPr>
              <a:t>7</a:t>
            </a:fld>
            <a:endParaRPr lang="ru-RU" dirty="0"/>
          </a:p>
        </p:txBody>
      </p:sp>
      <p:sp>
        <p:nvSpPr>
          <p:cNvPr id="9" name="Прямоугольник 8"/>
          <p:cNvSpPr/>
          <p:nvPr/>
        </p:nvSpPr>
        <p:spPr>
          <a:xfrm>
            <a:off x="928662" y="3929066"/>
            <a:ext cx="7572428" cy="1384995"/>
          </a:xfrm>
          <a:prstGeom prst="rect">
            <a:avLst/>
          </a:prstGeom>
          <a:solidFill>
            <a:schemeClr val="accent6">
              <a:lumMod val="40000"/>
              <a:lumOff val="60000"/>
            </a:schemeClr>
          </a:solidFill>
        </p:spPr>
        <p:txBody>
          <a:bodyPr wrap="square">
            <a:spAutoFit/>
          </a:bodyPr>
          <a:lstStyle/>
          <a:p>
            <a:r>
              <a:rPr lang="ru-RU" sz="2800" dirty="0" smtClean="0">
                <a:latin typeface="Comic Sans MS" pitchFamily="66" charset="0"/>
              </a:rPr>
              <a:t>«</a:t>
            </a:r>
            <a:r>
              <a:rPr lang="ru-RU" sz="2800" b="1" dirty="0" smtClean="0">
                <a:latin typeface="Comic Sans MS" pitchFamily="66" charset="0"/>
              </a:rPr>
              <a:t>Близок локоть да не укусишь»,</a:t>
            </a:r>
            <a:r>
              <a:rPr lang="ru-RU" sz="2800" dirty="0" smtClean="0">
                <a:latin typeface="Comic Sans MS" pitchFamily="66" charset="0"/>
              </a:rPr>
              <a:t> «</a:t>
            </a:r>
            <a:r>
              <a:rPr lang="ru-RU" sz="2800" b="1" dirty="0" smtClean="0">
                <a:latin typeface="Comic Sans MS" pitchFamily="66" charset="0"/>
              </a:rPr>
              <a:t>Сам с ноготок ,а борода-с локоток</a:t>
            </a:r>
            <a:r>
              <a:rPr lang="ru-RU" sz="2800" dirty="0" smtClean="0">
                <a:latin typeface="Comic Sans MS" pitchFamily="66" charset="0"/>
              </a:rPr>
              <a:t>». Как мера длины на Руси встречается с XVI в. </a:t>
            </a:r>
            <a:endParaRPr lang="ru-RU" sz="2800" dirty="0">
              <a:latin typeface="Comic Sans MS"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ChangeArrowheads="1"/>
          </p:cNvSpPr>
          <p:nvPr/>
        </p:nvSpPr>
        <p:spPr bwMode="auto">
          <a:xfrm>
            <a:off x="3000364" y="785794"/>
            <a:ext cx="5715040" cy="954107"/>
          </a:xfrm>
          <a:prstGeom prst="rect">
            <a:avLst/>
          </a:prstGeom>
          <a:solidFill>
            <a:schemeClr val="accent3">
              <a:lumMod val="60000"/>
              <a:lumOff val="40000"/>
            </a:schemeClr>
          </a:solidFill>
          <a:ln w="9525">
            <a:noFill/>
            <a:miter lim="800000"/>
            <a:headEnd/>
            <a:tailEnd/>
          </a:ln>
        </p:spPr>
        <p:txBody>
          <a:bodyPr wrap="square" anchor="ctr">
            <a:spAutoFit/>
          </a:bodyPr>
          <a:lstStyle/>
          <a:p>
            <a:pPr algn="just"/>
            <a:r>
              <a:rPr lang="ru-RU" sz="2800" b="1" dirty="0">
                <a:latin typeface="Comic Sans MS" pitchFamily="66" charset="0"/>
              </a:rPr>
              <a:t>Аршин </a:t>
            </a:r>
            <a:r>
              <a:rPr lang="ru-RU" sz="2000" dirty="0">
                <a:latin typeface="Comic Sans MS" pitchFamily="66" charset="0"/>
              </a:rPr>
              <a:t>- одна из главных русских мер длины, использовалась </a:t>
            </a:r>
            <a:r>
              <a:rPr lang="ru-RU" sz="2800" b="1" dirty="0">
                <a:latin typeface="Comic Sans MS" pitchFamily="66" charset="0"/>
              </a:rPr>
              <a:t>с XVI в</a:t>
            </a:r>
            <a:r>
              <a:rPr lang="ru-RU" sz="2000" dirty="0">
                <a:latin typeface="Comic Sans MS" pitchFamily="66" charset="0"/>
              </a:rPr>
              <a:t>. </a:t>
            </a:r>
          </a:p>
        </p:txBody>
      </p:sp>
      <p:pic>
        <p:nvPicPr>
          <p:cNvPr id="9219" name="Picture 5" descr="arshin"/>
          <p:cNvPicPr>
            <a:picLocks noChangeAspect="1" noChangeArrowheads="1"/>
          </p:cNvPicPr>
          <p:nvPr/>
        </p:nvPicPr>
        <p:blipFill>
          <a:blip r:embed="rId2"/>
          <a:srcRect/>
          <a:stretch>
            <a:fillRect/>
          </a:stretch>
        </p:blipFill>
        <p:spPr bwMode="auto">
          <a:xfrm>
            <a:off x="214282" y="214290"/>
            <a:ext cx="2735263" cy="1773237"/>
          </a:xfrm>
          <a:prstGeom prst="rect">
            <a:avLst/>
          </a:prstGeom>
          <a:noFill/>
          <a:ln w="9525">
            <a:noFill/>
            <a:miter lim="800000"/>
            <a:headEnd/>
            <a:tailEnd/>
          </a:ln>
        </p:spPr>
      </p:pic>
      <p:sp>
        <p:nvSpPr>
          <p:cNvPr id="7" name="Номер слайда 6"/>
          <p:cNvSpPr>
            <a:spLocks noGrp="1"/>
          </p:cNvSpPr>
          <p:nvPr>
            <p:ph type="sldNum" sz="quarter" idx="12"/>
          </p:nvPr>
        </p:nvSpPr>
        <p:spPr>
          <a:xfrm>
            <a:off x="7010400" y="6381750"/>
            <a:ext cx="2133600" cy="476250"/>
          </a:xfrm>
        </p:spPr>
        <p:txBody>
          <a:bodyPr/>
          <a:lstStyle/>
          <a:p>
            <a:pPr>
              <a:defRPr/>
            </a:pPr>
            <a:fld id="{53DF666B-C6AC-4349-82F6-6F01666AB50E}" type="slidenum">
              <a:rPr lang="ru-RU"/>
              <a:pPr>
                <a:defRPr/>
              </a:pPr>
              <a:t>8</a:t>
            </a:fld>
            <a:endParaRPr lang="ru-RU"/>
          </a:p>
        </p:txBody>
      </p:sp>
      <p:pic>
        <p:nvPicPr>
          <p:cNvPr id="23554" name="Picture 2" descr="Картинка 12 из 10843">
            <a:hlinkClick r:id="rId3"/>
          </p:cNvPr>
          <p:cNvPicPr>
            <a:picLocks noChangeAspect="1" noChangeArrowheads="1"/>
          </p:cNvPicPr>
          <p:nvPr/>
        </p:nvPicPr>
        <p:blipFill>
          <a:blip r:embed="rId4"/>
          <a:srcRect/>
          <a:stretch>
            <a:fillRect/>
          </a:stretch>
        </p:blipFill>
        <p:spPr bwMode="auto">
          <a:xfrm>
            <a:off x="6643702" y="2714620"/>
            <a:ext cx="2286016" cy="3277442"/>
          </a:xfrm>
          <a:prstGeom prst="rect">
            <a:avLst/>
          </a:prstGeom>
          <a:noFill/>
        </p:spPr>
      </p:pic>
      <p:sp>
        <p:nvSpPr>
          <p:cNvPr id="9" name="Прямоугольник 8"/>
          <p:cNvSpPr/>
          <p:nvPr/>
        </p:nvSpPr>
        <p:spPr>
          <a:xfrm>
            <a:off x="500034" y="2214554"/>
            <a:ext cx="5857916" cy="4401205"/>
          </a:xfrm>
          <a:prstGeom prst="rect">
            <a:avLst/>
          </a:prstGeom>
          <a:solidFill>
            <a:schemeClr val="accent6">
              <a:lumMod val="40000"/>
              <a:lumOff val="60000"/>
            </a:schemeClr>
          </a:solidFill>
        </p:spPr>
        <p:txBody>
          <a:bodyPr wrap="square">
            <a:spAutoFit/>
          </a:bodyPr>
          <a:lstStyle/>
          <a:p>
            <a:pPr algn="just"/>
            <a:r>
              <a:rPr lang="ru-RU" sz="2000" dirty="0" smtClean="0">
                <a:latin typeface="Comic Sans MS" pitchFamily="66" charset="0"/>
              </a:rPr>
              <a:t>Название происходит от персидского слова "</a:t>
            </a:r>
            <a:r>
              <a:rPr lang="ru-RU" sz="2000" dirty="0" err="1" smtClean="0">
                <a:latin typeface="Comic Sans MS" pitchFamily="66" charset="0"/>
              </a:rPr>
              <a:t>арш</a:t>
            </a:r>
            <a:r>
              <a:rPr lang="ru-RU" sz="2000" dirty="0" smtClean="0">
                <a:latin typeface="Comic Sans MS" pitchFamily="66" charset="0"/>
              </a:rPr>
              <a:t>" - локоть. Это </a:t>
            </a:r>
            <a:r>
              <a:rPr lang="ru-RU" sz="2000" b="1" dirty="0" smtClean="0">
                <a:latin typeface="Comic Sans MS" pitchFamily="66" charset="0"/>
              </a:rPr>
              <a:t>длина всей вытянутой руки от плечевого сустава до концевой фаланги среднего пальца.</a:t>
            </a:r>
            <a:r>
              <a:rPr lang="ru-RU" sz="2000" dirty="0" smtClean="0">
                <a:latin typeface="Comic Sans MS" pitchFamily="66" charset="0"/>
              </a:rPr>
              <a:t> В аршине </a:t>
            </a:r>
            <a:r>
              <a:rPr lang="ru-RU" sz="2000" b="1" dirty="0" smtClean="0">
                <a:latin typeface="Comic Sans MS" pitchFamily="66" charset="0"/>
              </a:rPr>
              <a:t>71 см</a:t>
            </a:r>
            <a:r>
              <a:rPr lang="ru-RU" sz="2000" dirty="0" smtClean="0">
                <a:latin typeface="Comic Sans MS" pitchFamily="66" charset="0"/>
              </a:rPr>
              <a:t>. Но в разных губерниях России были свои единицы измерения длины, поэтому купцы, продавая свой товар, как правило, мерили его своим аршином, обманывая при этом покупателей. Чтобы исключить </a:t>
            </a:r>
            <a:r>
              <a:rPr lang="ru-RU" sz="2000" dirty="0" err="1" smtClean="0">
                <a:latin typeface="Comic Sans MS" pitchFamily="66" charset="0"/>
              </a:rPr>
              <a:t>путанницу</a:t>
            </a:r>
            <a:r>
              <a:rPr lang="ru-RU" sz="2000" dirty="0" smtClean="0">
                <a:latin typeface="Comic Sans MS" pitchFamily="66" charset="0"/>
              </a:rPr>
              <a:t>, был введен казенный аршин, т.е. эталон аршина, представляющий собой деревянную линейку, на концах которой клепались металлические наконечники с государственным клеймом. </a:t>
            </a:r>
            <a:endParaRPr lang="ru-RU" sz="2000" dirty="0">
              <a:latin typeface="Comic Sans MS" pitchFamily="66"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6"/>
          <p:cNvSpPr>
            <a:spLocks noChangeArrowheads="1"/>
          </p:cNvSpPr>
          <p:nvPr/>
        </p:nvSpPr>
        <p:spPr bwMode="auto">
          <a:xfrm>
            <a:off x="142844" y="3786190"/>
            <a:ext cx="8497887" cy="2862322"/>
          </a:xfrm>
          <a:prstGeom prst="rect">
            <a:avLst/>
          </a:prstGeom>
          <a:solidFill>
            <a:schemeClr val="accent3">
              <a:lumMod val="60000"/>
              <a:lumOff val="40000"/>
            </a:schemeClr>
          </a:solidFill>
          <a:ln w="9525">
            <a:noFill/>
            <a:miter lim="800000"/>
            <a:headEnd/>
            <a:tailEnd/>
          </a:ln>
        </p:spPr>
        <p:txBody>
          <a:bodyPr>
            <a:spAutoFit/>
          </a:bodyPr>
          <a:lstStyle/>
          <a:p>
            <a:r>
              <a:rPr lang="ru-RU" sz="2000" b="1" dirty="0" smtClean="0">
                <a:latin typeface="Comic Sans MS" pitchFamily="66" charset="0"/>
              </a:rPr>
              <a:t>Существует даже специальный прибор шагомер, похожий на карманные часы, который автоматически отсчитывает число пройденных человеком шагов. </a:t>
            </a:r>
            <a:r>
              <a:rPr lang="ru-RU" sz="2000" b="1" dirty="0" smtClean="0">
                <a:latin typeface="Comic Sans MS" pitchFamily="66" charset="0"/>
              </a:rPr>
              <a:t> </a:t>
            </a:r>
            <a:r>
              <a:rPr lang="ru-RU" sz="2000" dirty="0" smtClean="0">
                <a:latin typeface="Comic Sans MS" pitchFamily="66" charset="0"/>
              </a:rPr>
              <a:t>Шагами </a:t>
            </a:r>
            <a:r>
              <a:rPr lang="ru-RU" sz="2000" dirty="0">
                <a:latin typeface="Comic Sans MS" pitchFamily="66" charset="0"/>
              </a:rPr>
              <a:t>отмерялось расстояние, на которое должны были сходиться противники во время дуэли. Так, с расстояния в 10 шагов на Черной речке под Петербургом 27 января 1837 г. на дуэли Дантес стрелял в А.С. Пушкина и ранил его смертельно. В 1841 г. 15 июля недалеко от Пятигорска Мартынов произвел свой роковой выстрел с расстояния 15 шагов и убил М.Ю. Лермонтова.</a:t>
            </a:r>
          </a:p>
        </p:txBody>
      </p:sp>
      <p:sp>
        <p:nvSpPr>
          <p:cNvPr id="10245" name="Rectangle 7"/>
          <p:cNvSpPr>
            <a:spLocks noChangeArrowheads="1"/>
          </p:cNvSpPr>
          <p:nvPr/>
        </p:nvSpPr>
        <p:spPr bwMode="auto">
          <a:xfrm>
            <a:off x="3786182" y="357166"/>
            <a:ext cx="4897437" cy="1384995"/>
          </a:xfrm>
          <a:prstGeom prst="rect">
            <a:avLst/>
          </a:prstGeom>
          <a:solidFill>
            <a:schemeClr val="accent3">
              <a:lumMod val="60000"/>
              <a:lumOff val="40000"/>
            </a:schemeClr>
          </a:solidFill>
          <a:ln w="9525">
            <a:noFill/>
            <a:miter lim="800000"/>
            <a:headEnd/>
            <a:tailEnd/>
          </a:ln>
        </p:spPr>
        <p:txBody>
          <a:bodyPr>
            <a:spAutoFit/>
          </a:bodyPr>
          <a:lstStyle/>
          <a:p>
            <a:pPr algn="ctr"/>
            <a:r>
              <a:rPr lang="ru-RU" sz="2800" b="1" dirty="0">
                <a:latin typeface="Comic Sans MS" pitchFamily="66" charset="0"/>
              </a:rPr>
              <a:t>Шаг - средняя длина человеческого шага, 71 см</a:t>
            </a:r>
            <a:r>
              <a:rPr lang="ru-RU" sz="2800" b="1" dirty="0"/>
              <a:t>.</a:t>
            </a:r>
          </a:p>
        </p:txBody>
      </p:sp>
      <p:sp>
        <p:nvSpPr>
          <p:cNvPr id="8" name="Номер слайда 7"/>
          <p:cNvSpPr>
            <a:spLocks noGrp="1"/>
          </p:cNvSpPr>
          <p:nvPr>
            <p:ph type="sldNum" sz="quarter" idx="12"/>
          </p:nvPr>
        </p:nvSpPr>
        <p:spPr/>
        <p:txBody>
          <a:bodyPr/>
          <a:lstStyle/>
          <a:p>
            <a:pPr>
              <a:defRPr/>
            </a:pPr>
            <a:fld id="{D4C40A56-F0AE-4763-913A-78E25BC477A9}" type="slidenum">
              <a:rPr lang="ru-RU"/>
              <a:pPr>
                <a:defRPr/>
              </a:pPr>
              <a:t>9</a:t>
            </a:fld>
            <a:endParaRPr lang="ru-RU"/>
          </a:p>
        </p:txBody>
      </p:sp>
      <p:pic>
        <p:nvPicPr>
          <p:cNvPr id="22530" name="Picture 2" descr="Картинка 6 из 1645">
            <a:hlinkClick r:id="rId2"/>
          </p:cNvPr>
          <p:cNvPicPr>
            <a:picLocks noChangeAspect="1" noChangeArrowheads="1"/>
          </p:cNvPicPr>
          <p:nvPr/>
        </p:nvPicPr>
        <p:blipFill>
          <a:blip r:embed="rId3"/>
          <a:srcRect/>
          <a:stretch>
            <a:fillRect/>
          </a:stretch>
        </p:blipFill>
        <p:spPr bwMode="auto">
          <a:xfrm>
            <a:off x="500034" y="214290"/>
            <a:ext cx="2857520" cy="3401810"/>
          </a:xfrm>
          <a:prstGeom prst="rect">
            <a:avLst/>
          </a:prstGeom>
          <a:noFill/>
        </p:spPr>
      </p:pic>
      <p:sp>
        <p:nvSpPr>
          <p:cNvPr id="10" name="Прямоугольник 9"/>
          <p:cNvSpPr/>
          <p:nvPr/>
        </p:nvSpPr>
        <p:spPr>
          <a:xfrm>
            <a:off x="3643274" y="1643050"/>
            <a:ext cx="5500726" cy="2246769"/>
          </a:xfrm>
          <a:prstGeom prst="rect">
            <a:avLst/>
          </a:prstGeom>
          <a:solidFill>
            <a:schemeClr val="accent6">
              <a:lumMod val="40000"/>
              <a:lumOff val="60000"/>
            </a:schemeClr>
          </a:solidFill>
        </p:spPr>
        <p:txBody>
          <a:bodyPr wrap="square">
            <a:spAutoFit/>
          </a:bodyPr>
          <a:lstStyle/>
          <a:p>
            <a:pPr algn="just"/>
            <a:r>
              <a:rPr lang="ru-RU" sz="2000" dirty="0" smtClean="0">
                <a:latin typeface="Comic Sans MS" pitchFamily="66" charset="0"/>
              </a:rPr>
              <a:t>Одна из древнейших мер длины. Сохранились сведения об использовании шага для определения расстояния между городами  в Древней Греции, Древнем Риме, Египте, Персии</a:t>
            </a:r>
            <a:r>
              <a:rPr lang="ru-RU" sz="2000" dirty="0" smtClean="0">
                <a:latin typeface="Comic Sans MS" pitchFamily="66" charset="0"/>
              </a:rPr>
              <a:t>. </a:t>
            </a:r>
            <a:r>
              <a:rPr lang="ru-RU" sz="2000" b="1" dirty="0" smtClean="0">
                <a:latin typeface="Comic Sans MS" pitchFamily="66" charset="0"/>
              </a:rPr>
              <a:t>Шаг как мера длины используется и в настоящее время.</a:t>
            </a:r>
            <a:r>
              <a:rPr lang="ru-RU" sz="2000" dirty="0" smtClean="0">
                <a:latin typeface="Comic Sans MS" pitchFamily="66" charset="0"/>
              </a:rPr>
              <a:t> </a:t>
            </a:r>
            <a:endParaRPr lang="ru-RU" sz="2000" dirty="0">
              <a:latin typeface="Comic Sans MS" pitchFamily="66"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817</Words>
  <PresentationFormat>Экран (4:3)</PresentationFormat>
  <Paragraphs>52</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student12</dc:creator>
  <cp:lastModifiedBy>student12_2</cp:lastModifiedBy>
  <cp:revision>7</cp:revision>
  <dcterms:created xsi:type="dcterms:W3CDTF">2012-06-29T10:10:48Z</dcterms:created>
  <dcterms:modified xsi:type="dcterms:W3CDTF">2012-06-29T11:11:19Z</dcterms:modified>
</cp:coreProperties>
</file>