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0" r:id="rId6"/>
    <p:sldId id="259" r:id="rId7"/>
    <p:sldId id="261" r:id="rId8"/>
    <p:sldId id="273" r:id="rId9"/>
    <p:sldId id="262" r:id="rId10"/>
    <p:sldId id="263" r:id="rId11"/>
    <p:sldId id="264" r:id="rId12"/>
    <p:sldId id="270" r:id="rId13"/>
    <p:sldId id="265" r:id="rId14"/>
    <p:sldId id="272" r:id="rId15"/>
    <p:sldId id="267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722" autoAdjust="0"/>
  </p:normalViewPr>
  <p:slideViewPr>
    <p:cSldViewPr>
      <p:cViewPr varScale="1">
        <p:scale>
          <a:sx n="75" d="100"/>
          <a:sy n="75" d="100"/>
        </p:scale>
        <p:origin x="-118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4.7511264216972923E-2"/>
          <c:y val="2.37755438468326E-2"/>
          <c:w val="0.77835979877515327"/>
          <c:h val="0.68122968818910512"/>
        </c:manualLayout>
      </c:layout>
      <c:barChart>
        <c:barDir val="col"/>
        <c:grouping val="clustered"/>
        <c:ser>
          <c:idx val="0"/>
          <c:order val="0"/>
          <c:tx>
            <c:v>да</c:v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есть ли у вас комнатные растения</c:v>
                </c:pt>
                <c:pt idx="1">
                  <c:v>влияют ли комнатные растения на настроение людей.</c:v>
                </c:pt>
                <c:pt idx="2">
                  <c:v>влияют ли комнатне растения на качество воздуха.</c:v>
                </c:pt>
                <c:pt idx="3">
                  <c:v>влияют ли комнатные растения на состояние здоровья.</c:v>
                </c:pt>
                <c:pt idx="4">
                  <c:v>слышали ли Вы о растениях фитонцидах?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85</c:v>
                </c:pt>
                <c:pt idx="1">
                  <c:v>55</c:v>
                </c:pt>
                <c:pt idx="2">
                  <c:v>83</c:v>
                </c:pt>
                <c:pt idx="3">
                  <c:v>76</c:v>
                </c:pt>
                <c:pt idx="4">
                  <c:v>25</c:v>
                </c:pt>
              </c:numCache>
            </c:numRef>
          </c:val>
        </c:ser>
        <c:ser>
          <c:idx val="1"/>
          <c:order val="1"/>
          <c:tx>
            <c:v>нет</c:v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есть ли у вас комнатные растения</c:v>
                </c:pt>
                <c:pt idx="1">
                  <c:v>влияют ли комнатные растения на настроение людей.</c:v>
                </c:pt>
                <c:pt idx="2">
                  <c:v>влияют ли комнатне растения на качество воздуха.</c:v>
                </c:pt>
                <c:pt idx="3">
                  <c:v>влияют ли комнатные растения на состояние здоровья.</c:v>
                </c:pt>
                <c:pt idx="4">
                  <c:v>слышали ли Вы о растениях фитонцидах?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</c:v>
                </c:pt>
                <c:pt idx="1">
                  <c:v>10</c:v>
                </c:pt>
                <c:pt idx="2">
                  <c:v>12</c:v>
                </c:pt>
                <c:pt idx="3">
                  <c:v>3</c:v>
                </c:pt>
                <c:pt idx="4">
                  <c:v>70</c:v>
                </c:pt>
              </c:numCache>
            </c:numRef>
          </c:val>
        </c:ser>
        <c:ser>
          <c:idx val="2"/>
          <c:order val="2"/>
          <c:tx>
            <c:v>не знаю</c:v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есть ли у вас комнатные растения</c:v>
                </c:pt>
                <c:pt idx="1">
                  <c:v>влияют ли комнатные растения на настроение людей.</c:v>
                </c:pt>
                <c:pt idx="2">
                  <c:v>влияют ли комнатне растения на качество воздуха.</c:v>
                </c:pt>
                <c:pt idx="3">
                  <c:v>влияют ли комнатные растения на состояние здоровья.</c:v>
                </c:pt>
                <c:pt idx="4">
                  <c:v>слышали ли Вы о растениях фитонцидах?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3</c:v>
                </c:pt>
                <c:pt idx="1">
                  <c:v>35</c:v>
                </c:pt>
                <c:pt idx="2">
                  <c:v>5</c:v>
                </c:pt>
                <c:pt idx="3">
                  <c:v>11</c:v>
                </c:pt>
                <c:pt idx="4">
                  <c:v>5</c:v>
                </c:pt>
              </c:numCache>
            </c:numRef>
          </c:val>
        </c:ser>
        <c:axId val="83198720"/>
        <c:axId val="83200256"/>
      </c:barChart>
      <c:catAx>
        <c:axId val="83198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 baseline="0"/>
            </a:pPr>
            <a:endParaRPr lang="ru-RU"/>
          </a:p>
        </c:txPr>
        <c:crossAx val="83200256"/>
        <c:crosses val="autoZero"/>
        <c:auto val="1"/>
        <c:lblAlgn val="ctr"/>
        <c:lblOffset val="100"/>
      </c:catAx>
      <c:valAx>
        <c:axId val="83200256"/>
        <c:scaling>
          <c:orientation val="minMax"/>
        </c:scaling>
        <c:axPos val="l"/>
        <c:majorGridlines/>
        <c:numFmt formatCode="General" sourceLinked="1"/>
        <c:tickLblPos val="nextTo"/>
        <c:crossAx val="83198720"/>
        <c:crosses val="autoZero"/>
        <c:crossBetween val="between"/>
      </c:valAx>
      <c:spPr>
        <a:solidFill>
          <a:schemeClr val="bg1"/>
        </a:solidFill>
        <a:ln w="25400" cap="flat" cmpd="sng" algn="ctr">
          <a:solidFill>
            <a:schemeClr val="dk1"/>
          </a:solidFill>
          <a:prstDash val="solid"/>
        </a:ln>
        <a:effectLst/>
      </c:spPr>
    </c:plotArea>
    <c:legend>
      <c:legendPos val="r"/>
      <c:layout>
        <c:manualLayout>
          <c:xMode val="edge"/>
          <c:yMode val="edge"/>
          <c:x val="0.8440430883639547"/>
          <c:y val="0.42370515756547128"/>
          <c:w val="0.12005748401168163"/>
          <c:h val="0.21591538371136637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owersweb.info/bitrix/components/bitrix/forum.interface/show_file.php?fid=139388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mirdetok.tomsk.ru/copper/albums/userpics/15236/normal_845myrtle_tree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hyperlink" Target="http://www.tolku4ka.ru/images/12424_200902214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www.zoovet.ru/forum_foto/249115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D:\&#1044;&#1080;&#1089;&#1082;%20&#1057;\&#1052;&#1086;&#1080;%20&#1076;&#1086;&#1082;&#1091;&#1084;&#1077;&#1085;&#1090;&#1099;\&#1054;&#1083;&#1103;\&#1050;&#1086;&#1085;&#1082;&#1091;&#1088;&#1089;&#1099;\&#1073;&#1072;&#1083;&#1072;&#1082;&#1086;&#1072;&#1086;\&#1073;&#1072;&#1083;&#1072;&#1082;&#1086;&#1074;&#1086;%202011\&#1092;&#1080;&#1083;&#1100;&#1084;%20&#1094;&#1074;&#1077;&#1090;&#1099;..wmv" TargetMode="External"/><Relationship Id="rId1" Type="http://schemas.openxmlformats.org/officeDocument/2006/relationships/video" Target="file:///C:\Users\&#1040;&#1083;&#1077;&#1082;&#1089;\Desktop\&#1080;&#1083;&#1100;&#1084;%20&#1094;&#1074;&#1077;&#1090;&#1099;..wmv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flowersweb.info/bitrix/components/bitrix/forum.interface/show_file.php?fid=139388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</a:rPr>
              <a:t>Государственное бюджетное общеобразовательное учреждение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начального профессионального образования 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Саратовской области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             « Профессиональный лицей № 49»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                                       г.Саратова</a:t>
            </a: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643050"/>
            <a:ext cx="4686304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rgbClr val="FF0000"/>
                </a:solidFill>
                <a:latin typeface="+mj-lt"/>
              </a:rPr>
              <a:t>ВЛИЯНИЕ КОМНАТНЫХ РАСТЕНИЙ НА ЗДОРОВЬЕ ЧЕЛОВЕКА.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Зыкова Мария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                 15 группа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Научный руководитель: Долинко Ольга Васильевна.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3214686"/>
            <a:ext cx="4572000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15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\Desktop\DSCN89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143372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3322669" cy="121442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Герань.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(</a:t>
            </a:r>
            <a:r>
              <a:rPr lang="ru-RU" sz="4400" dirty="0" err="1" smtClean="0">
                <a:solidFill>
                  <a:srgbClr val="FF0000"/>
                </a:solidFill>
              </a:rPr>
              <a:t>Pelargonium</a:t>
            </a:r>
            <a:r>
              <a:rPr lang="ru-RU" sz="4400" dirty="0" smtClean="0">
                <a:solidFill>
                  <a:srgbClr val="FF0000"/>
                </a:solidFill>
              </a:rPr>
              <a:t>)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0"/>
            <a:ext cx="5568950" cy="6858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Выполняет функцию «домашнего доктора» при функциональных расстройствах нервной системы. Герань знаменита во всем мире.  Аромат герани снимает нервное напряжение, помогает при бессоннице, неврозах, стрессах, а также при онкологии. Выделяемое ею вещество </a:t>
            </a:r>
            <a:r>
              <a:rPr lang="ru-RU" b="1" dirty="0" err="1" smtClean="0">
                <a:solidFill>
                  <a:srgbClr val="002060"/>
                </a:solidFill>
              </a:rPr>
              <a:t>гераниол</a:t>
            </a:r>
            <a:r>
              <a:rPr lang="ru-RU" b="1" dirty="0" smtClean="0">
                <a:solidFill>
                  <a:srgbClr val="002060"/>
                </a:solidFill>
              </a:rPr>
              <a:t> оказывает антивирусное и антибактериальное воздействие, убивает вирусы стафилококков и стрептококков. А еще пеларгония как будто бы «высасывает» угарный газ и сырость, отпугивает мух, освежает застоявшийся воздух.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 descr="i?id=27728055&amp;tov=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000504"/>
            <a:ext cx="1962150" cy="2590800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</p:spPr>
      </p:pic>
      <p:pic>
        <p:nvPicPr>
          <p:cNvPr id="6" name="Picture 7" descr="Картинка 14 из 1107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500174"/>
            <a:ext cx="2654300" cy="1990725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Фикус (</a:t>
            </a:r>
            <a:r>
              <a:rPr lang="ru-RU" b="1" dirty="0" err="1" smtClean="0">
                <a:solidFill>
                  <a:srgbClr val="FF0000"/>
                </a:solidFill>
              </a:rPr>
              <a:t>Ficus</a:t>
            </a:r>
            <a:r>
              <a:rPr lang="ru-RU" b="1" dirty="0" smtClean="0">
                <a:solidFill>
                  <a:srgbClr val="FF0000"/>
                </a:solidFill>
              </a:rPr>
              <a:t>).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43373" y="214290"/>
            <a:ext cx="4857784" cy="6500858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Фикус помимо насыщения воздуха кислородом, увлажнения и очистки от токсинов, он выделяет </a:t>
            </a:r>
            <a:r>
              <a:rPr lang="ru-RU" b="1" dirty="0" err="1" smtClean="0">
                <a:solidFill>
                  <a:srgbClr val="002060"/>
                </a:solidFill>
              </a:rPr>
              <a:t>фитонциды,подавляющие</a:t>
            </a:r>
            <a:r>
              <a:rPr lang="ru-RU" b="1" dirty="0" smtClean="0">
                <a:solidFill>
                  <a:srgbClr val="002060"/>
                </a:solidFill>
              </a:rPr>
              <a:t> жизнедеятельность </a:t>
            </a:r>
            <a:r>
              <a:rPr lang="ru-RU" b="1" dirty="0" err="1" smtClean="0">
                <a:solidFill>
                  <a:srgbClr val="002060"/>
                </a:solidFill>
              </a:rPr>
              <a:t>микроорга-низмов</a:t>
            </a:r>
            <a:r>
              <a:rPr lang="ru-RU" b="1" dirty="0" smtClean="0">
                <a:solidFill>
                  <a:srgbClr val="002060"/>
                </a:solidFill>
              </a:rPr>
              <a:t>. Глянец его листьев задерживает много пыли, а при мытье или протирании листьев она легко удаляется.  Идеальное местообитание  этого цветка  – учебные  комнаты с окнами, выходящими на </a:t>
            </a:r>
            <a:r>
              <a:rPr lang="ru-RU" b="1" dirty="0" err="1" smtClean="0">
                <a:solidFill>
                  <a:srgbClr val="002060"/>
                </a:solidFill>
              </a:rPr>
              <a:t>промзону</a:t>
            </a:r>
            <a:r>
              <a:rPr lang="ru-RU" b="1" dirty="0" smtClean="0">
                <a:solidFill>
                  <a:srgbClr val="002060"/>
                </a:solidFill>
              </a:rPr>
              <a:t> или </a:t>
            </a:r>
            <a:r>
              <a:rPr lang="ru-RU" b="1" dirty="0" err="1" smtClean="0">
                <a:solidFill>
                  <a:srgbClr val="002060"/>
                </a:solidFill>
              </a:rPr>
              <a:t>автостраду.А</a:t>
            </a:r>
            <a:r>
              <a:rPr lang="ru-RU" b="1" dirty="0" smtClean="0">
                <a:solidFill>
                  <a:srgbClr val="002060"/>
                </a:solidFill>
              </a:rPr>
              <a:t> так как здание нашего </a:t>
            </a:r>
            <a:r>
              <a:rPr lang="ru-RU" b="1" dirty="0" err="1" smtClean="0">
                <a:solidFill>
                  <a:srgbClr val="002060"/>
                </a:solidFill>
              </a:rPr>
              <a:t>лицея№</a:t>
            </a:r>
            <a:r>
              <a:rPr lang="ru-RU" b="1" dirty="0" smtClean="0">
                <a:solidFill>
                  <a:srgbClr val="002060"/>
                </a:solidFill>
              </a:rPr>
              <a:t> 49 расположено на очень оживлённом проспекте  50 лет Октября, то это растение идеально для </a:t>
            </a:r>
            <a:r>
              <a:rPr lang="ru-RU" b="1" dirty="0" err="1" smtClean="0">
                <a:solidFill>
                  <a:srgbClr val="002060"/>
                </a:solidFill>
              </a:rPr>
              <a:t>очищенияния</a:t>
            </a:r>
            <a:r>
              <a:rPr lang="ru-RU" b="1" dirty="0" smtClean="0">
                <a:solidFill>
                  <a:srgbClr val="002060"/>
                </a:solidFill>
              </a:rPr>
              <a:t> воздуха в помещении. </a:t>
            </a:r>
          </a:p>
          <a:p>
            <a:endParaRPr lang="ru-RU" dirty="0"/>
          </a:p>
        </p:txBody>
      </p:sp>
      <p:pic>
        <p:nvPicPr>
          <p:cNvPr id="7" name="Содержимое 6" descr="C:\Users\алекс\Desktop\3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4096574" cy="42381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357298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FF0000"/>
                </a:solidFill>
              </a:rPr>
              <a:t>Растения, летучие выделения которых обладают лечебным действием. 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928670"/>
          <a:ext cx="9144000" cy="6072230"/>
        </p:xfrm>
        <a:graphic>
          <a:graphicData uri="http://schemas.openxmlformats.org/drawingml/2006/table">
            <a:tbl>
              <a:tblPr/>
              <a:tblGrid>
                <a:gridCol w="522279"/>
                <a:gridCol w="2292162"/>
                <a:gridCol w="341536"/>
                <a:gridCol w="5988023"/>
              </a:tblGrid>
              <a:tr h="2428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Монстера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Благоприятно воздействует на людей с нарушениями нервной системы, устраняет головную боль и нарушение </a:t>
                      </a:r>
                      <a:r>
                        <a:rPr lang="ru-RU" sz="2800" b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ритмов </a:t>
                      </a:r>
                      <a:r>
                        <a:rPr lang="ru-RU" sz="2800" b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сердца.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3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Молочайные (</a:t>
                      </a:r>
                      <a:r>
                        <a:rPr lang="ru-RU" sz="24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Euphorbiaceae</a:t>
                      </a:r>
                      <a:r>
                        <a:rPr lang="ru-RU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Растения этого семейства воздействуют на нервную систему летучими биогенными веществами и внешним видом, способствуют достижению седативного эффекта.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2214577" cy="213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 descr="C:\Users\Алекс\Desktop\1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071942"/>
            <a:ext cx="2214578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Рекомендации по озеленению  учебных кабинетов.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500174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1.В лицее №49 необходимо высаживать  растения для защиты от гриппа и ОРВИ. Среди </a:t>
            </a:r>
            <a:r>
              <a:rPr lang="ru-RU" sz="2400" b="1" dirty="0" err="1" smtClean="0"/>
              <a:t>фитонцидных</a:t>
            </a:r>
            <a:r>
              <a:rPr lang="ru-RU" sz="2400" b="1" dirty="0" smtClean="0"/>
              <a:t> растений, которые хорошо уживаются в учебных учреждениях и эффективны для профилактических целей, можно назвать следующие: пеларгония, мирт обыкновенный, эвкалипт, базилик</a:t>
            </a:r>
            <a:r>
              <a:rPr lang="ru-RU" dirty="0" smtClean="0"/>
              <a:t>. </a:t>
            </a:r>
          </a:p>
          <a:p>
            <a:r>
              <a:rPr lang="ru-RU" sz="2400" b="1" dirty="0" smtClean="0"/>
              <a:t>2 Чемпионом среди растений очистителей воздуха является </a:t>
            </a:r>
            <a:r>
              <a:rPr lang="ru-RU" sz="2400" b="1" dirty="0" err="1" smtClean="0"/>
              <a:t>хлорофитум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Хлорофитум</a:t>
            </a:r>
            <a:r>
              <a:rPr lang="ru-RU" sz="2400" b="1" dirty="0" smtClean="0"/>
              <a:t> желательно иметь во всех кабинетах.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18" descr="Картинка 9 из 1134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643446"/>
            <a:ext cx="1544642" cy="1643074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745086" y="5150922"/>
            <a:ext cx="835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srgbClr val="FF66FF"/>
                </a:solidFill>
                <a:latin typeface="Arial" charset="0"/>
              </a:rPr>
              <a:t>МИРТ</a:t>
            </a:r>
            <a:endParaRPr lang="ru-RU" b="1" dirty="0">
              <a:solidFill>
                <a:srgbClr val="FF66FF"/>
              </a:solidFill>
              <a:latin typeface="Arial" charset="0"/>
            </a:endParaRPr>
          </a:p>
        </p:txBody>
      </p:sp>
      <p:pic>
        <p:nvPicPr>
          <p:cNvPr id="7" name="Picture 5" descr="C:\Users\Алекс\Desktop\0026-026-KHlorofitu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286257"/>
            <a:ext cx="3286148" cy="245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3.В кабинетах биологии, географии комнатных растений должно быть как можно больше. Это поможет преподавателю в организации и проведении лабораторных и практических работ. </a:t>
            </a:r>
            <a:br>
              <a:rPr lang="ru-RU" sz="2800" b="1" dirty="0" smtClean="0"/>
            </a:br>
            <a:r>
              <a:rPr lang="ru-RU" sz="2800" b="1" dirty="0" smtClean="0"/>
              <a:t>4</a:t>
            </a:r>
            <a:r>
              <a:rPr lang="ru-RU" sz="2800" dirty="0" smtClean="0"/>
              <a:t> </a:t>
            </a:r>
            <a:r>
              <a:rPr lang="ru-RU" sz="2800" b="1" dirty="0" smtClean="0"/>
              <a:t>С целью украшения рекреаций в учебном заведении рекомендуется высаживать </a:t>
            </a:r>
            <a:r>
              <a:rPr lang="ru-RU" sz="2800" b="1" dirty="0" err="1" smtClean="0"/>
              <a:t>бересклет,плющ</a:t>
            </a:r>
            <a:r>
              <a:rPr lang="ru-RU" sz="2800" b="1" dirty="0" smtClean="0"/>
              <a:t>, камнеломку, </a:t>
            </a:r>
            <a:r>
              <a:rPr lang="ru-RU" sz="2800" b="1" dirty="0" err="1" smtClean="0"/>
              <a:t>спатифиллум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пилею</a:t>
            </a:r>
            <a:r>
              <a:rPr lang="ru-RU" sz="2800" b="1" dirty="0" smtClean="0"/>
              <a:t> узколистную, </a:t>
            </a:r>
            <a:r>
              <a:rPr lang="ru-RU" sz="2800" b="1" dirty="0" err="1" smtClean="0"/>
              <a:t>пеперомию</a:t>
            </a:r>
            <a:r>
              <a:rPr lang="ru-RU" sz="2800" b="1" dirty="0" smtClean="0"/>
              <a:t>.</a:t>
            </a:r>
            <a:r>
              <a:rPr lang="ru-RU" sz="2800" dirty="0" smtClean="0"/>
              <a:t>  </a:t>
            </a:r>
            <a:r>
              <a:rPr lang="ru-RU" sz="2800" b="1" dirty="0" smtClean="0"/>
              <a:t>Как известно, положительные эмоции, получаемые при созерцании чего-то красивого, улучшают наше психологическое состояние. </a:t>
            </a:r>
          </a:p>
          <a:p>
            <a:r>
              <a:rPr lang="ru-RU" sz="2800" b="1" dirty="0" smtClean="0"/>
              <a:t>5</a:t>
            </a:r>
            <a:r>
              <a:rPr lang="ru-RU" sz="1100" b="1" dirty="0" smtClean="0"/>
              <a:t>.</a:t>
            </a:r>
            <a:r>
              <a:rPr lang="ru-RU" sz="1100" dirty="0" smtClean="0"/>
              <a:t> </a:t>
            </a:r>
            <a:r>
              <a:rPr lang="ru-RU" sz="2800" b="1" dirty="0" smtClean="0"/>
              <a:t>Растения для озеленения  лицея  для</a:t>
            </a:r>
          </a:p>
          <a:p>
            <a:r>
              <a:rPr lang="ru-RU" sz="2800" b="1" dirty="0" smtClean="0"/>
              <a:t> каждого кабинета необходимо </a:t>
            </a:r>
          </a:p>
          <a:p>
            <a:r>
              <a:rPr lang="ru-RU" sz="2800" b="1" dirty="0" smtClean="0"/>
              <a:t>подбирать с учетом экологических</a:t>
            </a:r>
          </a:p>
          <a:p>
            <a:r>
              <a:rPr lang="ru-RU" sz="2800" b="1" dirty="0" smtClean="0"/>
              <a:t> факторов: </a:t>
            </a:r>
          </a:p>
          <a:p>
            <a:r>
              <a:rPr lang="ru-RU" sz="2800" b="1" dirty="0" smtClean="0"/>
              <a:t>температура, освещённость, состав почвы….</a:t>
            </a:r>
            <a:endParaRPr lang="ru-RU" sz="2800" b="1" dirty="0"/>
          </a:p>
        </p:txBody>
      </p:sp>
      <p:pic>
        <p:nvPicPr>
          <p:cNvPr id="5" name="Рисунок 11" descr="комнатные растения 024"/>
          <p:cNvPicPr>
            <a:picLocks noChangeAspect="1" noChangeArrowheads="1" noChangeShapeType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86578" y="4286256"/>
            <a:ext cx="2357422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Картинка 102 из 1651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357694"/>
            <a:ext cx="1928812" cy="2286015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</p:spPr>
      </p:pic>
      <p:pic>
        <p:nvPicPr>
          <p:cNvPr id="5" name="Picture 5" descr="Картинка 120 из 1651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7694"/>
            <a:ext cx="2500298" cy="2500307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85918" y="2000240"/>
            <a:ext cx="564360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мы входим в класс иль в дом,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Где всё нам мило,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Где чистым воздухом приятно так дышать.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знаем: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комнатных цветах                           целительная сила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Для всех, умеющих их тайну 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разгадать.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C:\Users\Алекс\Desktop\DSCN89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857488" cy="1928802"/>
          </a:xfrm>
          <a:prstGeom prst="rect">
            <a:avLst/>
          </a:prstGeom>
          <a:noFill/>
        </p:spPr>
      </p:pic>
      <p:pic>
        <p:nvPicPr>
          <p:cNvPr id="18436" name="Picture 4" descr="D:\Диск С\Мои документы\Оля\Конкурсы\фото лицея\DSCN898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0534" y="-1"/>
            <a:ext cx="1833465" cy="2428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льм цветы.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фильм цветы.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1" y="0"/>
            <a:ext cx="900115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Цель</a:t>
            </a:r>
            <a:r>
              <a:rPr lang="ru-RU" sz="2800" b="1" dirty="0" smtClean="0">
                <a:solidFill>
                  <a:srgbClr val="002060"/>
                </a:solidFill>
              </a:rPr>
              <a:t>: </a:t>
            </a:r>
            <a:r>
              <a:rPr lang="ru-RU" sz="3200" b="1" dirty="0" smtClean="0">
                <a:solidFill>
                  <a:srgbClr val="002060"/>
                </a:solidFill>
              </a:rPr>
              <a:t>изучение видового разнообразия комнатных растений  лицея №49 и определения их полезного влияния на здоровье человека 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429156"/>
          </a:xfrm>
        </p:spPr>
        <p:txBody>
          <a:bodyPr/>
          <a:lstStyle/>
          <a:p>
            <a:pPr>
              <a:spcBef>
                <a:spcPct val="0"/>
              </a:spcBef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Задачи: </a:t>
            </a:r>
          </a:p>
          <a:p>
            <a:pPr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Изучить состояние проблемы в специальной научной литературе;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Подобрать ассортимент </a:t>
            </a:r>
            <a:r>
              <a:rPr lang="ru-RU" b="1" dirty="0" err="1" smtClean="0">
                <a:solidFill>
                  <a:srgbClr val="002060"/>
                </a:solidFill>
                <a:cs typeface="Times New Roman" pitchFamily="18" charset="0"/>
              </a:rPr>
              <a:t>фитонцидно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- активных комнатных растений, изучить их воздействие на организм обучающихся;</a:t>
            </a:r>
          </a:p>
          <a:p>
            <a:pPr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 Разработать общие рекомендации по озеленению  учебного заведения.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Анкетирование «Ваше отношение к комнатным растениям».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785794"/>
          <a:ext cx="9144000" cy="6072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Фитонциды (от греч. </a:t>
            </a:r>
            <a:r>
              <a:rPr lang="ru-RU" b="1" dirty="0" err="1" smtClean="0">
                <a:solidFill>
                  <a:srgbClr val="FF0000"/>
                </a:solidFill>
              </a:rPr>
              <a:t>phytón</a:t>
            </a:r>
            <a:r>
              <a:rPr lang="ru-RU" b="1" dirty="0" smtClean="0">
                <a:solidFill>
                  <a:srgbClr val="FF0000"/>
                </a:solidFill>
              </a:rPr>
              <a:t> – растение и лат. </a:t>
            </a:r>
            <a:r>
              <a:rPr lang="ru-RU" b="1" dirty="0" err="1" smtClean="0">
                <a:solidFill>
                  <a:srgbClr val="FF0000"/>
                </a:solidFill>
              </a:rPr>
              <a:t>caedo</a:t>
            </a:r>
            <a:r>
              <a:rPr lang="ru-RU" b="1" dirty="0" smtClean="0">
                <a:solidFill>
                  <a:srgbClr val="FF0000"/>
                </a:solidFill>
              </a:rPr>
              <a:t> – убиваю), образуемые растениями биологически активные вещества, убивающие или подавляющие рост и развитие бактерий, микроскопических грибов, простейших; играют важную роль в иммунитете растений и во взаимоотношениях организмов в биогеоценозах.(</a:t>
            </a:r>
            <a:r>
              <a:rPr lang="ru-RU" b="1" dirty="0" err="1" smtClean="0">
                <a:solidFill>
                  <a:srgbClr val="FF0000"/>
                </a:solidFill>
              </a:rPr>
              <a:t>Токин</a:t>
            </a:r>
            <a:r>
              <a:rPr lang="ru-RU" b="1" dirty="0" smtClean="0">
                <a:solidFill>
                  <a:srgbClr val="FF0000"/>
                </a:solidFill>
              </a:rPr>
              <a:t> Б.П)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2285992"/>
            <a:ext cx="3714776" cy="469106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Фитонциды оказывают благотворное воздействие на воздушную среду в очень малых  концентрациях – от 5 мг/м. Практически все растения обладают этими свойствами.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Picture 7" descr="Картинка 14 из 1107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2654300" cy="1990725"/>
          </a:xfrm>
          <a:prstGeom prst="rect">
            <a:avLst/>
          </a:prstGeom>
          <a:noFill/>
          <a:ln w="38100">
            <a:solidFill>
              <a:srgbClr val="FF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Комнатные растения обладающие </a:t>
            </a:r>
            <a:r>
              <a:rPr lang="ru-RU" b="1" dirty="0" err="1" smtClean="0">
                <a:solidFill>
                  <a:srgbClr val="FF0000"/>
                </a:solidFill>
              </a:rPr>
              <a:t>фитонцидными</a:t>
            </a:r>
            <a:r>
              <a:rPr lang="ru-RU" b="1" dirty="0" smtClean="0">
                <a:solidFill>
                  <a:srgbClr val="FF0000"/>
                </a:solidFill>
              </a:rPr>
              <a:t> свойствами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C:\Users\алекс\Desktop\4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2000264" cy="196778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371475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err="1" smtClean="0">
                <a:solidFill>
                  <a:srgbClr val="C00000"/>
                </a:solidFill>
                <a:latin typeface="Arial" charset="0"/>
              </a:rPr>
              <a:t>сансевиерия</a:t>
            </a:r>
            <a:r>
              <a:rPr lang="ru-RU" b="1" dirty="0" smtClean="0">
                <a:solidFill>
                  <a:srgbClr val="FF66FF"/>
                </a:solidFill>
                <a:latin typeface="Arial" charset="0"/>
              </a:rPr>
              <a:t> </a:t>
            </a:r>
            <a:endParaRPr lang="ru-RU" b="1" dirty="0">
              <a:solidFill>
                <a:srgbClr val="FF66FF"/>
              </a:solidFill>
              <a:latin typeface="Arial" charset="0"/>
            </a:endParaRPr>
          </a:p>
        </p:txBody>
      </p:sp>
      <p:pic>
        <p:nvPicPr>
          <p:cNvPr id="8" name="Picture 14" descr="C:\Users\Алекс\Desktop\Рисунок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785926"/>
            <a:ext cx="2143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45685" y="3244334"/>
            <a:ext cx="111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3747572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Arial" charset="0"/>
              </a:rPr>
              <a:t>бегонии</a:t>
            </a:r>
            <a:endParaRPr lang="ru-RU" b="1" dirty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13" name="Picture 74" descr="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571612"/>
            <a:ext cx="2455870" cy="224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215074" y="3929066"/>
            <a:ext cx="1773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Пеларгония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6" name="Picture 33" descr="Без-имени-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785918" y="4143380"/>
            <a:ext cx="2444750" cy="245427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286248" y="6143644"/>
            <a:ext cx="2286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Диффенбахия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" name="Picture 25" descr="Без-имени-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357694"/>
            <a:ext cx="1455737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4143373" y="3244334"/>
            <a:ext cx="821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/>
              <a:t>Плющ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429521" y="6074847"/>
            <a:ext cx="13573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FF0000"/>
                </a:solidFill>
              </a:rPr>
              <a:t>Плющ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43956" cy="127478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Растения нашего лицея, летучие выделения которых обладают частичной бактерицидной и (или) антивирусной функцией.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271323"/>
          <a:ext cx="9001156" cy="5426015"/>
        </p:xfrm>
        <a:graphic>
          <a:graphicData uri="http://schemas.openxmlformats.org/drawingml/2006/table">
            <a:tbl>
              <a:tblPr/>
              <a:tblGrid>
                <a:gridCol w="449540"/>
                <a:gridCol w="2079360"/>
                <a:gridCol w="1471628"/>
                <a:gridCol w="2253540"/>
                <a:gridCol w="2747088"/>
              </a:tblGrid>
              <a:tr h="857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Семейство, вид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Фитонцидная активность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Испытанные виды микроорганизмов.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Литературный источник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Сансевьера трехполосая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St. aureus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St. saprophyticus Sareina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Снежко и др 1982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Плющ обыкновенный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Sarcina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Снежко и др 1982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Диффенбахия пятнистая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St. aureus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St. saprophyticus Sareina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Снежко и др 1982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Бегония белоточечная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Ceadosporium hordei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Снежко и др 1982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Бегония Фиаста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Staphylococcus epidermis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Исаева, Каспари 1984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Пеларгония (Герань) душистейшая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59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Staphylococcus aureus Streptococcus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Драбкин, Думова,1957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Пеларгония ароматная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Микрофлора воздуха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5436" marR="454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03348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3100" b="1" dirty="0" smtClean="0">
                <a:solidFill>
                  <a:srgbClr val="FF0000"/>
                </a:solidFill>
              </a:rPr>
              <a:t>«</a:t>
            </a:r>
            <a:r>
              <a:rPr lang="ru-RU" sz="3100" b="1" dirty="0" err="1" smtClean="0">
                <a:solidFill>
                  <a:srgbClr val="FF0000"/>
                </a:solidFill>
              </a:rPr>
              <a:t>Фитодизайн</a:t>
            </a:r>
            <a:r>
              <a:rPr lang="ru-RU" sz="3100" b="1" dirty="0" smtClean="0">
                <a:solidFill>
                  <a:srgbClr val="FF0000"/>
                </a:solidFill>
              </a:rPr>
              <a:t> –это использование растений для улучшения среды обитания в искусственных экосистемах.» Гродзинский А.М.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500174"/>
            <a:ext cx="3714776" cy="639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Кабинет «Парикмахерская»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786182" y="1428736"/>
            <a:ext cx="5643602" cy="5429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Задачами </a:t>
            </a:r>
            <a:r>
              <a:rPr lang="ru-RU" sz="3200" b="1" dirty="0" err="1" smtClean="0">
                <a:solidFill>
                  <a:srgbClr val="002060"/>
                </a:solidFill>
              </a:rPr>
              <a:t>фитодизайна</a:t>
            </a:r>
            <a:r>
              <a:rPr lang="ru-RU" sz="3200" b="1" dirty="0" smtClean="0">
                <a:solidFill>
                  <a:srgbClr val="002060"/>
                </a:solidFill>
              </a:rPr>
              <a:t> являются очистка и оздоровление воздуха помещений, увлажнение, ионизация и обогащение его веществами, благотворно влияющими на состояние здоровья человека, а также создание комфортной и эстетически приятной обстановки.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9" name="Picture 8" descr="C:\Users\Алекс\Desktop\DSCN89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14554"/>
            <a:ext cx="369150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4040188" cy="21748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785794"/>
            <a:ext cx="4498975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В 10 исследованных кабинетах наиболее часто встречаются: </a:t>
            </a:r>
            <a:r>
              <a:rPr lang="ru-RU" sz="3200" b="1" dirty="0" err="1" smtClean="0">
                <a:solidFill>
                  <a:srgbClr val="FF0000"/>
                </a:solidFill>
              </a:rPr>
              <a:t>хлорофитум</a:t>
            </a:r>
            <a:r>
              <a:rPr lang="ru-RU" sz="3200" b="1" dirty="0" smtClean="0">
                <a:solidFill>
                  <a:srgbClr val="FF0000"/>
                </a:solidFill>
              </a:rPr>
              <a:t>, кактусы, молочаи, </a:t>
            </a:r>
            <a:r>
              <a:rPr lang="ru-RU" sz="3200" b="1" dirty="0" err="1" smtClean="0">
                <a:solidFill>
                  <a:srgbClr val="FF0000"/>
                </a:solidFill>
              </a:rPr>
              <a:t>герань,сансевьера</a:t>
            </a:r>
            <a:r>
              <a:rPr lang="ru-RU" sz="3200" b="1" dirty="0" smtClean="0">
                <a:solidFill>
                  <a:srgbClr val="FF0000"/>
                </a:solidFill>
              </a:rPr>
              <a:t>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бегонии. Но несомненным лидером по популярности является </a:t>
            </a:r>
            <a:r>
              <a:rPr lang="ru-RU" sz="3200" b="1" u="sng" dirty="0" err="1" smtClean="0">
                <a:solidFill>
                  <a:srgbClr val="FF0000"/>
                </a:solidFill>
              </a:rPr>
              <a:t>хлорофитум</a:t>
            </a:r>
            <a:r>
              <a:rPr lang="ru-RU" sz="3200" b="1" u="sng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graphicFrame>
        <p:nvGraphicFramePr>
          <p:cNvPr id="21602" name="Object 98"/>
          <p:cNvGraphicFramePr>
            <a:graphicFrameLocks noChangeAspect="1"/>
          </p:cNvGraphicFramePr>
          <p:nvPr>
            <p:ph sz="half" idx="2"/>
          </p:nvPr>
        </p:nvGraphicFramePr>
        <p:xfrm>
          <a:off x="0" y="1038710"/>
          <a:ext cx="4581874" cy="5819290"/>
        </p:xfrm>
        <a:graphic>
          <a:graphicData uri="http://schemas.openxmlformats.org/presentationml/2006/ole">
            <p:oleObj spid="_x0000_s1026" name="Worksheet" r:id="rId3" imgW="3362249" imgH="23433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2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16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3322669" cy="14287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Самые полезные растения для человека.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0"/>
            <a:ext cx="5254626" cy="664371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Листья </a:t>
            </a:r>
            <a:r>
              <a:rPr lang="ru-RU" sz="4000" b="1" dirty="0" err="1" smtClean="0">
                <a:solidFill>
                  <a:srgbClr val="FF0000"/>
                </a:solidFill>
              </a:rPr>
              <a:t>хлорофитума</a:t>
            </a:r>
            <a:r>
              <a:rPr lang="ru-RU" sz="4000" b="1" dirty="0" smtClean="0">
                <a:solidFill>
                  <a:srgbClr val="FF0000"/>
                </a:solidFill>
              </a:rPr>
              <a:t> обладают способностью поглощать токсичные вещества, выделяемые синтетическими отделочными материалами, а также содержащиеся в продуктах сгорания газа – формальдегиды, серные и азотные </a:t>
            </a:r>
            <a:r>
              <a:rPr lang="ru-RU" sz="4000" b="1" dirty="0" err="1" smtClean="0">
                <a:solidFill>
                  <a:srgbClr val="FF0000"/>
                </a:solidFill>
              </a:rPr>
              <a:t>соединения.Ученые</a:t>
            </a:r>
            <a:r>
              <a:rPr lang="ru-RU" sz="4000" b="1" dirty="0" smtClean="0">
                <a:solidFill>
                  <a:srgbClr val="FF0000"/>
                </a:solidFill>
              </a:rPr>
              <a:t> выяснили, что за сутки </a:t>
            </a:r>
            <a:r>
              <a:rPr lang="ru-RU" sz="4000" b="1" dirty="0" err="1" smtClean="0">
                <a:solidFill>
                  <a:srgbClr val="FF0000"/>
                </a:solidFill>
              </a:rPr>
              <a:t>хлорофитум</a:t>
            </a:r>
            <a:r>
              <a:rPr lang="ru-RU" sz="4000" b="1" dirty="0" smtClean="0">
                <a:solidFill>
                  <a:srgbClr val="FF0000"/>
                </a:solidFill>
              </a:rPr>
              <a:t> полностью очищает жилое помещение.</a:t>
            </a: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Для очищения воздуха в комнате площадью около 20 квадратных метров достаточно 6 экземпляров растении.                 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00240"/>
            <a:ext cx="3786182" cy="378621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14348" y="5936347"/>
            <a:ext cx="3155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err="1" smtClean="0">
                <a:solidFill>
                  <a:srgbClr val="002060"/>
                </a:solidFill>
                <a:latin typeface="Arial" charset="0"/>
              </a:rPr>
              <a:t>Хлорофитум</a:t>
            </a:r>
            <a:endParaRPr lang="ru-RU" b="1" dirty="0" smtClean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676</Words>
  <PresentationFormat>Экран (4:3)</PresentationFormat>
  <Paragraphs>113</Paragraphs>
  <Slides>16</Slides>
  <Notes>0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Лист Microsoft Office Excel 97-2003</vt:lpstr>
      <vt:lpstr>Государственное бюджетное общеобразовательное учреждение начального профессионального образования  Саратовской области              « Профессиональный лицей № 49»                                        г.Саратова</vt:lpstr>
      <vt:lpstr>Цель: изучение видового разнообразия комнатных растений  лицея №49 и определения их полезного влияния на здоровье человека .</vt:lpstr>
      <vt:lpstr>Анкетирование «Ваше отношение к комнатным растениям».</vt:lpstr>
      <vt:lpstr>Слайд 4</vt:lpstr>
      <vt:lpstr>Комнатные растения обладающие фитонцидными свойствами.</vt:lpstr>
      <vt:lpstr>Растения нашего лицея, летучие выделения которых обладают частичной бактерицидной и (или) антивирусной функцией. </vt:lpstr>
      <vt:lpstr>«Фитодизайн –это использование растений для улучшения среды обитания в искусственных экосистемах.» Гродзинский А.М. </vt:lpstr>
      <vt:lpstr>Слайд 8</vt:lpstr>
      <vt:lpstr>Самые полезные растения для человека.</vt:lpstr>
      <vt:lpstr>Герань. (Pelargonium)</vt:lpstr>
      <vt:lpstr>Фикус (Ficus).</vt:lpstr>
      <vt:lpstr>Растения, летучие выделения которых обладают лечебным действием.  </vt:lpstr>
      <vt:lpstr>Рекомендации по озеленению  учебных кабинетов.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Алекс</cp:lastModifiedBy>
  <cp:revision>54</cp:revision>
  <dcterms:created xsi:type="dcterms:W3CDTF">2012-02-04T13:34:30Z</dcterms:created>
  <dcterms:modified xsi:type="dcterms:W3CDTF">2012-04-24T02:57:57Z</dcterms:modified>
</cp:coreProperties>
</file>