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5" r:id="rId4"/>
    <p:sldId id="269" r:id="rId5"/>
    <p:sldId id="268" r:id="rId6"/>
    <p:sldId id="273" r:id="rId7"/>
    <p:sldId id="262" r:id="rId8"/>
    <p:sldId id="258" r:id="rId9"/>
    <p:sldId id="259" r:id="rId10"/>
    <p:sldId id="264" r:id="rId11"/>
    <p:sldId id="274" r:id="rId12"/>
    <p:sldId id="263" r:id="rId13"/>
    <p:sldId id="272" r:id="rId14"/>
    <p:sldId id="271" r:id="rId15"/>
    <p:sldId id="260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92" autoAdjust="0"/>
  </p:normalViewPr>
  <p:slideViewPr>
    <p:cSldViewPr>
      <p:cViewPr varScale="1">
        <p:scale>
          <a:sx n="103" d="100"/>
          <a:sy n="103" d="100"/>
        </p:scale>
        <p:origin x="-2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358AD5A-3AE0-4FD6-8245-479A718E14F9}" type="datetimeFigureOut">
              <a:rPr lang="ru-RU" smtClean="0"/>
              <a:pPr/>
              <a:t>30.06.2012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3A805AF-540A-4599-B8A5-CF2CE1FB4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gif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8851" y="287029"/>
            <a:ext cx="4774508" cy="3580463"/>
          </a:xfrm>
          <a:prstGeom prst="cloudCallou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96123">
            <a:off x="7155311" y="1241174"/>
            <a:ext cx="1622425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65120" y="5373216"/>
            <a:ext cx="1402424" cy="1156583"/>
          </a:xfrm>
          <a:prstGeom prst="roundRect">
            <a:avLst/>
          </a:prstGeom>
        </p:spPr>
      </p:pic>
      <p:sp>
        <p:nvSpPr>
          <p:cNvPr id="3" name="Месяц 2"/>
          <p:cNvSpPr/>
          <p:nvPr/>
        </p:nvSpPr>
        <p:spPr>
          <a:xfrm rot="19351887">
            <a:off x="853685" y="615283"/>
            <a:ext cx="556058" cy="747881"/>
          </a:xfrm>
          <a:prstGeom prst="moo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 rot="20878566">
            <a:off x="547503" y="1408654"/>
            <a:ext cx="1393304" cy="914400"/>
          </a:xfrm>
          <a:prstGeom prst="cloud">
            <a:avLst/>
          </a:prstGeom>
          <a:ln w="28575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4-конечная звезда 4"/>
          <p:cNvSpPr/>
          <p:nvPr/>
        </p:nvSpPr>
        <p:spPr>
          <a:xfrm rot="20070210">
            <a:off x="2267744" y="908720"/>
            <a:ext cx="457200" cy="364838"/>
          </a:xfrm>
          <a:prstGeom prst="star4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0152" y="3084653"/>
            <a:ext cx="5064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707" y="2993442"/>
            <a:ext cx="5064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700614"/>
            <a:ext cx="506413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41110" y="4581127"/>
            <a:ext cx="7272807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 СОН  и  ЗДОРОВЬЕ  РЕБЁНКА »</a:t>
            </a:r>
            <a:endParaRPr lang="ru-RU" sz="3600" b="1" dirty="0">
              <a:ln w="11430">
                <a:solidFill>
                  <a:srgbClr val="FF000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515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67944" y="2852936"/>
            <a:ext cx="4348005" cy="2160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1 </a:t>
            </a:r>
            <a:r>
              <a:rPr lang="ru-RU" dirty="0" smtClean="0"/>
              <a:t>-  </a:t>
            </a:r>
            <a:r>
              <a:rPr lang="ru-RU" dirty="0"/>
              <a:t>собранность;   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 -  ясная </a:t>
            </a:r>
            <a:r>
              <a:rPr lang="ru-RU" dirty="0"/>
              <a:t>память;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 - </a:t>
            </a:r>
            <a:r>
              <a:rPr lang="ru-RU" dirty="0"/>
              <a:t>хорошие самочувствие;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4 </a:t>
            </a:r>
            <a:r>
              <a:rPr lang="ru-RU" dirty="0" smtClean="0"/>
              <a:t>- прекрасное </a:t>
            </a:r>
            <a:r>
              <a:rPr lang="ru-RU" dirty="0"/>
              <a:t>настроение.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Результаты  третьего  этапа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884237" cy="502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013176"/>
            <a:ext cx="1750163" cy="1446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2180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29569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Результаты  трёх  этапов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59" y="1689071"/>
            <a:ext cx="884237" cy="502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9581" y="1672133"/>
            <a:ext cx="858837" cy="502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74" name="Прямая соединительная линия 2073"/>
          <p:cNvCxnSpPr/>
          <p:nvPr/>
        </p:nvCxnSpPr>
        <p:spPr>
          <a:xfrm flipH="1">
            <a:off x="964401" y="1628800"/>
            <a:ext cx="7199" cy="36724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Прямая соединительная линия 2078"/>
          <p:cNvCxnSpPr/>
          <p:nvPr/>
        </p:nvCxnSpPr>
        <p:spPr>
          <a:xfrm>
            <a:off x="613395" y="4140225"/>
            <a:ext cx="7056784" cy="205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5" name="Прямая соединительная линия 2084"/>
          <p:cNvCxnSpPr/>
          <p:nvPr/>
        </p:nvCxnSpPr>
        <p:spPr>
          <a:xfrm>
            <a:off x="971600" y="4465186"/>
            <a:ext cx="2556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9" name="Прямая соединительная линия 2088"/>
          <p:cNvCxnSpPr/>
          <p:nvPr/>
        </p:nvCxnSpPr>
        <p:spPr>
          <a:xfrm>
            <a:off x="968000" y="4715326"/>
            <a:ext cx="2412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5" name="Прямая соединительная линия 2094"/>
          <p:cNvCxnSpPr/>
          <p:nvPr/>
        </p:nvCxnSpPr>
        <p:spPr>
          <a:xfrm flipH="1">
            <a:off x="968000" y="4983572"/>
            <a:ext cx="2412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7" name="Прямая соединительная линия 2106"/>
          <p:cNvCxnSpPr/>
          <p:nvPr/>
        </p:nvCxnSpPr>
        <p:spPr>
          <a:xfrm>
            <a:off x="968000" y="3829636"/>
            <a:ext cx="2592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5" name="Прямая соединительная линия 2114"/>
          <p:cNvCxnSpPr/>
          <p:nvPr/>
        </p:nvCxnSpPr>
        <p:spPr>
          <a:xfrm>
            <a:off x="964401" y="3573016"/>
            <a:ext cx="2628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3" name="Прямая соединительная линия 2122"/>
          <p:cNvCxnSpPr/>
          <p:nvPr/>
        </p:nvCxnSpPr>
        <p:spPr>
          <a:xfrm>
            <a:off x="964401" y="3292404"/>
            <a:ext cx="2628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8" name="Прямая соединительная линия 2127"/>
          <p:cNvCxnSpPr/>
          <p:nvPr/>
        </p:nvCxnSpPr>
        <p:spPr>
          <a:xfrm>
            <a:off x="968000" y="299695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3" name="Прямая соединительная линия 2132"/>
          <p:cNvCxnSpPr/>
          <p:nvPr/>
        </p:nvCxnSpPr>
        <p:spPr>
          <a:xfrm flipH="1">
            <a:off x="964401" y="2708920"/>
            <a:ext cx="2916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Прямоугольник 121"/>
          <p:cNvSpPr/>
          <p:nvPr/>
        </p:nvSpPr>
        <p:spPr>
          <a:xfrm>
            <a:off x="624628" y="3629581"/>
            <a:ext cx="401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+1</a:t>
            </a:r>
            <a:endParaRPr lang="ru-RU" sz="2000" b="1" dirty="0"/>
          </a:p>
        </p:txBody>
      </p:sp>
      <p:sp>
        <p:nvSpPr>
          <p:cNvPr id="2139" name="Прямоугольник 2138"/>
          <p:cNvSpPr/>
          <p:nvPr/>
        </p:nvSpPr>
        <p:spPr>
          <a:xfrm>
            <a:off x="631669" y="3095672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+3</a:t>
            </a:r>
            <a:endParaRPr lang="ru-RU" b="1" dirty="0"/>
          </a:p>
        </p:txBody>
      </p:sp>
      <p:sp>
        <p:nvSpPr>
          <p:cNvPr id="2140" name="Прямоугольник 2139"/>
          <p:cNvSpPr/>
          <p:nvPr/>
        </p:nvSpPr>
        <p:spPr>
          <a:xfrm>
            <a:off x="613395" y="2812286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+4</a:t>
            </a:r>
            <a:endParaRPr lang="ru-RU" b="1" dirty="0"/>
          </a:p>
        </p:txBody>
      </p:sp>
      <p:sp>
        <p:nvSpPr>
          <p:cNvPr id="2141" name="Прямоугольник 2140"/>
          <p:cNvSpPr/>
          <p:nvPr/>
        </p:nvSpPr>
        <p:spPr>
          <a:xfrm>
            <a:off x="640172" y="2524254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+5</a:t>
            </a:r>
            <a:endParaRPr lang="ru-RU" b="1" dirty="0"/>
          </a:p>
        </p:txBody>
      </p:sp>
      <p:sp>
        <p:nvSpPr>
          <p:cNvPr id="2142" name="Прямоугольник 2141"/>
          <p:cNvSpPr/>
          <p:nvPr/>
        </p:nvSpPr>
        <p:spPr>
          <a:xfrm>
            <a:off x="398430" y="3955559"/>
            <a:ext cx="298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0</a:t>
            </a:r>
            <a:endParaRPr lang="ru-RU" b="1" dirty="0"/>
          </a:p>
        </p:txBody>
      </p:sp>
      <p:sp>
        <p:nvSpPr>
          <p:cNvPr id="2143" name="Прямоугольник 2142"/>
          <p:cNvSpPr/>
          <p:nvPr/>
        </p:nvSpPr>
        <p:spPr>
          <a:xfrm>
            <a:off x="657869" y="4280520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-1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612985" y="3402164"/>
            <a:ext cx="41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+2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640172" y="4530660"/>
            <a:ext cx="349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-2</a:t>
            </a:r>
          </a:p>
        </p:txBody>
      </p:sp>
      <p:sp>
        <p:nvSpPr>
          <p:cNvPr id="98" name="Прямоугольник 97"/>
          <p:cNvSpPr/>
          <p:nvPr/>
        </p:nvSpPr>
        <p:spPr>
          <a:xfrm>
            <a:off x="647872" y="4798906"/>
            <a:ext cx="354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-3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1794689" y="12594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I.</a:t>
            </a:r>
            <a:endParaRPr lang="ru-RU" b="1" dirty="0"/>
          </a:p>
        </p:txBody>
      </p:sp>
      <p:sp>
        <p:nvSpPr>
          <p:cNvPr id="100" name="Прямоугольник 99"/>
          <p:cNvSpPr/>
          <p:nvPr/>
        </p:nvSpPr>
        <p:spPr>
          <a:xfrm>
            <a:off x="3956480" y="1321072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II.</a:t>
            </a:r>
            <a:endParaRPr lang="ru-RU" b="1" dirty="0"/>
          </a:p>
        </p:txBody>
      </p:sp>
      <p:sp>
        <p:nvSpPr>
          <p:cNvPr id="101" name="Прямоугольник 100"/>
          <p:cNvSpPr/>
          <p:nvPr/>
        </p:nvSpPr>
        <p:spPr>
          <a:xfrm>
            <a:off x="6300192" y="1321072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III.</a:t>
            </a:r>
            <a:endParaRPr lang="ru-RU" b="1" dirty="0"/>
          </a:p>
        </p:txBody>
      </p:sp>
      <p:pic>
        <p:nvPicPr>
          <p:cNvPr id="102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43144"/>
            <a:ext cx="865187" cy="505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1947936" y="3563724"/>
            <a:ext cx="1903984" cy="5765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327094" y="2996952"/>
            <a:ext cx="2127183" cy="5667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2932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4406" y="476672"/>
            <a:ext cx="3304783" cy="11079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ВЫВОД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6438" y="2060848"/>
            <a:ext cx="6480720" cy="421653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3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</a:t>
            </a: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Сон  необходим  ребёнку.    </a:t>
            </a:r>
          </a:p>
          <a:p>
            <a:pPr algn="ctr"/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</a:t>
            </a: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Сон  помогает организму  отдохнуть  перед  следующей  активной  деятельностью.</a:t>
            </a:r>
          </a:p>
          <a:p>
            <a:pPr algn="ctr"/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 </a:t>
            </a: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Сон  является  приятной  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«пилюлей»  </a:t>
            </a: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для  здоровья  ребёнка.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263144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8212" y="1484650"/>
            <a:ext cx="658813" cy="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2763608" y="1484784"/>
            <a:ext cx="65626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8593" y="4653136"/>
            <a:ext cx="4919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698855"/>
            <a:ext cx="4955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32795"/>
            <a:ext cx="7302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5722383" y="3212976"/>
            <a:ext cx="2744938" cy="73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576" y="628446"/>
            <a:ext cx="2146032" cy="1512168"/>
          </a:xfrm>
          <a:prstGeom prst="round2Same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419872" y="612262"/>
            <a:ext cx="1944216" cy="1474923"/>
          </a:xfrm>
          <a:prstGeom prst="round2Same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1790" y="593638"/>
            <a:ext cx="2092821" cy="1581783"/>
          </a:xfrm>
          <a:prstGeom prst="round2Same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875" y="4029662"/>
            <a:ext cx="2410718" cy="1542859"/>
          </a:xfrm>
          <a:prstGeom prst="round2Same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3861048"/>
            <a:ext cx="2304256" cy="1824925"/>
          </a:xfrm>
          <a:prstGeom prst="round2Same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228184" y="4002079"/>
            <a:ext cx="2376264" cy="1683893"/>
          </a:xfrm>
          <a:prstGeom prst="round2Same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6" name="Прямоугольник 15"/>
          <p:cNvSpPr/>
          <p:nvPr/>
        </p:nvSpPr>
        <p:spPr>
          <a:xfrm>
            <a:off x="2736867" y="2842730"/>
            <a:ext cx="30536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Для  хорошего  сна !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370033" y="3646003"/>
            <a:ext cx="2480004" cy="24482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491880" y="3790019"/>
            <a:ext cx="2420488" cy="2304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508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192748"/>
            <a:ext cx="3273476" cy="2455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5508102" y="1160663"/>
            <a:ext cx="3312479" cy="2484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867"/>
          <a:stretch/>
        </p:blipFill>
        <p:spPr>
          <a:xfrm rot="10800000">
            <a:off x="2447762" y="3861048"/>
            <a:ext cx="4067947" cy="2627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5043" b="37661"/>
          <a:stretch/>
        </p:blipFill>
        <p:spPr>
          <a:xfrm>
            <a:off x="2457084" y="3645023"/>
            <a:ext cx="4205366" cy="3026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62365" y="498805"/>
            <a:ext cx="4788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Сон  детей  </a:t>
            </a:r>
            <a:r>
              <a:rPr lang="ru-RU" sz="2800" b="1" i="1" dirty="0">
                <a:solidFill>
                  <a:srgbClr val="FF0000"/>
                </a:solidFill>
              </a:rPr>
              <a:t>в  </a:t>
            </a:r>
            <a:r>
              <a:rPr lang="ru-RU" sz="2800" b="1" i="1" dirty="0" smtClean="0">
                <a:solidFill>
                  <a:srgbClr val="FF0000"/>
                </a:solidFill>
              </a:rPr>
              <a:t>нашей  семье.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5" y="1129141"/>
            <a:ext cx="3384377" cy="241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4138" y="1036541"/>
            <a:ext cx="3384485" cy="2464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5228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Желаю  вам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988840"/>
            <a:ext cx="3888432" cy="3964181"/>
          </a:xfrm>
        </p:spPr>
      </p:pic>
    </p:spTree>
    <p:extLst>
      <p:ext uri="{BB962C8B-B14F-4D97-AF65-F5344CB8AC3E}">
        <p14:creationId xmlns:p14="http://schemas.microsoft.com/office/powerpoint/2010/main" xmlns="" val="9874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851104" cy="10081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СПАСИБО  ЗА  ВАШЕ  ВНИМАНИЕ 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23888">
            <a:off x="4433171" y="2321649"/>
            <a:ext cx="1223197" cy="13563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2852936"/>
            <a:ext cx="2400300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063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611560" y="1863988"/>
            <a:ext cx="3240360" cy="4589348"/>
          </a:xfrm>
          <a:prstGeom prst="foldedCorner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7787208" cy="1002440"/>
          </a:xfrm>
        </p:spPr>
        <p:txBody>
          <a:bodyPr>
            <a:prstTxWarp prst="textCanUp">
              <a:avLst/>
            </a:prstTxWarp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анкетирование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5000" y="1929021"/>
            <a:ext cx="33843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             </a:t>
            </a:r>
            <a:r>
              <a:rPr lang="ru-RU" sz="1200" dirty="0" smtClean="0">
                <a:solidFill>
                  <a:srgbClr val="FF0000"/>
                </a:solidFill>
              </a:rPr>
              <a:t>Мини  </a:t>
            </a:r>
            <a:r>
              <a:rPr lang="ru-RU" sz="1200" dirty="0">
                <a:solidFill>
                  <a:srgbClr val="FF0000"/>
                </a:solidFill>
              </a:rPr>
              <a:t>анкета  для детей</a:t>
            </a:r>
          </a:p>
          <a:p>
            <a:r>
              <a:rPr lang="ru-RU" sz="1200" dirty="0"/>
              <a:t> </a:t>
            </a:r>
          </a:p>
          <a:p>
            <a:r>
              <a:rPr lang="ru-RU" sz="1200" dirty="0" smtClean="0"/>
              <a:t>1.Любите </a:t>
            </a:r>
            <a:r>
              <a:rPr lang="ru-RU" sz="1200" dirty="0"/>
              <a:t>ли вы спать:</a:t>
            </a:r>
          </a:p>
          <a:p>
            <a:r>
              <a:rPr lang="ru-RU" sz="1200" dirty="0" smtClean="0"/>
              <a:t>   А</a:t>
            </a:r>
            <a:r>
              <a:rPr lang="ru-RU" sz="1200" dirty="0"/>
              <a:t>)  да      </a:t>
            </a:r>
          </a:p>
          <a:p>
            <a:r>
              <a:rPr lang="ru-RU" sz="1200" dirty="0" smtClean="0"/>
              <a:t>   Б</a:t>
            </a:r>
            <a:r>
              <a:rPr lang="ru-RU" sz="1200" dirty="0"/>
              <a:t>)  нет</a:t>
            </a:r>
          </a:p>
          <a:p>
            <a:endParaRPr lang="ru-RU" sz="1200" dirty="0"/>
          </a:p>
          <a:p>
            <a:r>
              <a:rPr lang="ru-RU" sz="1200" dirty="0" smtClean="0"/>
              <a:t>2.Вы  </a:t>
            </a:r>
            <a:r>
              <a:rPr lang="ru-RU" sz="1200" dirty="0"/>
              <a:t>готовитесь  ко сну и засыпаете до </a:t>
            </a:r>
            <a:r>
              <a:rPr lang="ru-RU" sz="1200" dirty="0" smtClean="0"/>
              <a:t>23.00  </a:t>
            </a:r>
            <a:r>
              <a:rPr lang="ru-RU" sz="1200" dirty="0"/>
              <a:t>часов:</a:t>
            </a:r>
          </a:p>
          <a:p>
            <a:r>
              <a:rPr lang="ru-RU" sz="1200" dirty="0" smtClean="0"/>
              <a:t>   А</a:t>
            </a:r>
            <a:r>
              <a:rPr lang="ru-RU" sz="1200" dirty="0"/>
              <a:t>) да</a:t>
            </a:r>
          </a:p>
          <a:p>
            <a:r>
              <a:rPr lang="ru-RU" sz="1200" dirty="0" smtClean="0"/>
              <a:t>   Б</a:t>
            </a:r>
            <a:r>
              <a:rPr lang="ru-RU" sz="1200" dirty="0"/>
              <a:t>) нет</a:t>
            </a:r>
          </a:p>
          <a:p>
            <a:r>
              <a:rPr lang="ru-RU" sz="1200" dirty="0" smtClean="0"/>
              <a:t>   В) </a:t>
            </a:r>
            <a:r>
              <a:rPr lang="ru-RU" sz="1200" dirty="0"/>
              <a:t>иногда</a:t>
            </a:r>
          </a:p>
          <a:p>
            <a:r>
              <a:rPr lang="ru-RU" sz="1200" dirty="0" smtClean="0"/>
              <a:t>  </a:t>
            </a:r>
          </a:p>
          <a:p>
            <a:r>
              <a:rPr lang="ru-RU" sz="1200" dirty="0" smtClean="0"/>
              <a:t>3</a:t>
            </a:r>
            <a:r>
              <a:rPr lang="ru-RU" sz="1200" dirty="0"/>
              <a:t>. Как вы считаете сон хорошее «лекарство»  при болезни:</a:t>
            </a:r>
          </a:p>
          <a:p>
            <a:r>
              <a:rPr lang="ru-RU" sz="1200" dirty="0" smtClean="0"/>
              <a:t>   А</a:t>
            </a:r>
            <a:r>
              <a:rPr lang="ru-RU" sz="1200" dirty="0"/>
              <a:t>) да</a:t>
            </a:r>
          </a:p>
          <a:p>
            <a:r>
              <a:rPr lang="ru-RU" sz="1200" dirty="0" smtClean="0"/>
              <a:t>   Б</a:t>
            </a:r>
            <a:r>
              <a:rPr lang="ru-RU" sz="1200" dirty="0"/>
              <a:t>) нет</a:t>
            </a:r>
          </a:p>
          <a:p>
            <a:r>
              <a:rPr lang="ru-RU" sz="1200" dirty="0"/>
              <a:t> </a:t>
            </a:r>
            <a:endParaRPr lang="ru-RU" sz="1200" dirty="0" smtClean="0"/>
          </a:p>
          <a:p>
            <a:r>
              <a:rPr lang="ru-RU" sz="1200" dirty="0" smtClean="0"/>
              <a:t>4</a:t>
            </a:r>
            <a:r>
              <a:rPr lang="ru-RU" sz="1200" dirty="0"/>
              <a:t>. Можно ли есть перед сном</a:t>
            </a:r>
            <a:r>
              <a:rPr lang="ru-RU" sz="1200" dirty="0" smtClean="0"/>
              <a:t>:    </a:t>
            </a:r>
            <a:endParaRPr lang="ru-RU" sz="1200" dirty="0"/>
          </a:p>
          <a:p>
            <a:r>
              <a:rPr lang="ru-RU" sz="1200" dirty="0" smtClean="0"/>
              <a:t>   А</a:t>
            </a:r>
            <a:r>
              <a:rPr lang="ru-RU" sz="1200" dirty="0"/>
              <a:t>) да</a:t>
            </a:r>
          </a:p>
          <a:p>
            <a:r>
              <a:rPr lang="ru-RU" sz="1200" dirty="0" smtClean="0"/>
              <a:t>   Б</a:t>
            </a:r>
            <a:r>
              <a:rPr lang="ru-RU" sz="1200" dirty="0"/>
              <a:t>) нет</a:t>
            </a:r>
          </a:p>
          <a:p>
            <a:endParaRPr lang="ru-RU" sz="1200" dirty="0" smtClean="0"/>
          </a:p>
          <a:p>
            <a:r>
              <a:rPr lang="ru-RU" sz="1200" dirty="0" smtClean="0"/>
              <a:t> 5</a:t>
            </a:r>
            <a:r>
              <a:rPr lang="ru-RU" sz="1200" dirty="0"/>
              <a:t>. Сон  успокаивает:</a:t>
            </a:r>
          </a:p>
          <a:p>
            <a:r>
              <a:rPr lang="ru-RU" sz="1200" dirty="0" smtClean="0"/>
              <a:t>   А</a:t>
            </a:r>
            <a:r>
              <a:rPr lang="ru-RU" sz="1200" dirty="0"/>
              <a:t>) да</a:t>
            </a:r>
          </a:p>
          <a:p>
            <a:r>
              <a:rPr lang="ru-RU" sz="1200" dirty="0" smtClean="0"/>
              <a:t>   Б</a:t>
            </a:r>
            <a:r>
              <a:rPr lang="ru-RU" sz="1200" dirty="0"/>
              <a:t>) нет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16708" y="1340768"/>
            <a:ext cx="3377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(шесть  участников 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2636912"/>
            <a:ext cx="4032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FF3399"/>
                </a:solidFill>
              </a:rPr>
              <a:t>Ответы   </a:t>
            </a:r>
            <a:r>
              <a:rPr lang="ru-RU" dirty="0">
                <a:solidFill>
                  <a:srgbClr val="FF3399"/>
                </a:solidFill>
              </a:rPr>
              <a:t>на  анкету</a:t>
            </a:r>
          </a:p>
          <a:p>
            <a:endParaRPr lang="ru-RU" dirty="0" smtClean="0">
              <a:solidFill>
                <a:srgbClr val="FF3399"/>
              </a:solidFill>
            </a:endParaRPr>
          </a:p>
          <a:p>
            <a:r>
              <a:rPr lang="ru-RU" b="1" dirty="0" smtClean="0"/>
              <a:t>1 </a:t>
            </a:r>
            <a:r>
              <a:rPr lang="ru-RU" b="1" dirty="0"/>
              <a:t>вопрос:   </a:t>
            </a:r>
            <a:r>
              <a:rPr lang="ru-RU" i="1" dirty="0"/>
              <a:t>ДА – 4; НЕТ – 2. </a:t>
            </a:r>
          </a:p>
          <a:p>
            <a:endParaRPr lang="ru-RU" i="1" dirty="0"/>
          </a:p>
          <a:p>
            <a:r>
              <a:rPr lang="ru-RU" b="1" dirty="0"/>
              <a:t>2 вопрос:  </a:t>
            </a:r>
            <a:r>
              <a:rPr lang="ru-RU" i="1" dirty="0"/>
              <a:t>ДА – 4; НЕТ – 1;  ИНОГДА – 1.</a:t>
            </a:r>
          </a:p>
          <a:p>
            <a:endParaRPr lang="ru-RU" dirty="0"/>
          </a:p>
          <a:p>
            <a:r>
              <a:rPr lang="ru-RU" b="1" dirty="0"/>
              <a:t>3 вопрос:  </a:t>
            </a:r>
            <a:r>
              <a:rPr lang="ru-RU" i="1" dirty="0"/>
              <a:t>ДА – 5;  НЕТ – 1.</a:t>
            </a:r>
          </a:p>
          <a:p>
            <a:endParaRPr lang="ru-RU" dirty="0"/>
          </a:p>
          <a:p>
            <a:r>
              <a:rPr lang="ru-RU" b="1" dirty="0"/>
              <a:t>4 вопрос</a:t>
            </a:r>
            <a:r>
              <a:rPr lang="ru-RU" b="1" i="1" dirty="0"/>
              <a:t>:  </a:t>
            </a:r>
            <a:r>
              <a:rPr lang="ru-RU" i="1" dirty="0"/>
              <a:t>ДА – 3;  НЕТ – 3.</a:t>
            </a:r>
          </a:p>
          <a:p>
            <a:endParaRPr lang="ru-RU" i="1" dirty="0"/>
          </a:p>
          <a:p>
            <a:r>
              <a:rPr lang="ru-RU" b="1" dirty="0"/>
              <a:t>5 вопрос:  </a:t>
            </a:r>
            <a:r>
              <a:rPr lang="ru-RU" i="1" dirty="0"/>
              <a:t>ДА – 3;  НЕТ – 3.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47119"/>
            <a:ext cx="388843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5288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9578" y="2708920"/>
            <a:ext cx="7920880" cy="3384376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60885" y="2780928"/>
            <a:ext cx="7408333" cy="288032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                                                              </a:t>
            </a:r>
            <a:r>
              <a:rPr lang="ru-RU" sz="123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Задачи:</a:t>
            </a:r>
          </a:p>
          <a:p>
            <a:pPr marL="0" indent="0">
              <a:buNone/>
            </a:pPr>
            <a:r>
              <a:rPr lang="ru-RU" sz="12300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 marL="0" indent="0">
              <a:buNone/>
            </a:pPr>
            <a:r>
              <a:rPr lang="ru-RU" sz="72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   1.  </a:t>
            </a:r>
            <a:r>
              <a:rPr lang="ru-RU" sz="7400" b="1" dirty="0" smtClean="0">
                <a:solidFill>
                  <a:schemeClr val="tx1"/>
                </a:solidFill>
              </a:rPr>
              <a:t>Узнать что такое сон и режим; </a:t>
            </a:r>
          </a:p>
          <a:p>
            <a:pPr marL="0" indent="0">
              <a:buNone/>
            </a:pPr>
            <a:r>
              <a:rPr lang="ru-RU" sz="74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7400" b="1" dirty="0" smtClean="0">
                <a:solidFill>
                  <a:schemeClr val="tx1"/>
                </a:solidFill>
              </a:rPr>
              <a:t>   2. Выяснить какие появляются проблемы при отсутствии   правильного сна;</a:t>
            </a:r>
          </a:p>
          <a:p>
            <a:pPr marL="0" indent="0">
              <a:buNone/>
            </a:pPr>
            <a:endParaRPr lang="ru-RU" sz="7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7400" b="1" dirty="0" smtClean="0">
                <a:solidFill>
                  <a:schemeClr val="tx1"/>
                </a:solidFill>
              </a:rPr>
              <a:t>   3. Выявить значимость сна на здоровье и состояние ребёнка с    помощью эксперимента.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666115" algn="l"/>
              </a:tabLst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43448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5778" y="332656"/>
            <a:ext cx="7920880" cy="14401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571978" y="339627"/>
            <a:ext cx="7768480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5000"/>
              </a:lnSpc>
              <a:buFont typeface="Symbol" pitchFamily="18" charset="2"/>
              <a:buNone/>
              <a:tabLst>
                <a:tab pos="666115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Цель</a:t>
            </a:r>
            <a:r>
              <a:rPr lang="ru-RU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  моей работы  влияния  сна на здоровье ребёнка и  разработка  рекомендаций   для  хорошего сна.</a:t>
            </a:r>
            <a:endParaRPr lang="ru-RU" sz="1600" dirty="0" smtClean="0">
              <a:solidFill>
                <a:srgbClr val="FFFF0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Font typeface="Symbol" pitchFamily="18" charset="2"/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504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Проблемы при отсутствии правильного сна: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36912"/>
            <a:ext cx="8206377" cy="47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9043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8638" y="152269"/>
            <a:ext cx="8784976" cy="64807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1561" y="1988840"/>
            <a:ext cx="5472608" cy="792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I</a:t>
            </a:r>
            <a:r>
              <a:rPr lang="ru-RU" sz="2800" dirty="0" smtClean="0"/>
              <a:t>. Три  дня  после  23.00 часов;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Этапы  эксперимента: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35696" y="2921002"/>
            <a:ext cx="518457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31B6FD"/>
              </a:buClr>
              <a:buNone/>
            </a:pPr>
            <a:r>
              <a:rPr lang="ru-RU" sz="2800" dirty="0" smtClean="0">
                <a:solidFill>
                  <a:srgbClr val="073E87"/>
                </a:solidFill>
              </a:rPr>
              <a:t> </a:t>
            </a:r>
            <a:r>
              <a:rPr lang="en-US" sz="2800" dirty="0" smtClean="0">
                <a:solidFill>
                  <a:srgbClr val="073E87"/>
                </a:solidFill>
              </a:rPr>
              <a:t>II</a:t>
            </a:r>
            <a:r>
              <a:rPr lang="ru-RU" sz="2800" dirty="0" smtClean="0">
                <a:solidFill>
                  <a:srgbClr val="073E87"/>
                </a:solidFill>
              </a:rPr>
              <a:t>. Выходные  дни;</a:t>
            </a:r>
            <a:endParaRPr lang="ru-RU" sz="2800" dirty="0">
              <a:solidFill>
                <a:srgbClr val="073E87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75656" y="3851910"/>
            <a:ext cx="410445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31B6FD"/>
              </a:buClr>
              <a:buNone/>
            </a:pPr>
            <a:r>
              <a:rPr lang="en-US" sz="2800" dirty="0" smtClean="0">
                <a:solidFill>
                  <a:srgbClr val="073E87"/>
                </a:solidFill>
              </a:rPr>
              <a:t>III</a:t>
            </a:r>
            <a:r>
              <a:rPr lang="ru-RU" sz="2800" dirty="0" smtClean="0">
                <a:solidFill>
                  <a:srgbClr val="073E87"/>
                </a:solidFill>
              </a:rPr>
              <a:t>. Мамины  советы.</a:t>
            </a:r>
            <a:endParaRPr lang="ru-RU" sz="2800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47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0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« Звёздный »  </a:t>
            </a:r>
            <a:r>
              <a:rPr lang="ru-RU" dirty="0" smtClean="0">
                <a:solidFill>
                  <a:srgbClr val="FF0000"/>
                </a:solidFill>
              </a:rPr>
              <a:t>термометр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45" name="Прямоугольник 1044"/>
          <p:cNvSpPr/>
          <p:nvPr/>
        </p:nvSpPr>
        <p:spPr>
          <a:xfrm>
            <a:off x="5364088" y="3277386"/>
            <a:ext cx="30572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-     «+»  ( положительные)</a:t>
            </a:r>
            <a:endParaRPr lang="ru-RU" sz="2000" b="1" dirty="0"/>
          </a:p>
        </p:txBody>
      </p:sp>
      <p:sp>
        <p:nvSpPr>
          <p:cNvPr id="1046" name="Прямоугольник 1045"/>
          <p:cNvSpPr/>
          <p:nvPr/>
        </p:nvSpPr>
        <p:spPr>
          <a:xfrm>
            <a:off x="5364088" y="4140263"/>
            <a:ext cx="30444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-     « - »  ( отрицательные)</a:t>
            </a:r>
            <a:endParaRPr lang="ru-RU" sz="2000" b="1" dirty="0"/>
          </a:p>
        </p:txBody>
      </p:sp>
      <p:sp>
        <p:nvSpPr>
          <p:cNvPr id="1047" name="Прямоугольник 1046"/>
          <p:cNvSpPr/>
          <p:nvPr/>
        </p:nvSpPr>
        <p:spPr>
          <a:xfrm>
            <a:off x="3355840" y="2344524"/>
            <a:ext cx="5198283" cy="584775"/>
          </a:xfrm>
          <a:prstGeom prst="rect">
            <a:avLst/>
          </a:prstGeom>
          <a:ln w="28575">
            <a:noFill/>
          </a:ln>
        </p:spPr>
        <p:txBody>
          <a:bodyPr wrap="non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Условные  обозначения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4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77386"/>
            <a:ext cx="440474" cy="42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164742"/>
            <a:ext cx="469106" cy="36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51" name="Прямоугольник 1050"/>
          <p:cNvSpPr/>
          <p:nvPr/>
        </p:nvSpPr>
        <p:spPr>
          <a:xfrm>
            <a:off x="4644007" y="3241705"/>
            <a:ext cx="3910115" cy="558287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5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0699" y="4025148"/>
            <a:ext cx="3923423" cy="604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86975" y="5085183"/>
            <a:ext cx="4767148" cy="646331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- Каждый  пункт  результата  из  любого эксперимента  равен  одному  делению. 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38"/>
            <a:ext cx="944563" cy="502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461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5902" y="548680"/>
            <a:ext cx="8229600" cy="792088"/>
          </a:xfrm>
        </p:spPr>
        <p:txBody>
          <a:bodyPr>
            <a:prstTxWarp prst="textCurveDown">
              <a:avLst/>
            </a:prstTxWarp>
          </a:bodyPr>
          <a:lstStyle/>
          <a:p>
            <a:r>
              <a:rPr lang="ru-RU" dirty="0" smtClean="0">
                <a:solidFill>
                  <a:srgbClr val="FF3399"/>
                </a:solidFill>
              </a:rPr>
              <a:t>РЕЗУЛЬТАТЫ  ПЕРВОГО  ЭТАПА</a:t>
            </a:r>
            <a:endParaRPr lang="ru-RU" dirty="0">
              <a:solidFill>
                <a:srgbClr val="FF33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24647" y="2485017"/>
            <a:ext cx="3168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1. </a:t>
            </a:r>
            <a:r>
              <a:rPr lang="ru-RU" b="1" i="1" dirty="0" smtClean="0"/>
              <a:t>В  </a:t>
            </a:r>
            <a:r>
              <a:rPr lang="ru-RU" b="1" i="1" dirty="0"/>
              <a:t>школе  на  первом  уроке, </a:t>
            </a:r>
            <a:r>
              <a:rPr lang="ru-RU" b="1" i="1" dirty="0" smtClean="0"/>
              <a:t>                             я  </a:t>
            </a:r>
            <a:r>
              <a:rPr lang="ru-RU" b="1" i="1" dirty="0"/>
              <a:t>была  как  сонная «муха».</a:t>
            </a:r>
          </a:p>
          <a:p>
            <a:endParaRPr lang="ru-RU" i="1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01046" y="4228106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2. </a:t>
            </a:r>
            <a:r>
              <a:rPr lang="ru-RU" b="1" i="1" dirty="0"/>
              <a:t>В  результате  чего  не усваивала    достаточно  правильно  новые  знания.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5133602"/>
            <a:ext cx="1080120" cy="12961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366741">
            <a:off x="635255" y="3644335"/>
            <a:ext cx="869501" cy="66951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1" y="1628800"/>
            <a:ext cx="865187" cy="470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9086" y="5972993"/>
            <a:ext cx="785813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32913"/>
            <a:ext cx="1205517" cy="111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0903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04064"/>
            <a:ext cx="7211144" cy="125272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Результаты  второго  этапа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825882" y="3796421"/>
            <a:ext cx="1964542" cy="450282"/>
          </a:xfrm>
          <a:ln w="28575">
            <a:solidFill>
              <a:srgbClr val="0070C0"/>
            </a:solidFill>
          </a:ln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Состояние  неопределённости</a:t>
            </a:r>
            <a:endParaRPr lang="ru-RU" b="1" dirty="0"/>
          </a:p>
        </p:txBody>
      </p:sp>
      <p:sp>
        <p:nvSpPr>
          <p:cNvPr id="17" name="Объект 3"/>
          <p:cNvSpPr txBox="1">
            <a:spLocks/>
          </p:cNvSpPr>
          <p:nvPr/>
        </p:nvSpPr>
        <p:spPr>
          <a:xfrm>
            <a:off x="5817677" y="4374723"/>
            <a:ext cx="1957120" cy="324036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ru-RU" b="1" dirty="0" smtClean="0"/>
              <a:t>Вялость  и  сонливость</a:t>
            </a:r>
            <a:endParaRPr lang="ru-RU" b="1" dirty="0"/>
          </a:p>
        </p:txBody>
      </p:sp>
      <p:sp>
        <p:nvSpPr>
          <p:cNvPr id="18" name="Объект 3"/>
          <p:cNvSpPr txBox="1">
            <a:spLocks/>
          </p:cNvSpPr>
          <p:nvPr/>
        </p:nvSpPr>
        <p:spPr>
          <a:xfrm>
            <a:off x="5810255" y="4879493"/>
            <a:ext cx="1964542" cy="277699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ru-RU" b="1" dirty="0" smtClean="0"/>
              <a:t>Головные  боли</a:t>
            </a:r>
            <a:endParaRPr lang="ru-RU" b="1" dirty="0"/>
          </a:p>
        </p:txBody>
      </p:sp>
      <p:sp>
        <p:nvSpPr>
          <p:cNvPr id="23" name="Объект 3"/>
          <p:cNvSpPr txBox="1">
            <a:spLocks/>
          </p:cNvSpPr>
          <p:nvPr/>
        </p:nvSpPr>
        <p:spPr>
          <a:xfrm>
            <a:off x="5810255" y="3240221"/>
            <a:ext cx="1980169" cy="393656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ru-RU" b="1" dirty="0" smtClean="0"/>
              <a:t>Хороший  отдых  для  сознания  и  памяти</a:t>
            </a:r>
            <a:endParaRPr lang="ru-RU" b="1" dirty="0"/>
          </a:p>
        </p:txBody>
      </p:sp>
      <p:sp>
        <p:nvSpPr>
          <p:cNvPr id="33" name="Объект 3"/>
          <p:cNvSpPr txBox="1">
            <a:spLocks/>
          </p:cNvSpPr>
          <p:nvPr/>
        </p:nvSpPr>
        <p:spPr>
          <a:xfrm>
            <a:off x="6307178" y="3670639"/>
            <a:ext cx="2304255" cy="57606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702"/>
          <a:stretch/>
        </p:blipFill>
        <p:spPr>
          <a:xfrm>
            <a:off x="6056881" y="5373216"/>
            <a:ext cx="1402424" cy="1156583"/>
          </a:xfrm>
          <a:prstGeom prst="roundRect">
            <a:avLst/>
          </a:prstGeom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17677" y="2599228"/>
            <a:ext cx="1964542" cy="562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Левая фигурная скобка 2"/>
          <p:cNvSpPr/>
          <p:nvPr/>
        </p:nvSpPr>
        <p:spPr>
          <a:xfrm>
            <a:off x="5337678" y="2588327"/>
            <a:ext cx="360040" cy="104555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64709" y="2860724"/>
            <a:ext cx="7729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« + »  </a:t>
            </a:r>
            <a:endParaRPr lang="ru-RU" sz="2000" b="1" dirty="0"/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5337678" y="3760882"/>
            <a:ext cx="432048" cy="1433305"/>
          </a:xfrm>
          <a:prstGeom prst="leftBrace">
            <a:avLst>
              <a:gd name="adj1" fmla="val 1676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97627" y="4246703"/>
            <a:ext cx="7425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« </a:t>
            </a:r>
            <a:r>
              <a:rPr lang="ru-RU" sz="2400" b="1" dirty="0" smtClean="0"/>
              <a:t>- </a:t>
            </a:r>
            <a:r>
              <a:rPr lang="ru-RU" sz="2400" b="1" dirty="0"/>
              <a:t>» </a:t>
            </a: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865187" cy="502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818097" y="2676058"/>
            <a:ext cx="3048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1.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37966" y="3240221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2.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02067" y="3774330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3.</a:t>
            </a:r>
            <a:endParaRPr lang="ru-RU" sz="1600" b="1" dirty="0">
              <a:solidFill>
                <a:srgbClr val="00B0F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69726" y="4352075"/>
            <a:ext cx="346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4.</a:t>
            </a:r>
            <a:endParaRPr lang="ru-RU" sz="1600" b="1" dirty="0">
              <a:solidFill>
                <a:srgbClr val="00B0F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74535" y="4833676"/>
            <a:ext cx="333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5.</a:t>
            </a:r>
            <a:endParaRPr lang="ru-RU" sz="1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241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3068960"/>
            <a:ext cx="2232247" cy="5040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Рано  вставать,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   Мамины  советы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259632" y="3622475"/>
            <a:ext cx="2232247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dirty="0" smtClean="0"/>
              <a:t>Рано  в  кровать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59632" y="4264751"/>
            <a:ext cx="2232247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dirty="0" smtClean="0"/>
              <a:t>Завтра  за  партой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282956" y="4869160"/>
            <a:ext cx="2280932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dirty="0" smtClean="0"/>
              <a:t>Не  будешь  зевать!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522355" y="3637363"/>
            <a:ext cx="4032448" cy="1519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ymbol" pitchFamily="18" charset="2"/>
              <a:buNone/>
            </a:pPr>
            <a:r>
              <a:rPr lang="ru-RU" dirty="0" smtClean="0"/>
              <a:t>Если  утренний  подъём  будет  «лёгким»  с  улыбкой, день  пройдёт  хорошо. 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61752">
            <a:off x="5569159" y="1770541"/>
            <a:ext cx="1585185" cy="1585185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02153">
            <a:off x="1055251" y="1280405"/>
            <a:ext cx="1618472" cy="161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880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891</TotalTime>
  <Words>475</Words>
  <Application>Microsoft Office PowerPoint</Application>
  <PresentationFormat>Экран (4:3)</PresentationFormat>
  <Paragraphs>112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 </vt:lpstr>
      <vt:lpstr>анкетирование</vt:lpstr>
      <vt:lpstr> </vt:lpstr>
      <vt:lpstr>Проблемы при отсутствии правильного сна:</vt:lpstr>
      <vt:lpstr>Этапы  эксперимента:</vt:lpstr>
      <vt:lpstr>« Звёздный »  термометр</vt:lpstr>
      <vt:lpstr>РЕЗУЛЬТАТЫ  ПЕРВОГО  ЭТАПА</vt:lpstr>
      <vt:lpstr>Результаты  второго  этапа </vt:lpstr>
      <vt:lpstr>   Мамины  советы </vt:lpstr>
      <vt:lpstr>Результаты  третьего  этапа</vt:lpstr>
      <vt:lpstr>Результаты  трёх  этапов</vt:lpstr>
      <vt:lpstr>Слайд 12</vt:lpstr>
      <vt:lpstr>Слайд 13</vt:lpstr>
      <vt:lpstr>Слайд 14</vt:lpstr>
      <vt:lpstr>Желаю  вам</vt:lpstr>
      <vt:lpstr>СПАСИБО  ЗА  ВАШЕ  ВНИМАНИЕ 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Frol</dc:creator>
  <cp:lastModifiedBy>1</cp:lastModifiedBy>
  <cp:revision>59</cp:revision>
  <dcterms:created xsi:type="dcterms:W3CDTF">2004-12-31T23:24:21Z</dcterms:created>
  <dcterms:modified xsi:type="dcterms:W3CDTF">2012-06-30T13:06:44Z</dcterms:modified>
</cp:coreProperties>
</file>