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17" autoAdjust="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C5C326-A72F-41B0-8E2A-FEBD41C3887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23554D-CBA5-4C32-8659-2BD223977F43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C00000"/>
              </a:solidFill>
            </a:rPr>
            <a:t>Формируются следующие виды компетентностей:</a:t>
          </a:r>
          <a:endParaRPr lang="ru-RU" sz="2800" b="1" dirty="0">
            <a:solidFill>
              <a:srgbClr val="C00000"/>
            </a:solidFill>
          </a:endParaRPr>
        </a:p>
      </dgm:t>
    </dgm:pt>
    <dgm:pt modelId="{E8C07584-4A79-41CD-87E4-0D5CB0540F7B}" type="parTrans" cxnId="{4D90457B-7FF3-435C-9A69-D306E09A0C40}">
      <dgm:prSet/>
      <dgm:spPr/>
      <dgm:t>
        <a:bodyPr/>
        <a:lstStyle/>
        <a:p>
          <a:endParaRPr lang="ru-RU"/>
        </a:p>
      </dgm:t>
    </dgm:pt>
    <dgm:pt modelId="{D7F4DFAF-A438-4B07-BCD0-86BC193632B1}" type="sibTrans" cxnId="{4D90457B-7FF3-435C-9A69-D306E09A0C40}">
      <dgm:prSet/>
      <dgm:spPr/>
      <dgm:t>
        <a:bodyPr/>
        <a:lstStyle/>
        <a:p>
          <a:endParaRPr lang="ru-RU"/>
        </a:p>
      </dgm:t>
    </dgm:pt>
    <dgm:pt modelId="{B3A07D94-FF95-4B60-A766-46C6514B367F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Самообразовательная </a:t>
          </a:r>
          <a:endParaRPr lang="ru-RU" b="1" dirty="0">
            <a:solidFill>
              <a:schemeClr val="accent4">
                <a:lumMod val="50000"/>
              </a:schemeClr>
            </a:solidFill>
          </a:endParaRPr>
        </a:p>
      </dgm:t>
    </dgm:pt>
    <dgm:pt modelId="{81DABE2D-1457-46C8-A132-F2FB661B4D6B}" type="parTrans" cxnId="{4861427C-7A82-40F0-887C-6DDC1C1C0907}">
      <dgm:prSet/>
      <dgm:spPr/>
      <dgm:t>
        <a:bodyPr/>
        <a:lstStyle/>
        <a:p>
          <a:endParaRPr lang="ru-RU"/>
        </a:p>
      </dgm:t>
    </dgm:pt>
    <dgm:pt modelId="{3BECE088-04C7-4B54-915F-1AD203C7DA82}" type="sibTrans" cxnId="{4861427C-7A82-40F0-887C-6DDC1C1C0907}">
      <dgm:prSet/>
      <dgm:spPr/>
      <dgm:t>
        <a:bodyPr/>
        <a:lstStyle/>
        <a:p>
          <a:endParaRPr lang="ru-RU"/>
        </a:p>
      </dgm:t>
    </dgm:pt>
    <dgm:pt modelId="{32D57C59-A879-4266-A195-C9759C24656F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Информационная </a:t>
          </a:r>
          <a:endParaRPr lang="ru-RU" b="1" dirty="0">
            <a:solidFill>
              <a:schemeClr val="accent4">
                <a:lumMod val="50000"/>
              </a:schemeClr>
            </a:solidFill>
          </a:endParaRPr>
        </a:p>
      </dgm:t>
    </dgm:pt>
    <dgm:pt modelId="{F7295399-5BBF-4FD7-822C-8EF193D8EDE7}" type="parTrans" cxnId="{5B374921-8F4A-4A3F-8B91-B55B53E7A9A4}">
      <dgm:prSet/>
      <dgm:spPr/>
      <dgm:t>
        <a:bodyPr/>
        <a:lstStyle/>
        <a:p>
          <a:endParaRPr lang="ru-RU"/>
        </a:p>
      </dgm:t>
    </dgm:pt>
    <dgm:pt modelId="{6A44550F-448E-417B-A0DA-9FC9735AF6B3}" type="sibTrans" cxnId="{5B374921-8F4A-4A3F-8B91-B55B53E7A9A4}">
      <dgm:prSet/>
      <dgm:spPr/>
      <dgm:t>
        <a:bodyPr/>
        <a:lstStyle/>
        <a:p>
          <a:endParaRPr lang="ru-RU"/>
        </a:p>
      </dgm:t>
    </dgm:pt>
    <dgm:pt modelId="{C404401C-47F4-4D52-AD48-D1E5294EB18F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Коммуникативная </a:t>
          </a:r>
          <a:endParaRPr lang="ru-RU" b="1" dirty="0">
            <a:solidFill>
              <a:schemeClr val="accent4">
                <a:lumMod val="50000"/>
              </a:schemeClr>
            </a:solidFill>
          </a:endParaRPr>
        </a:p>
      </dgm:t>
    </dgm:pt>
    <dgm:pt modelId="{F0C63544-AF57-48A5-86BA-74E1D3237593}" type="parTrans" cxnId="{920BA019-26FD-4502-B592-DAFCE2A91219}">
      <dgm:prSet/>
      <dgm:spPr/>
      <dgm:t>
        <a:bodyPr/>
        <a:lstStyle/>
        <a:p>
          <a:endParaRPr lang="ru-RU"/>
        </a:p>
      </dgm:t>
    </dgm:pt>
    <dgm:pt modelId="{090BA4BB-2CF9-4E3B-910C-917AC9380291}" type="sibTrans" cxnId="{920BA019-26FD-4502-B592-DAFCE2A91219}">
      <dgm:prSet/>
      <dgm:spPr/>
      <dgm:t>
        <a:bodyPr/>
        <a:lstStyle/>
        <a:p>
          <a:endParaRPr lang="ru-RU"/>
        </a:p>
      </dgm:t>
    </dgm:pt>
    <dgm:pt modelId="{C1A6EB2F-3849-48E1-9EC8-9A290BBF58C2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Учебно-познавательная </a:t>
          </a:r>
          <a:endParaRPr lang="ru-RU" b="1" dirty="0">
            <a:solidFill>
              <a:schemeClr val="accent4">
                <a:lumMod val="50000"/>
              </a:schemeClr>
            </a:solidFill>
          </a:endParaRPr>
        </a:p>
      </dgm:t>
    </dgm:pt>
    <dgm:pt modelId="{4B53BB07-DEF5-4A98-8A1B-04337029BFFD}" type="parTrans" cxnId="{03E07479-788D-4490-AB7D-3882CDF33EA6}">
      <dgm:prSet/>
      <dgm:spPr/>
      <dgm:t>
        <a:bodyPr/>
        <a:lstStyle/>
        <a:p>
          <a:endParaRPr lang="ru-RU"/>
        </a:p>
      </dgm:t>
    </dgm:pt>
    <dgm:pt modelId="{76E1D3B2-E192-4E05-BB00-3489A81F2CA8}" type="sibTrans" cxnId="{03E07479-788D-4490-AB7D-3882CDF33EA6}">
      <dgm:prSet/>
      <dgm:spPr/>
      <dgm:t>
        <a:bodyPr/>
        <a:lstStyle/>
        <a:p>
          <a:endParaRPr lang="ru-RU"/>
        </a:p>
      </dgm:t>
    </dgm:pt>
    <dgm:pt modelId="{8B97B52C-04AE-470C-9444-9FB71BB52782}" type="pres">
      <dgm:prSet presAssocID="{2EC5C326-A72F-41B0-8E2A-FEBD41C3887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24DAC1-307F-478C-A23B-BD0700A653A0}" type="pres">
      <dgm:prSet presAssocID="{A323554D-CBA5-4C32-8659-2BD223977F43}" presName="parentLin" presStyleCnt="0"/>
      <dgm:spPr/>
    </dgm:pt>
    <dgm:pt modelId="{F208EDAB-E616-4F0F-B6D7-43E18161B344}" type="pres">
      <dgm:prSet presAssocID="{A323554D-CBA5-4C32-8659-2BD223977F4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33095EC-9039-45DE-B36F-241137FBCFAB}" type="pres">
      <dgm:prSet presAssocID="{A323554D-CBA5-4C32-8659-2BD223977F43}" presName="parentText" presStyleLbl="node1" presStyleIdx="0" presStyleCnt="5" custScaleX="186351" custScaleY="152061" custLinFactNeighborX="2262" custLinFactNeighborY="-30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53ED25-6440-4684-A0B8-91A9F2931623}" type="pres">
      <dgm:prSet presAssocID="{A323554D-CBA5-4C32-8659-2BD223977F43}" presName="negativeSpace" presStyleCnt="0"/>
      <dgm:spPr/>
    </dgm:pt>
    <dgm:pt modelId="{EB61E179-E96E-4DCB-B5D1-CB1A8488B3F5}" type="pres">
      <dgm:prSet presAssocID="{A323554D-CBA5-4C32-8659-2BD223977F43}" presName="childText" presStyleLbl="conFgAcc1" presStyleIdx="0" presStyleCnt="5">
        <dgm:presLayoutVars>
          <dgm:bulletEnabled val="1"/>
        </dgm:presLayoutVars>
      </dgm:prSet>
      <dgm:spPr/>
    </dgm:pt>
    <dgm:pt modelId="{6CDAB1A4-FE36-4E74-B821-807AE5997076}" type="pres">
      <dgm:prSet presAssocID="{D7F4DFAF-A438-4B07-BCD0-86BC193632B1}" presName="spaceBetweenRectangles" presStyleCnt="0"/>
      <dgm:spPr/>
    </dgm:pt>
    <dgm:pt modelId="{5525BD5A-D240-48FA-91CA-C351147E674F}" type="pres">
      <dgm:prSet presAssocID="{B3A07D94-FF95-4B60-A766-46C6514B367F}" presName="parentLin" presStyleCnt="0"/>
      <dgm:spPr/>
    </dgm:pt>
    <dgm:pt modelId="{AAA67640-9B33-4A23-9B17-9FF480C11B03}" type="pres">
      <dgm:prSet presAssocID="{B3A07D94-FF95-4B60-A766-46C6514B367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C197E641-1282-4F1D-8541-CEC175342DAE}" type="pres">
      <dgm:prSet presAssocID="{B3A07D94-FF95-4B60-A766-46C6514B367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F0B90A-91C1-4D5A-8EA4-5778524BEDCB}" type="pres">
      <dgm:prSet presAssocID="{B3A07D94-FF95-4B60-A766-46C6514B367F}" presName="negativeSpace" presStyleCnt="0"/>
      <dgm:spPr/>
    </dgm:pt>
    <dgm:pt modelId="{F286A5D5-AD14-4C64-BD94-F3F86A21CBD9}" type="pres">
      <dgm:prSet presAssocID="{B3A07D94-FF95-4B60-A766-46C6514B367F}" presName="childText" presStyleLbl="conFgAcc1" presStyleIdx="1" presStyleCnt="5">
        <dgm:presLayoutVars>
          <dgm:bulletEnabled val="1"/>
        </dgm:presLayoutVars>
      </dgm:prSet>
      <dgm:spPr/>
    </dgm:pt>
    <dgm:pt modelId="{C703C67E-6491-4C67-8521-0573EE184AD5}" type="pres">
      <dgm:prSet presAssocID="{3BECE088-04C7-4B54-915F-1AD203C7DA82}" presName="spaceBetweenRectangles" presStyleCnt="0"/>
      <dgm:spPr/>
    </dgm:pt>
    <dgm:pt modelId="{1B2E982B-E22A-4087-8AF2-664E5BB181D3}" type="pres">
      <dgm:prSet presAssocID="{32D57C59-A879-4266-A195-C9759C24656F}" presName="parentLin" presStyleCnt="0"/>
      <dgm:spPr/>
    </dgm:pt>
    <dgm:pt modelId="{11068B20-3A95-41AA-93C1-03B45A36AE70}" type="pres">
      <dgm:prSet presAssocID="{32D57C59-A879-4266-A195-C9759C24656F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0BC939D1-7990-4BF2-A24D-52AEE91A8A4E}" type="pres">
      <dgm:prSet presAssocID="{32D57C59-A879-4266-A195-C9759C24656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DB5B1-2B7A-414C-86AE-6305DF4278C3}" type="pres">
      <dgm:prSet presAssocID="{32D57C59-A879-4266-A195-C9759C24656F}" presName="negativeSpace" presStyleCnt="0"/>
      <dgm:spPr/>
    </dgm:pt>
    <dgm:pt modelId="{7AC7C35A-F7EC-4FDE-861C-3D182124955E}" type="pres">
      <dgm:prSet presAssocID="{32D57C59-A879-4266-A195-C9759C24656F}" presName="childText" presStyleLbl="conFgAcc1" presStyleIdx="2" presStyleCnt="5">
        <dgm:presLayoutVars>
          <dgm:bulletEnabled val="1"/>
        </dgm:presLayoutVars>
      </dgm:prSet>
      <dgm:spPr/>
    </dgm:pt>
    <dgm:pt modelId="{A8AA3927-EDA5-48D9-BBC9-EF5D695EF197}" type="pres">
      <dgm:prSet presAssocID="{6A44550F-448E-417B-A0DA-9FC9735AF6B3}" presName="spaceBetweenRectangles" presStyleCnt="0"/>
      <dgm:spPr/>
    </dgm:pt>
    <dgm:pt modelId="{BBC341FF-DE6F-466F-AB90-0B2F16F04338}" type="pres">
      <dgm:prSet presAssocID="{C404401C-47F4-4D52-AD48-D1E5294EB18F}" presName="parentLin" presStyleCnt="0"/>
      <dgm:spPr/>
    </dgm:pt>
    <dgm:pt modelId="{E405975F-CA3A-4D02-8080-D342C8421C2C}" type="pres">
      <dgm:prSet presAssocID="{C404401C-47F4-4D52-AD48-D1E5294EB18F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05AE7574-8D0C-4D60-BC48-E07A8BEE27F4}" type="pres">
      <dgm:prSet presAssocID="{C404401C-47F4-4D52-AD48-D1E5294EB18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4D1E8-C747-426C-9A0D-0C6EEB5858A5}" type="pres">
      <dgm:prSet presAssocID="{C404401C-47F4-4D52-AD48-D1E5294EB18F}" presName="negativeSpace" presStyleCnt="0"/>
      <dgm:spPr/>
    </dgm:pt>
    <dgm:pt modelId="{44EF2DC0-6893-4720-941C-27CCA8673846}" type="pres">
      <dgm:prSet presAssocID="{C404401C-47F4-4D52-AD48-D1E5294EB18F}" presName="childText" presStyleLbl="conFgAcc1" presStyleIdx="3" presStyleCnt="5">
        <dgm:presLayoutVars>
          <dgm:bulletEnabled val="1"/>
        </dgm:presLayoutVars>
      </dgm:prSet>
      <dgm:spPr/>
    </dgm:pt>
    <dgm:pt modelId="{A48FDC7E-FDE3-4162-92DA-CB65E21FD482}" type="pres">
      <dgm:prSet presAssocID="{090BA4BB-2CF9-4E3B-910C-917AC9380291}" presName="spaceBetweenRectangles" presStyleCnt="0"/>
      <dgm:spPr/>
    </dgm:pt>
    <dgm:pt modelId="{DFF772A6-7278-45A9-849C-EAFA57C75474}" type="pres">
      <dgm:prSet presAssocID="{C1A6EB2F-3849-48E1-9EC8-9A290BBF58C2}" presName="parentLin" presStyleCnt="0"/>
      <dgm:spPr/>
    </dgm:pt>
    <dgm:pt modelId="{520D418A-BFA1-435A-9BD1-6E7708D28900}" type="pres">
      <dgm:prSet presAssocID="{C1A6EB2F-3849-48E1-9EC8-9A290BBF58C2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89FF8A2-75D8-4FBD-BF05-8F8E8292B3C6}" type="pres">
      <dgm:prSet presAssocID="{C1A6EB2F-3849-48E1-9EC8-9A290BBF58C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DC5508-7E3F-4217-A029-F1AFA23CCC94}" type="pres">
      <dgm:prSet presAssocID="{C1A6EB2F-3849-48E1-9EC8-9A290BBF58C2}" presName="negativeSpace" presStyleCnt="0"/>
      <dgm:spPr/>
    </dgm:pt>
    <dgm:pt modelId="{46B61A7C-7D47-4AE8-A3B4-E313DB973AB8}" type="pres">
      <dgm:prSet presAssocID="{C1A6EB2F-3849-48E1-9EC8-9A290BBF58C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0CA41F0-6606-4FFC-A28F-5015E6288958}" type="presOf" srcId="{C404401C-47F4-4D52-AD48-D1E5294EB18F}" destId="{E405975F-CA3A-4D02-8080-D342C8421C2C}" srcOrd="0" destOrd="0" presId="urn:microsoft.com/office/officeart/2005/8/layout/list1"/>
    <dgm:cxn modelId="{2CFE810D-9E43-4823-9F02-D145DB1FF3B7}" type="presOf" srcId="{C1A6EB2F-3849-48E1-9EC8-9A290BBF58C2}" destId="{520D418A-BFA1-435A-9BD1-6E7708D28900}" srcOrd="0" destOrd="0" presId="urn:microsoft.com/office/officeart/2005/8/layout/list1"/>
    <dgm:cxn modelId="{C05EED9C-30F9-453A-99D7-763018E0C33F}" type="presOf" srcId="{32D57C59-A879-4266-A195-C9759C24656F}" destId="{11068B20-3A95-41AA-93C1-03B45A36AE70}" srcOrd="0" destOrd="0" presId="urn:microsoft.com/office/officeart/2005/8/layout/list1"/>
    <dgm:cxn modelId="{5B374921-8F4A-4A3F-8B91-B55B53E7A9A4}" srcId="{2EC5C326-A72F-41B0-8E2A-FEBD41C38874}" destId="{32D57C59-A879-4266-A195-C9759C24656F}" srcOrd="2" destOrd="0" parTransId="{F7295399-5BBF-4FD7-822C-8EF193D8EDE7}" sibTransId="{6A44550F-448E-417B-A0DA-9FC9735AF6B3}"/>
    <dgm:cxn modelId="{0D81FF92-EEED-489A-9CD9-4EA348F97C1E}" type="presOf" srcId="{A323554D-CBA5-4C32-8659-2BD223977F43}" destId="{F208EDAB-E616-4F0F-B6D7-43E18161B344}" srcOrd="0" destOrd="0" presId="urn:microsoft.com/office/officeart/2005/8/layout/list1"/>
    <dgm:cxn modelId="{86709328-4EB7-4543-9A91-CCAE2E4FCCD4}" type="presOf" srcId="{B3A07D94-FF95-4B60-A766-46C6514B367F}" destId="{C197E641-1282-4F1D-8541-CEC175342DAE}" srcOrd="1" destOrd="0" presId="urn:microsoft.com/office/officeart/2005/8/layout/list1"/>
    <dgm:cxn modelId="{4D90457B-7FF3-435C-9A69-D306E09A0C40}" srcId="{2EC5C326-A72F-41B0-8E2A-FEBD41C38874}" destId="{A323554D-CBA5-4C32-8659-2BD223977F43}" srcOrd="0" destOrd="0" parTransId="{E8C07584-4A79-41CD-87E4-0D5CB0540F7B}" sibTransId="{D7F4DFAF-A438-4B07-BCD0-86BC193632B1}"/>
    <dgm:cxn modelId="{777D3EC8-43C5-4B59-A072-464879C32923}" type="presOf" srcId="{32D57C59-A879-4266-A195-C9759C24656F}" destId="{0BC939D1-7990-4BF2-A24D-52AEE91A8A4E}" srcOrd="1" destOrd="0" presId="urn:microsoft.com/office/officeart/2005/8/layout/list1"/>
    <dgm:cxn modelId="{5CC64848-09B9-4CF8-B3B2-9AF18530C7FC}" type="presOf" srcId="{C404401C-47F4-4D52-AD48-D1E5294EB18F}" destId="{05AE7574-8D0C-4D60-BC48-E07A8BEE27F4}" srcOrd="1" destOrd="0" presId="urn:microsoft.com/office/officeart/2005/8/layout/list1"/>
    <dgm:cxn modelId="{6337A752-F453-4414-B8D6-5378F0C22E4F}" type="presOf" srcId="{B3A07D94-FF95-4B60-A766-46C6514B367F}" destId="{AAA67640-9B33-4A23-9B17-9FF480C11B03}" srcOrd="0" destOrd="0" presId="urn:microsoft.com/office/officeart/2005/8/layout/list1"/>
    <dgm:cxn modelId="{1D731AE8-BF63-445D-ACB0-89B5DDC7A55C}" type="presOf" srcId="{2EC5C326-A72F-41B0-8E2A-FEBD41C38874}" destId="{8B97B52C-04AE-470C-9444-9FB71BB52782}" srcOrd="0" destOrd="0" presId="urn:microsoft.com/office/officeart/2005/8/layout/list1"/>
    <dgm:cxn modelId="{1E9C8880-556B-43FF-85B2-D00C36D72D43}" type="presOf" srcId="{C1A6EB2F-3849-48E1-9EC8-9A290BBF58C2}" destId="{789FF8A2-75D8-4FBD-BF05-8F8E8292B3C6}" srcOrd="1" destOrd="0" presId="urn:microsoft.com/office/officeart/2005/8/layout/list1"/>
    <dgm:cxn modelId="{B2B02B4E-9610-4020-BBFB-4DFA2DF93B28}" type="presOf" srcId="{A323554D-CBA5-4C32-8659-2BD223977F43}" destId="{233095EC-9039-45DE-B36F-241137FBCFAB}" srcOrd="1" destOrd="0" presId="urn:microsoft.com/office/officeart/2005/8/layout/list1"/>
    <dgm:cxn modelId="{03E07479-788D-4490-AB7D-3882CDF33EA6}" srcId="{2EC5C326-A72F-41B0-8E2A-FEBD41C38874}" destId="{C1A6EB2F-3849-48E1-9EC8-9A290BBF58C2}" srcOrd="4" destOrd="0" parTransId="{4B53BB07-DEF5-4A98-8A1B-04337029BFFD}" sibTransId="{76E1D3B2-E192-4E05-BB00-3489A81F2CA8}"/>
    <dgm:cxn modelId="{4861427C-7A82-40F0-887C-6DDC1C1C0907}" srcId="{2EC5C326-A72F-41B0-8E2A-FEBD41C38874}" destId="{B3A07D94-FF95-4B60-A766-46C6514B367F}" srcOrd="1" destOrd="0" parTransId="{81DABE2D-1457-46C8-A132-F2FB661B4D6B}" sibTransId="{3BECE088-04C7-4B54-915F-1AD203C7DA82}"/>
    <dgm:cxn modelId="{920BA019-26FD-4502-B592-DAFCE2A91219}" srcId="{2EC5C326-A72F-41B0-8E2A-FEBD41C38874}" destId="{C404401C-47F4-4D52-AD48-D1E5294EB18F}" srcOrd="3" destOrd="0" parTransId="{F0C63544-AF57-48A5-86BA-74E1D3237593}" sibTransId="{090BA4BB-2CF9-4E3B-910C-917AC9380291}"/>
    <dgm:cxn modelId="{3C0F3C5F-9A94-431D-956D-C77E3A2B0C7B}" type="presParOf" srcId="{8B97B52C-04AE-470C-9444-9FB71BB52782}" destId="{C624DAC1-307F-478C-A23B-BD0700A653A0}" srcOrd="0" destOrd="0" presId="urn:microsoft.com/office/officeart/2005/8/layout/list1"/>
    <dgm:cxn modelId="{58BA0CDD-88E8-4F39-8B77-395765B45C50}" type="presParOf" srcId="{C624DAC1-307F-478C-A23B-BD0700A653A0}" destId="{F208EDAB-E616-4F0F-B6D7-43E18161B344}" srcOrd="0" destOrd="0" presId="urn:microsoft.com/office/officeart/2005/8/layout/list1"/>
    <dgm:cxn modelId="{71DD22C7-4191-480F-A192-E9A77A6F4E4A}" type="presParOf" srcId="{C624DAC1-307F-478C-A23B-BD0700A653A0}" destId="{233095EC-9039-45DE-B36F-241137FBCFAB}" srcOrd="1" destOrd="0" presId="urn:microsoft.com/office/officeart/2005/8/layout/list1"/>
    <dgm:cxn modelId="{B9F9CE80-CFED-4A3D-B673-604DE414C7DB}" type="presParOf" srcId="{8B97B52C-04AE-470C-9444-9FB71BB52782}" destId="{7853ED25-6440-4684-A0B8-91A9F2931623}" srcOrd="1" destOrd="0" presId="urn:microsoft.com/office/officeart/2005/8/layout/list1"/>
    <dgm:cxn modelId="{3DA83F98-2BFB-465B-805E-F5F3F91185AA}" type="presParOf" srcId="{8B97B52C-04AE-470C-9444-9FB71BB52782}" destId="{EB61E179-E96E-4DCB-B5D1-CB1A8488B3F5}" srcOrd="2" destOrd="0" presId="urn:microsoft.com/office/officeart/2005/8/layout/list1"/>
    <dgm:cxn modelId="{6D033704-6686-4FE3-990F-BD62DE3E3395}" type="presParOf" srcId="{8B97B52C-04AE-470C-9444-9FB71BB52782}" destId="{6CDAB1A4-FE36-4E74-B821-807AE5997076}" srcOrd="3" destOrd="0" presId="urn:microsoft.com/office/officeart/2005/8/layout/list1"/>
    <dgm:cxn modelId="{92F5F168-B029-40FC-8991-9409CF58CF86}" type="presParOf" srcId="{8B97B52C-04AE-470C-9444-9FB71BB52782}" destId="{5525BD5A-D240-48FA-91CA-C351147E674F}" srcOrd="4" destOrd="0" presId="urn:microsoft.com/office/officeart/2005/8/layout/list1"/>
    <dgm:cxn modelId="{B6C779D6-0392-434E-B9A7-5CDBFF2712A3}" type="presParOf" srcId="{5525BD5A-D240-48FA-91CA-C351147E674F}" destId="{AAA67640-9B33-4A23-9B17-9FF480C11B03}" srcOrd="0" destOrd="0" presId="urn:microsoft.com/office/officeart/2005/8/layout/list1"/>
    <dgm:cxn modelId="{634DBD0C-B6B9-4E56-A143-E91AF37E856F}" type="presParOf" srcId="{5525BD5A-D240-48FA-91CA-C351147E674F}" destId="{C197E641-1282-4F1D-8541-CEC175342DAE}" srcOrd="1" destOrd="0" presId="urn:microsoft.com/office/officeart/2005/8/layout/list1"/>
    <dgm:cxn modelId="{49E50CD0-BAC6-4B11-BF69-D87BEF39D0A9}" type="presParOf" srcId="{8B97B52C-04AE-470C-9444-9FB71BB52782}" destId="{0BF0B90A-91C1-4D5A-8EA4-5778524BEDCB}" srcOrd="5" destOrd="0" presId="urn:microsoft.com/office/officeart/2005/8/layout/list1"/>
    <dgm:cxn modelId="{A4A6AFB9-3EB8-4BB7-9C74-B10756A58A64}" type="presParOf" srcId="{8B97B52C-04AE-470C-9444-9FB71BB52782}" destId="{F286A5D5-AD14-4C64-BD94-F3F86A21CBD9}" srcOrd="6" destOrd="0" presId="urn:microsoft.com/office/officeart/2005/8/layout/list1"/>
    <dgm:cxn modelId="{4E977FF7-ADB8-488C-8907-84D9EC2E031A}" type="presParOf" srcId="{8B97B52C-04AE-470C-9444-9FB71BB52782}" destId="{C703C67E-6491-4C67-8521-0573EE184AD5}" srcOrd="7" destOrd="0" presId="urn:microsoft.com/office/officeart/2005/8/layout/list1"/>
    <dgm:cxn modelId="{C301701F-8BF6-405B-8834-374A584273CC}" type="presParOf" srcId="{8B97B52C-04AE-470C-9444-9FB71BB52782}" destId="{1B2E982B-E22A-4087-8AF2-664E5BB181D3}" srcOrd="8" destOrd="0" presId="urn:microsoft.com/office/officeart/2005/8/layout/list1"/>
    <dgm:cxn modelId="{CD52B122-3AE0-427B-BB0C-5B476BE9C501}" type="presParOf" srcId="{1B2E982B-E22A-4087-8AF2-664E5BB181D3}" destId="{11068B20-3A95-41AA-93C1-03B45A36AE70}" srcOrd="0" destOrd="0" presId="urn:microsoft.com/office/officeart/2005/8/layout/list1"/>
    <dgm:cxn modelId="{B63F740E-A6C7-4061-B74F-3A3FC6B74A9F}" type="presParOf" srcId="{1B2E982B-E22A-4087-8AF2-664E5BB181D3}" destId="{0BC939D1-7990-4BF2-A24D-52AEE91A8A4E}" srcOrd="1" destOrd="0" presId="urn:microsoft.com/office/officeart/2005/8/layout/list1"/>
    <dgm:cxn modelId="{4FE2C0E4-FD9A-453A-A458-C9989ADDA12B}" type="presParOf" srcId="{8B97B52C-04AE-470C-9444-9FB71BB52782}" destId="{BD8DB5B1-2B7A-414C-86AE-6305DF4278C3}" srcOrd="9" destOrd="0" presId="urn:microsoft.com/office/officeart/2005/8/layout/list1"/>
    <dgm:cxn modelId="{0E316236-DD50-4FF8-A253-BDAC0367E2F2}" type="presParOf" srcId="{8B97B52C-04AE-470C-9444-9FB71BB52782}" destId="{7AC7C35A-F7EC-4FDE-861C-3D182124955E}" srcOrd="10" destOrd="0" presId="urn:microsoft.com/office/officeart/2005/8/layout/list1"/>
    <dgm:cxn modelId="{F40BE040-5DB2-4EDD-B118-46678D484C29}" type="presParOf" srcId="{8B97B52C-04AE-470C-9444-9FB71BB52782}" destId="{A8AA3927-EDA5-48D9-BBC9-EF5D695EF197}" srcOrd="11" destOrd="0" presId="urn:microsoft.com/office/officeart/2005/8/layout/list1"/>
    <dgm:cxn modelId="{6C7106BA-0135-4224-8E74-6933DDEF13D7}" type="presParOf" srcId="{8B97B52C-04AE-470C-9444-9FB71BB52782}" destId="{BBC341FF-DE6F-466F-AB90-0B2F16F04338}" srcOrd="12" destOrd="0" presId="urn:microsoft.com/office/officeart/2005/8/layout/list1"/>
    <dgm:cxn modelId="{F82C98CA-462F-47C4-A579-AEFBFB62ACCE}" type="presParOf" srcId="{BBC341FF-DE6F-466F-AB90-0B2F16F04338}" destId="{E405975F-CA3A-4D02-8080-D342C8421C2C}" srcOrd="0" destOrd="0" presId="urn:microsoft.com/office/officeart/2005/8/layout/list1"/>
    <dgm:cxn modelId="{C777E40A-90F8-4DA1-B712-4DDAA03115FD}" type="presParOf" srcId="{BBC341FF-DE6F-466F-AB90-0B2F16F04338}" destId="{05AE7574-8D0C-4D60-BC48-E07A8BEE27F4}" srcOrd="1" destOrd="0" presId="urn:microsoft.com/office/officeart/2005/8/layout/list1"/>
    <dgm:cxn modelId="{B42FFB47-A88A-4616-8D51-146912ACF662}" type="presParOf" srcId="{8B97B52C-04AE-470C-9444-9FB71BB52782}" destId="{6164D1E8-C747-426C-9A0D-0C6EEB5858A5}" srcOrd="13" destOrd="0" presId="urn:microsoft.com/office/officeart/2005/8/layout/list1"/>
    <dgm:cxn modelId="{2DC1742A-5073-4D5C-95E5-CB75AC7BE819}" type="presParOf" srcId="{8B97B52C-04AE-470C-9444-9FB71BB52782}" destId="{44EF2DC0-6893-4720-941C-27CCA8673846}" srcOrd="14" destOrd="0" presId="urn:microsoft.com/office/officeart/2005/8/layout/list1"/>
    <dgm:cxn modelId="{600BA7B8-F4CB-47FA-BB94-770B6AD92806}" type="presParOf" srcId="{8B97B52C-04AE-470C-9444-9FB71BB52782}" destId="{A48FDC7E-FDE3-4162-92DA-CB65E21FD482}" srcOrd="15" destOrd="0" presId="urn:microsoft.com/office/officeart/2005/8/layout/list1"/>
    <dgm:cxn modelId="{719001A2-8C23-4FF8-9A3E-93D92ACE0A92}" type="presParOf" srcId="{8B97B52C-04AE-470C-9444-9FB71BB52782}" destId="{DFF772A6-7278-45A9-849C-EAFA57C75474}" srcOrd="16" destOrd="0" presId="urn:microsoft.com/office/officeart/2005/8/layout/list1"/>
    <dgm:cxn modelId="{17FE51DD-0C57-4AC9-857C-97645B8E2D20}" type="presParOf" srcId="{DFF772A6-7278-45A9-849C-EAFA57C75474}" destId="{520D418A-BFA1-435A-9BD1-6E7708D28900}" srcOrd="0" destOrd="0" presId="urn:microsoft.com/office/officeart/2005/8/layout/list1"/>
    <dgm:cxn modelId="{D6CD4BF3-48FB-4F3D-BF9F-00D4EE3D0756}" type="presParOf" srcId="{DFF772A6-7278-45A9-849C-EAFA57C75474}" destId="{789FF8A2-75D8-4FBD-BF05-8F8E8292B3C6}" srcOrd="1" destOrd="0" presId="urn:microsoft.com/office/officeart/2005/8/layout/list1"/>
    <dgm:cxn modelId="{55655BCC-25DD-4F9F-8D10-344B053172DA}" type="presParOf" srcId="{8B97B52C-04AE-470C-9444-9FB71BB52782}" destId="{2DDC5508-7E3F-4217-A029-F1AFA23CCC94}" srcOrd="17" destOrd="0" presId="urn:microsoft.com/office/officeart/2005/8/layout/list1"/>
    <dgm:cxn modelId="{95153797-B7B0-47B9-B597-23262BF1552C}" type="presParOf" srcId="{8B97B52C-04AE-470C-9444-9FB71BB52782}" destId="{46B61A7C-7D47-4AE8-A3B4-E313DB973AB8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61E179-E96E-4DCB-B5D1-CB1A8488B3F5}">
      <dsp:nvSpPr>
        <dsp:cNvPr id="0" name=""/>
        <dsp:cNvSpPr/>
      </dsp:nvSpPr>
      <dsp:spPr>
        <a:xfrm>
          <a:off x="0" y="957837"/>
          <a:ext cx="91440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3095EC-9039-45DE-B36F-241137FBCFAB}">
      <dsp:nvSpPr>
        <dsp:cNvPr id="0" name=""/>
        <dsp:cNvSpPr/>
      </dsp:nvSpPr>
      <dsp:spPr>
        <a:xfrm>
          <a:off x="337814" y="88693"/>
          <a:ext cx="8806185" cy="1256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C00000"/>
              </a:solidFill>
            </a:rPr>
            <a:t>Формируются следующие виды компетентностей:</a:t>
          </a:r>
          <a:endParaRPr lang="ru-RU" sz="2800" b="1" kern="1200" dirty="0">
            <a:solidFill>
              <a:srgbClr val="C00000"/>
            </a:solidFill>
          </a:endParaRPr>
        </a:p>
      </dsp:txBody>
      <dsp:txXfrm>
        <a:off x="337814" y="88693"/>
        <a:ext cx="8806185" cy="1256875"/>
      </dsp:txXfrm>
    </dsp:sp>
    <dsp:sp modelId="{F286A5D5-AD14-4C64-BD94-F3F86A21CBD9}">
      <dsp:nvSpPr>
        <dsp:cNvPr id="0" name=""/>
        <dsp:cNvSpPr/>
      </dsp:nvSpPr>
      <dsp:spPr>
        <a:xfrm>
          <a:off x="0" y="2227917"/>
          <a:ext cx="91440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97E641-1282-4F1D-8541-CEC175342DAE}">
      <dsp:nvSpPr>
        <dsp:cNvPr id="0" name=""/>
        <dsp:cNvSpPr/>
      </dsp:nvSpPr>
      <dsp:spPr>
        <a:xfrm>
          <a:off x="457200" y="1814637"/>
          <a:ext cx="6400800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4">
                  <a:lumMod val="50000"/>
                </a:schemeClr>
              </a:solidFill>
            </a:rPr>
            <a:t>Самообразовательная </a:t>
          </a:r>
          <a:endParaRPr lang="ru-RU" sz="28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57200" y="1814637"/>
        <a:ext cx="6400800" cy="826560"/>
      </dsp:txXfrm>
    </dsp:sp>
    <dsp:sp modelId="{7AC7C35A-F7EC-4FDE-861C-3D182124955E}">
      <dsp:nvSpPr>
        <dsp:cNvPr id="0" name=""/>
        <dsp:cNvSpPr/>
      </dsp:nvSpPr>
      <dsp:spPr>
        <a:xfrm>
          <a:off x="0" y="3497997"/>
          <a:ext cx="91440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C939D1-7990-4BF2-A24D-52AEE91A8A4E}">
      <dsp:nvSpPr>
        <dsp:cNvPr id="0" name=""/>
        <dsp:cNvSpPr/>
      </dsp:nvSpPr>
      <dsp:spPr>
        <a:xfrm>
          <a:off x="457200" y="3084717"/>
          <a:ext cx="6400800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4">
                  <a:lumMod val="50000"/>
                </a:schemeClr>
              </a:solidFill>
            </a:rPr>
            <a:t>Информационная </a:t>
          </a:r>
          <a:endParaRPr lang="ru-RU" sz="28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57200" y="3084717"/>
        <a:ext cx="6400800" cy="826560"/>
      </dsp:txXfrm>
    </dsp:sp>
    <dsp:sp modelId="{44EF2DC0-6893-4720-941C-27CCA8673846}">
      <dsp:nvSpPr>
        <dsp:cNvPr id="0" name=""/>
        <dsp:cNvSpPr/>
      </dsp:nvSpPr>
      <dsp:spPr>
        <a:xfrm>
          <a:off x="0" y="4768077"/>
          <a:ext cx="91440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AE7574-8D0C-4D60-BC48-E07A8BEE27F4}">
      <dsp:nvSpPr>
        <dsp:cNvPr id="0" name=""/>
        <dsp:cNvSpPr/>
      </dsp:nvSpPr>
      <dsp:spPr>
        <a:xfrm>
          <a:off x="457200" y="4354797"/>
          <a:ext cx="6400800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4">
                  <a:lumMod val="50000"/>
                </a:schemeClr>
              </a:solidFill>
            </a:rPr>
            <a:t>Коммуникативная </a:t>
          </a:r>
          <a:endParaRPr lang="ru-RU" sz="28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57200" y="4354797"/>
        <a:ext cx="6400800" cy="826560"/>
      </dsp:txXfrm>
    </dsp:sp>
    <dsp:sp modelId="{46B61A7C-7D47-4AE8-A3B4-E313DB973AB8}">
      <dsp:nvSpPr>
        <dsp:cNvPr id="0" name=""/>
        <dsp:cNvSpPr/>
      </dsp:nvSpPr>
      <dsp:spPr>
        <a:xfrm>
          <a:off x="0" y="6038157"/>
          <a:ext cx="91440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9FF8A2-75D8-4FBD-BF05-8F8E8292B3C6}">
      <dsp:nvSpPr>
        <dsp:cNvPr id="0" name=""/>
        <dsp:cNvSpPr/>
      </dsp:nvSpPr>
      <dsp:spPr>
        <a:xfrm>
          <a:off x="457200" y="5624877"/>
          <a:ext cx="6400800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4">
                  <a:lumMod val="50000"/>
                </a:schemeClr>
              </a:solidFill>
            </a:rPr>
            <a:t>Учебно-познавательная </a:t>
          </a:r>
          <a:endParaRPr lang="ru-RU" sz="28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457200" y="5624877"/>
        <a:ext cx="6400800" cy="826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018C1-01D4-406C-887D-A795D8FB1BDE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E3004-2B73-4239-8E95-12894CE826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6E3004-2B73-4239-8E95-12894CE826B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Данный вид работы необходим, прежде всего, при изучении нового материала и предполагает обязательное формирование у школьников ключевых компетентностей.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Раздел лингвистики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: «Синтаксис»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Класс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: 8-й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Тема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: «Подлежащее и способы его выражения»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Вид урока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: изучение нового материала.</a:t>
            </a:r>
          </a:p>
          <a:p>
            <a:r>
              <a:rPr lang="ru-RU" sz="1050" b="1" i="1" dirty="0" smtClean="0">
                <a:solidFill>
                  <a:srgbClr val="92D050"/>
                </a:solidFill>
              </a:rPr>
              <a:t>Базовый уровень: </a:t>
            </a:r>
            <a:r>
              <a:rPr lang="ru-RU" sz="1050" b="1" dirty="0" smtClean="0">
                <a:solidFill>
                  <a:srgbClr val="92D050"/>
                </a:solidFill>
              </a:rPr>
              <a:t>предполагает умение учащихся найти в тексте ответы на поставленные вопросы.</a:t>
            </a:r>
          </a:p>
          <a:p>
            <a:r>
              <a:rPr lang="ru-RU" sz="800" u="sng" dirty="0" smtClean="0"/>
              <a:t>Задание:</a:t>
            </a:r>
            <a:r>
              <a:rPr lang="ru-RU" sz="800" dirty="0" smtClean="0"/>
              <a:t> изучите § 9 на стр. учебника 34-35 и найдите ответы на поставленные вопросы. На основе ответов на вопросы составить лингвистическое высказывание по теме урока.</a:t>
            </a:r>
          </a:p>
          <a:p>
            <a:r>
              <a:rPr lang="ru-RU" sz="800" dirty="0" smtClean="0"/>
              <a:t>Вопросы:</a:t>
            </a:r>
          </a:p>
          <a:p>
            <a:pPr lvl="0"/>
            <a:r>
              <a:rPr lang="ru-RU" sz="800" dirty="0" smtClean="0"/>
              <a:t>Что такое подлежащее?</a:t>
            </a:r>
          </a:p>
          <a:p>
            <a:pPr lvl="0"/>
            <a:r>
              <a:rPr lang="ru-RU" sz="800" dirty="0" smtClean="0"/>
              <a:t>Чем обычно выражается подлежащее?</a:t>
            </a:r>
          </a:p>
          <a:p>
            <a:pPr lvl="0"/>
            <a:r>
              <a:rPr lang="ru-RU" sz="800" dirty="0" smtClean="0"/>
              <a:t>Что ещё может выступать в роли подлежащего?</a:t>
            </a:r>
          </a:p>
          <a:p>
            <a:r>
              <a:rPr lang="ru-RU" sz="800" i="1" dirty="0" smtClean="0"/>
              <a:t>Пояснение: </a:t>
            </a:r>
            <a:r>
              <a:rPr lang="ru-RU" sz="800" dirty="0" smtClean="0"/>
              <a:t>у учащихся уже имеется план в виде вопросов, поэтому задание не представляется сложным.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Сложный уровень: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предполагает умение  реконструировать текст с точки зрения важности информации, умение переработать тезис в вопрос, а также развивает навыки речевого общения.</a:t>
            </a:r>
          </a:p>
          <a:p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изучите § 9 на стр. учебника 34-35 и сформулируйте вопросы, начиная с главного; задайте эти вопросы своим одноклассникам в вежливой, понятной и лаконичной форме. 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Пояснение: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сложность задания состоит в умении формулировать вопросы. Этой технике  учащиеся должны обучаться с 5-го – 6-го класса: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нужно найти в тезисе главную утвердительную фразу;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подобрать к ней соответствующее вопросительное слово (оно должно стоять в начале вопроса);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сформулировать с помощью него вопрос, поставив слово, обозначающее предмет обсуждения, в конец фразы. 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Например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 тезисе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«Подлежащее обычно выражается именем существительным или местоимением в именительном падеже»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главная утвердительная фраза - 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«обычно выражается»,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вопросительное слово к ней - 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«чем?»,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слово, обозначающее предмет обсуждения –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«подлежащее».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Вопрос формулируется следующий: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«Чем обычно выражается подлежащее?»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Продвинутый уровень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предполагает умение видеть составные части текста и формулировать их в форме заголовков частей плана, умение конструировать развёрнутый план, дополняя примерами из упражнений.</a:t>
            </a:r>
          </a:p>
          <a:p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изучите § 9 на стр. учебника 34-35, составьте развёрнутый план по прочитанному. Дополните свой план примерами из упражнения 54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Пояснение: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задание носит сверхсложный характер, так как учащиеся должны увидеть, что данный текст разделён на две большие части (визуально они этого не увидят – необходимо вчитаться, погрузиться в текст, понять его смысл). Вторая часть текста будет подразделять на подпункты, которые уже видны визуально.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План должен выглядеть следующим образом: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Определение подлежащего как члена предложения.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Способы выражения подлежащего.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Имя существительное, местоимение в именительном падеже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Другие части речи, употреблённые в значении существительного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Инфинитив в роли подлежащего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Цельное неразложимое словосочетание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Кроме того, учащиеся должны найти по одному примеру на каждый способ выражения подлежащего.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Оптимальный эффект будет достигнут, если данные виды деятельности будут проводиться в форме групповой работы. Группы должны быть одноуровневыми с дифференциацией заданий соответственно уровню сложности. Если группа состоит из 3-х – 4-х человек, достаточно 7-10 минут на выполнение данной работы, после чего в течение 5-7 минут учащиеся представляют результаты своей работы. Таким образом, затратив на изучение нового материала 15-масимум 20 минут, учащиеся три раза прослушают его. Это будут три самостоятельно созданных продукта: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устный ответ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представление вопросов и ответы на них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представление плана, подкреплённого примерами.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как это самостоятельное изучение темы, то коэффициент усвоения её будет достаточно высок. 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800" dirty="0" smtClean="0"/>
          </a:p>
          <a:p>
            <a:endParaRPr lang="ru-RU" sz="800" dirty="0" smtClean="0"/>
          </a:p>
          <a:p>
            <a:r>
              <a:rPr lang="ru-RU" sz="800" dirty="0" smtClean="0"/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81E25-2AA2-4A45-BFC2-47AB3661A90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6E3004-2B73-4239-8E95-12894CE826B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Данный вид работы предполагает развитие у учащихся умений преобразовывать полученную информацию, знания в формы таблиц, схем и алгоритмов к ним. Такие формы помогают школьникам более чётко увидеть, понять и использовать накопленные знания. Задания распределены по уровню сложности, выполняются в одноуровневых группах. Требуют наличие раздаточного материала, желательно наличие в кабинете интерактивной доски с целью более эффективной проверки работы. Выполнять подобные виды работы лучше при закреплении или обобщении полученных знаний.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Раздел лингвистики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«Морфология»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5-й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«Наклонение глагола»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 урока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закрепление знаний по теме «Наклонение глагола»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Задание: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внимательно прочитайте материал  §§ 67- 69, изучите предложенную таблицу, найдите ошибки в данной таблице и алгоритме, исправьте их. Докажите правильность своего выбора.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Наклонение глагола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Виды наклонений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Значение наклонения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образуется наклонение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Примеры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1.Изъявительное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Обозначает действие, которое происходило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прош.вр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.), происходит(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наст.вр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.) или будет происходить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будущ.вр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Глаголы настоящего, прошедшего и будущего времени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читаю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статью о вреде курения.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Недавно я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прочитал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статью о вреде курения.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никогда в жизни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буду курить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вредить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своему здоровью!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2.Повелительное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Обозначает действие, которое возможно при каком-либо условии или желательно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Глагол в прошедшем времени + частица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Мне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 хотелось вести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здоровый образ жизни и всегда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выглядеть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великолепно.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3.Сослагательное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Обозначает действие, которое просят или приказывают выполнить.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Основа глаголов настоящего времени + -и- или без суффикса.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Ребята, никогда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употребляйте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табак и наркотики!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вредите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своему здоровью!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Алгоритм: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Посмотреть в таблицу.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Поставить к нему вопрос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Определить его значение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Попытаться определить его время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Прочитать глагол.</a:t>
            </a:r>
          </a:p>
          <a:p>
            <a:pPr lvl="0"/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81E25-2AA2-4A45-BFC2-47AB3661A90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Пояснение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данная работа не считается сложной, так как не требует от учащихся максимальной концентрации внимания как при исправлении таблицы, так и при исправлении алгоритма. Достаточно вспомнить знания, полученные при изучении тем, и сразу будет видно, что названия наклонений 2-го и 3-го блока необходимо поменять. Также необходимо поменять 1-й и 5-й пункты в алгоритме действий по определению наклонения глагола. Сложность заключается в составлении доказательства собственного выбора. Но и здесь для учащихся данной группы лучше положить карточки-подсказки с началами фраз рассуждения.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81E25-2AA2-4A45-BFC2-47AB3661A90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Задание: 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внимательно прочитайте материал §§ 67- 69, изучите предложенную таблицу, заполните пропущенные компоненты таблицы. Изучите алгоритм определения наклонения глагола и допишите в него пропущенный шаг.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Алгоритм: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Прочитать глагол.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Поставить к нему вопрос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Определить его значение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Попытаться определить его время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…..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Пояснение: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данный вид работы считается сложным, так как школьники должны увидеть категорию наклонения глагола в системе его признаков, изучить деформированную таблицу и алгоритм и восполнить недостающие пробелы.  Кроме того, они должны доказать правильность своего выбора, используя фразы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«мы считаем…», «по-нашему мнению», «на наш взгляд…», «мы решили…» и т.п.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81E25-2AA2-4A45-BFC2-47AB3661A90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внимательно прочитайте материал  §§ 67- 69, изучите разделы предложенной таблицы, заполните таблицу, составьте алгоритм к ней. Представьте свой продукт в виде лингвистического высказывания по изученной теме.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Наклонение глагола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Виды наклонений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Значение наклонения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образуется наклонение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Примеры: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Алгоритм: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Пояснение: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данный вид работы считается особо сложным, так как предполагает больше операций, более глубокого осмысления материала, творчества на основе полученных знаний, а также умения представлять продукт своего труда.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На работу в группах отводится 5-7 минут. На представление продукта своего труда – 3-5 минут. В результате работы групп у всех ребят должна появиться одинаковая таблица с одинаковым алгоритмом действий к ней. На интерактивной доске ребята видят подобную таблицу, сверяются с ней, правят свои таблицы. Созданная в результате работы таблица остаётся у детей и  ей разрешается пользоваться при выполнении самостоятельных и контрольных работ на данной теме как продуктом собственного труда. Кто-то скажет, что это шпаргалка. Да, шпаргалка, но научно обоснованная, созданная своими руками и представленная, а значит, продуманная и изученная самостоятельно.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ходе выполнения данной работы у учащихся формировались следующие компетентности: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Самообразовательная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Информационная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Коммуникативная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Учебно-познавательная </a:t>
            </a:r>
          </a:p>
          <a:p>
            <a:pPr lvl="0"/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Здоровьесберегающая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81E25-2AA2-4A45-BFC2-47AB3661A90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Данный вид работы предполагает развитие у учащихся умения анализировать предложенный текст, выделять его структурные части, конструировать деформированный текст, составлять план. Цель данного вида работы – выработка у учащихся навыков  речеведческого анализа.  Такие формы работы развивают у школьников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креативный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подход к анализу текста. Задания распределены по уровню сложности, выполняются в одноуровневых группах. Требуют наличие раздаточного материала, желательно наличие в кабинете интерактивной доски с целью более эффективной проверки работы. Выполнять подобные виды работы лучше при закреплении или обобщении полученных знаний.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Раздел лингвистики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«Речь»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8-й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«Типы речи. Повторение»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 урока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повторение знаний по теме «Типы речи»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Данный вид работы можно выполнять, начиная с 6-го класса, возможно, на основе более простого текста.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6E3004-2B73-4239-8E95-12894CE826B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79DC15-32E3-4823-A6A8-BEB9EB4AB150}" type="datetimeFigureOut">
              <a:rPr lang="ru-RU" smtClean="0"/>
              <a:pPr/>
              <a:t>03.07.2012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E398A48-90C1-4F6F-A013-F5B1A8C7B7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556792"/>
            <a:ext cx="8305800" cy="504056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Формирование УУД в основной школе</a:t>
            </a:r>
          </a:p>
          <a:p>
            <a:endParaRPr lang="ru-RU" sz="4800" b="1" dirty="0" smtClean="0">
              <a:solidFill>
                <a:srgbClr val="C00000"/>
              </a:solidFill>
            </a:endParaRPr>
          </a:p>
          <a:p>
            <a:endParaRPr lang="ru-RU" sz="4800" b="1" dirty="0" smtClean="0">
              <a:solidFill>
                <a:srgbClr val="C00000"/>
              </a:solidFill>
            </a:endParaRPr>
          </a:p>
          <a:p>
            <a:pPr algn="r"/>
            <a:endParaRPr lang="ru-RU" sz="4800" b="1" dirty="0" smtClean="0">
              <a:solidFill>
                <a:srgbClr val="C00000"/>
              </a:solidFill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Выполнила:      Камзалакова О.К.,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        учитель русского языка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60648"/>
            <a:ext cx="8305800" cy="1168088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МОУ СОШ №16 </a:t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endParaRPr lang="ru-RU" sz="2400" b="1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23528" y="1160730"/>
            <a:ext cx="8568952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Литература: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Блинов В. И., Сергеев И. С. Как реализовать компетентностный подход на уроке и во внеурочной деятельности: практическое пособие. – М.:АРКТИ, 2011.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Болотов В. А., Сериков В. В. Компетентностная модель: от идеи к образовательной программе//Педагогика. – 2003. - №10.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Хуторской А. В. Ключевые компетенции и образовательные стандарты: Доклад на отделении философии образования и теории педагогики. Центр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Эйдос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»//На сайте: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www.eidos.ru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Камзалакова О.К. Рабочая программа по русскому языку: 5-8 классы// МОУ СОШ</a:t>
            </a:r>
            <a:r>
              <a:rPr lang="ru-RU" sz="2000" b="1" dirty="0">
                <a:solidFill>
                  <a:schemeClr val="tx1">
                    <a:lumMod val="85000"/>
                  </a:schemeClr>
                </a:solidFill>
                <a:latin typeface="Arial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sz="2000" b="1" dirty="0" smtClean="0">
                <a:solidFill>
                  <a:schemeClr val="tx1">
                    <a:lumMod val="85000"/>
                  </a:schemeClr>
                </a:solidFill>
                <a:latin typeface="Arial" pitchFamily="34" charset="0"/>
                <a:ea typeface="Calibri" pitchFamily="34" charset="0"/>
                <a:cs typeface="Calibri" pitchFamily="34" charset="0"/>
              </a:rPr>
              <a:t>№16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– 2011.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ChangeArrowheads="1"/>
          </p:cNvSpPr>
          <p:nvPr/>
        </p:nvSpPr>
        <p:spPr bwMode="auto">
          <a:xfrm>
            <a:off x="684213" y="1124744"/>
            <a:ext cx="755650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6600" b="1" i="1" dirty="0"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5328592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С 2010-2011 учебного года школы начали  внедрять стандарты второго поколения. И если ранее в основу стандарта закладывался предметно-ориентированный подход, то стандарт второго поколения строится на основе личностно-ориентированного подхода (будут входить деятельностно-практическая и культурологическая составляющая). Задачей становится развитие личности, а не только запоминание информации по предмету. Таким образом, в основу ляжет компетентностный подход, при этом необходимо сохранить традиционную фундаментальность и универсальность.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Реализация компетентностного подхода в школьном образовательном процессе стоит в ряду таких комплексных инноваций, как профильное обучение, сетевое сотрудничество. Разработка своей модели образовательного процесса на основе компетентностного подхода может стать фундаментом серьезной и многолетней работы педагогического коллектива школы – сложной, но, безусловно, интересной и чрезвычайно актуальной.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 </a:t>
            </a:r>
            <a:r>
              <a:rPr lang="ru-RU" sz="1600" b="1" dirty="0" smtClean="0">
                <a:solidFill>
                  <a:srgbClr val="92D050"/>
                </a:solidFill>
              </a:rPr>
              <a:t/>
            </a:r>
            <a:br>
              <a:rPr lang="ru-RU" sz="1600" b="1" dirty="0" smtClean="0">
                <a:solidFill>
                  <a:srgbClr val="92D050"/>
                </a:solidFill>
              </a:rPr>
            </a:br>
            <a:endParaRPr lang="ru-RU" sz="1600" b="1" dirty="0">
              <a:solidFill>
                <a:srgbClr val="92D05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797152"/>
            <a:ext cx="2339752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59" y="4797152"/>
            <a:ext cx="2232249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8507288" cy="4608512"/>
          </a:xfrm>
        </p:spPr>
        <p:txBody>
          <a:bodyPr>
            <a:normAutofit fontScale="70000" lnSpcReduction="20000"/>
          </a:bodyPr>
          <a:lstStyle/>
          <a:p>
            <a:r>
              <a:rPr lang="ru-RU" sz="3800" b="1" i="1" u="sng" dirty="0" smtClean="0">
                <a:solidFill>
                  <a:srgbClr val="92D050"/>
                </a:solidFill>
              </a:rPr>
              <a:t>Базовый уровень</a:t>
            </a:r>
            <a:r>
              <a:rPr lang="ru-RU" sz="3800" b="1" i="1" dirty="0" smtClean="0">
                <a:solidFill>
                  <a:srgbClr val="92D050"/>
                </a:solidFill>
              </a:rPr>
              <a:t>: </a:t>
            </a:r>
            <a:r>
              <a:rPr lang="ru-RU" sz="3800" b="1" dirty="0" smtClean="0">
                <a:solidFill>
                  <a:srgbClr val="92D050"/>
                </a:solidFill>
              </a:rPr>
              <a:t>предполагает умение учащихся найти в тексте ответы на поставленные вопросы.</a:t>
            </a:r>
          </a:p>
          <a:p>
            <a:endParaRPr lang="ru-RU" sz="3800" b="1" dirty="0" smtClean="0">
              <a:solidFill>
                <a:srgbClr val="92D050"/>
              </a:solidFill>
            </a:endParaRPr>
          </a:p>
          <a:p>
            <a:r>
              <a:rPr lang="ru-RU" sz="3600" u="sng" dirty="0" smtClean="0">
                <a:solidFill>
                  <a:srgbClr val="0070C0"/>
                </a:solidFill>
              </a:rPr>
              <a:t> </a:t>
            </a:r>
            <a:r>
              <a:rPr lang="ru-RU" sz="3600" b="1" i="1" u="sng" dirty="0" smtClean="0">
                <a:solidFill>
                  <a:srgbClr val="0070C0"/>
                </a:solidFill>
              </a:rPr>
              <a:t>Сложный уровень</a:t>
            </a:r>
            <a:r>
              <a:rPr lang="ru-RU" sz="3600" b="1" i="1" dirty="0" smtClean="0">
                <a:solidFill>
                  <a:srgbClr val="0070C0"/>
                </a:solidFill>
              </a:rPr>
              <a:t>:</a:t>
            </a:r>
            <a:r>
              <a:rPr lang="ru-RU" sz="3600" dirty="0" smtClean="0">
                <a:solidFill>
                  <a:srgbClr val="0070C0"/>
                </a:solidFill>
              </a:rPr>
              <a:t> предполагает умение  реконструировать текст с точки зрения важности информации, умение переработать тезис в вопрос, а также развивает навыки речевого общения.</a:t>
            </a: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r>
              <a:rPr lang="ru-RU" sz="3200" b="1" i="1" u="sng" dirty="0" smtClean="0">
                <a:solidFill>
                  <a:srgbClr val="C00000"/>
                </a:solidFill>
              </a:rPr>
              <a:t>Продвинутый уровень</a:t>
            </a:r>
            <a:r>
              <a:rPr lang="ru-RU" sz="3200" b="1" dirty="0" smtClean="0">
                <a:solidFill>
                  <a:srgbClr val="C00000"/>
                </a:solidFill>
              </a:rPr>
              <a:t>: предполагает умение видеть составные части текста и формулировать их в форме заголовков частей плана, умение конструировать развёрнутый план, дополняя примерами из упражнений.</a:t>
            </a: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endParaRPr lang="ru-RU" sz="36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312081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Виды переработки теоретического материала на основе компетентностного подхода в обучении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6283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2.Работа с таблицами, алгоритмами на основе компетентностного подхода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802016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Базовый уровень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: предполагает умение учащихся видеть несоответствия в компонентах таблицы и алгоритма, исправлять их и доказывать свою точку зрения используя фразы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«мы считаем…», «по-нашему мнению», «на наш взгляд…», «мы решили…» и т.п.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Обучение составлению объяснения-рассуждения должно проводиться в начальной школе.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AutoShape 3"/>
          <p:cNvSpPr>
            <a:spLocks noChangeShapeType="1"/>
          </p:cNvSpPr>
          <p:nvPr/>
        </p:nvSpPr>
        <p:spPr bwMode="auto">
          <a:xfrm flipV="1">
            <a:off x="823913" y="387350"/>
            <a:ext cx="47625" cy="66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/>
          <p:cNvSpPr>
            <a:spLocks noChangeShapeType="1"/>
          </p:cNvSpPr>
          <p:nvPr/>
        </p:nvSpPr>
        <p:spPr bwMode="auto">
          <a:xfrm>
            <a:off x="871538" y="387350"/>
            <a:ext cx="47625" cy="66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2809278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Сложный уровень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: предполагает умение учащихся видеть недостающий компонент таблицы и восполнить его, доказать правильность своего выбора на основе изученных знаний. От учащихся также требуется умение доказывать свой выбор.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23528" y="4167659"/>
            <a:ext cx="882047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Продвинутый уровень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: предполагает умение самостоятельно заполнять таблицу на основе изученного материала, самостоятельно составлять алгоритм действий по определению наклонения глагола. Для этого необходимо ещё раз погрузиться в текст, осмыслить его, изучить все разделы таблицы, соотнести их с имеющимся материалом и заполнить. Кроме того, потребуются навыки составления лингвистического высказывания.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0" y="44623"/>
          <a:ext cx="9144001" cy="6729984"/>
        </p:xfrm>
        <a:graphic>
          <a:graphicData uri="http://schemas.openxmlformats.org/drawingml/2006/table">
            <a:tbl>
              <a:tblPr/>
              <a:tblGrid>
                <a:gridCol w="2405661"/>
                <a:gridCol w="2582408"/>
                <a:gridCol w="2105672"/>
                <a:gridCol w="2050260"/>
              </a:tblGrid>
              <a:tr h="4996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Виды наклонений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Значение наклонения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Как образуется наклонение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Примеры 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23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1.Изъявительное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Обозначает действие, которое происходило (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прош.вр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.), происходит(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наст.вр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.) или будет происходить (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будущ.вр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.)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Глаголы настоящего, прошедшего и будущего времени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Я читаю статью о вреде курения.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Недавно я прочитал статью о вреде курения.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Я никогда в жизни не буду курить и вредить своему здоровью!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2.Повелительное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Обозначает действие, которое возможно при каком-либо условии или желательно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Глагол в прошедшем времени + частица </a:t>
                      </a:r>
                      <a:r>
                        <a:rPr lang="ru-RU" sz="1600" b="1" i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бы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Мне бы хотелось вести здоровый образ жизни и всегда выглядеть великолепно.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1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3.Сослагательное 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Обозначает действие, которое просят или приказывают выполнить.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Основа глаголов настоящего времени + -и- или без суффикса.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Ребята, никогда не употребляйте табак и наркотики! Не вредите своему здоровью!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17" marR="358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170284"/>
          <a:ext cx="9144000" cy="6817166"/>
        </p:xfrm>
        <a:graphic>
          <a:graphicData uri="http://schemas.openxmlformats.org/drawingml/2006/table">
            <a:tbl>
              <a:tblPr/>
              <a:tblGrid>
                <a:gridCol w="2267744"/>
                <a:gridCol w="2720327"/>
                <a:gridCol w="2105671"/>
                <a:gridCol w="2050258"/>
              </a:tblGrid>
              <a:tr h="92843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Виды наклонений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Значение наклонения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Как образуется наклонение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Примеры 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35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1.Изъявительное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Глаголы настоящего, прошедшего и будущего времени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Я читаю статью о вреде курения.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Недавно я прочитал статью о вреде курения.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Я никогда в жизни не буду курить и вредить своему здоровью!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740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2.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Обозначает действие, которое возможно при каком-либо условии или желательно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Мне бы хотелось вести здоровый образ жизни и всегда выглядеть великолепно.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516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3.Повелительное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Обозначает действие, которое просят или приказывают выполнить.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Calibri"/>
                        </a:rPr>
                        <a:t>Основа глаголов настоящего времени + -и- или без суффикса.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61" name="AutoShape 1"/>
          <p:cNvSpPr>
            <a:spLocks noChangeShapeType="1"/>
          </p:cNvSpPr>
          <p:nvPr/>
        </p:nvSpPr>
        <p:spPr bwMode="auto">
          <a:xfrm flipV="1">
            <a:off x="823913" y="387350"/>
            <a:ext cx="47625" cy="66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2" name="AutoShape 2"/>
          <p:cNvSpPr>
            <a:spLocks noChangeShapeType="1"/>
          </p:cNvSpPr>
          <p:nvPr/>
        </p:nvSpPr>
        <p:spPr bwMode="auto">
          <a:xfrm>
            <a:off x="871538" y="387350"/>
            <a:ext cx="47625" cy="66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Наклонение глагола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88637"/>
          <a:ext cx="8784976" cy="6669362"/>
        </p:xfrm>
        <a:graphic>
          <a:graphicData uri="http://schemas.openxmlformats.org/drawingml/2006/table">
            <a:tbl>
              <a:tblPr/>
              <a:tblGrid>
                <a:gridCol w="1914111"/>
                <a:gridCol w="2074155"/>
                <a:gridCol w="1944291"/>
                <a:gridCol w="2852419"/>
              </a:tblGrid>
              <a:tr h="381106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</a:rPr>
                        <a:t>Виды наклонений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</a:rPr>
                        <a:t>Значение наклонения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</a:rPr>
                        <a:t>Как образуется наклонение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Calibri"/>
                        </a:rPr>
                        <a:t>Примеры 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7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7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76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494" marR="684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1304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3.Выполнение творческих упражнений на основе компетентностного подхода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3528" y="1119667"/>
            <a:ext cx="882047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     Базовый уровень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: предполагает владение учащимися первоначальными навыками речеведческого анализа текста; развивает умение соотносить текст и предложенный план (разные источники информации); умение давать типологическую характеристику текста; умение строить лингвистическое высказывание.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3528" y="2807197"/>
            <a:ext cx="88204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Сложный уровень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: предполагает владение учащимися первоначальными навыками анализа текста, умение составлять план как дополнительный источник информации о тексте; умение составлять лингвистическое рассуждение.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23528" y="4397802"/>
            <a:ext cx="882047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Продвинутый уровень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: предполагает  владение учащимися первоначальными навыками анализа текста, развивает умение конструировать деформированный текст, составлять план созданного текста как дополнительный источник информации о тексте; умение составлять лингвистическое рассуждение.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64</TotalTime>
  <Words>1538</Words>
  <Application>Microsoft Office PowerPoint</Application>
  <PresentationFormat>Экран (4:3)</PresentationFormat>
  <Paragraphs>192</Paragraphs>
  <Slides>11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МОУ СОШ №16  </vt:lpstr>
      <vt:lpstr>С 2010-2011 учебного года школы начали  внедрять стандарты второго поколения. И если ранее в основу стандарта закладывался предметно-ориентированный подход, то стандарт второго поколения строится на основе личностно-ориентированного подхода (будут входить деятельностно-практическая и культурологическая составляющая). Задачей становится развитие личности, а не только запоминание информации по предмету. Таким образом, в основу ляжет компетентностный подход, при этом необходимо сохранить традиционную фундаментальность и универсальность. Реализация компетентностного подхода в школьном образовательном процессе стоит в ряду таких комплексных инноваций, как профильное обучение, сетевое сотрудничество. Разработка своей модели образовательного процесса на основе компетентностного подхода может стать фундаментом серьезной и многолетней работы педагогического коллектива школы – сложной, но, безусловно, интересной и чрезвычайно актуальной.  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СОШ №16 п. Хани  Нерюнгринский район</dc:title>
  <dc:creator>школа</dc:creator>
  <cp:lastModifiedBy>Валек</cp:lastModifiedBy>
  <cp:revision>9</cp:revision>
  <dcterms:created xsi:type="dcterms:W3CDTF">2012-04-26T00:49:39Z</dcterms:created>
  <dcterms:modified xsi:type="dcterms:W3CDTF">2012-07-03T08:42:43Z</dcterms:modified>
</cp:coreProperties>
</file>