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4" r:id="rId3"/>
    <p:sldId id="262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FFFF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CD8D1-42DA-4E20-AE06-B8013E6200CE}" type="datetimeFigureOut">
              <a:rPr lang="ru-RU" smtClean="0"/>
              <a:pPr/>
              <a:t>04.07.2012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0499A9-4D35-439D-9AFB-1299D776FF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CD8D1-42DA-4E20-AE06-B8013E6200CE}" type="datetimeFigureOut">
              <a:rPr lang="ru-RU" smtClean="0"/>
              <a:pPr/>
              <a:t>04.07.2012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0499A9-4D35-439D-9AFB-1299D776FF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CD8D1-42DA-4E20-AE06-B8013E6200CE}" type="datetimeFigureOut">
              <a:rPr lang="ru-RU" smtClean="0"/>
              <a:pPr/>
              <a:t>04.07.2012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0499A9-4D35-439D-9AFB-1299D776FF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CD8D1-42DA-4E20-AE06-B8013E6200CE}" type="datetimeFigureOut">
              <a:rPr lang="ru-RU" smtClean="0"/>
              <a:pPr/>
              <a:t>04.07.2012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0499A9-4D35-439D-9AFB-1299D776FF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CD8D1-42DA-4E20-AE06-B8013E6200CE}" type="datetimeFigureOut">
              <a:rPr lang="ru-RU" smtClean="0"/>
              <a:pPr/>
              <a:t>04.07.2012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0499A9-4D35-439D-9AFB-1299D776FF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CD8D1-42DA-4E20-AE06-B8013E6200CE}" type="datetimeFigureOut">
              <a:rPr lang="ru-RU" smtClean="0"/>
              <a:pPr/>
              <a:t>04.07.2012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0499A9-4D35-439D-9AFB-1299D776FF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CD8D1-42DA-4E20-AE06-B8013E6200CE}" type="datetimeFigureOut">
              <a:rPr lang="ru-RU" smtClean="0"/>
              <a:pPr/>
              <a:t>04.07.2012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0499A9-4D35-439D-9AFB-1299D776FF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CD8D1-42DA-4E20-AE06-B8013E6200CE}" type="datetimeFigureOut">
              <a:rPr lang="ru-RU" smtClean="0"/>
              <a:pPr/>
              <a:t>04.07.2012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0499A9-4D35-439D-9AFB-1299D776FF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CD8D1-42DA-4E20-AE06-B8013E6200CE}" type="datetimeFigureOut">
              <a:rPr lang="ru-RU" smtClean="0"/>
              <a:pPr/>
              <a:t>04.07.2012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0499A9-4D35-439D-9AFB-1299D776FF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CD8D1-42DA-4E20-AE06-B8013E6200CE}" type="datetimeFigureOut">
              <a:rPr lang="ru-RU" smtClean="0"/>
              <a:pPr/>
              <a:t>04.07.2012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0499A9-4D35-439D-9AFB-1299D776FF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CD8D1-42DA-4E20-AE06-B8013E6200CE}" type="datetimeFigureOut">
              <a:rPr lang="ru-RU" smtClean="0"/>
              <a:pPr/>
              <a:t>04.07.2012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0499A9-4D35-439D-9AFB-1299D776FF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ACD8D1-42DA-4E20-AE06-B8013E6200CE}" type="datetimeFigureOut">
              <a:rPr lang="ru-RU" smtClean="0"/>
              <a:pPr/>
              <a:t>04.07.2012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0499A9-4D35-439D-9AFB-1299D776FFC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7" Type="http://schemas.openxmlformats.org/officeDocument/2006/relationships/hyperlink" Target="http://demiart.ru/forum/uploads2/post-216855-1227808102.jpg" TargetMode="External"/><Relationship Id="rId2" Type="http://schemas.openxmlformats.org/officeDocument/2006/relationships/hyperlink" Target="http://fantasyflash.ru/anime/text/image/text46.gif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poznayka.ru/uploads/logic/labyrinth-1.jpg" TargetMode="External"/><Relationship Id="rId5" Type="http://schemas.openxmlformats.org/officeDocument/2006/relationships/hyperlink" Target="http://allday.ru/uploads/posts/2009-08/1249158743_leto-kopiya.jpg" TargetMode="External"/><Relationship Id="rId4" Type="http://schemas.openxmlformats.org/officeDocument/2006/relationships/hyperlink" Target="http://fantasyflash.ru/anime/flowers/image/f111.gif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lum bright="20000"/>
          </a:blip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4000496" y="1928802"/>
            <a:ext cx="1847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endParaRPr lang="ru-RU" sz="2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361555" y="2967335"/>
            <a:ext cx="1847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071934" y="2000240"/>
            <a:ext cx="3849260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Местоимение.</a:t>
            </a:r>
            <a:endParaRPr lang="ru-RU" sz="4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429124" y="3000372"/>
            <a:ext cx="2571768" cy="107157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6 класс </a:t>
            </a:r>
          </a:p>
          <a:p>
            <a:pPr algn="ctr"/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учитель русского 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языка</a:t>
            </a:r>
          </a:p>
          <a:p>
            <a:pPr algn="ctr"/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МБОУ СОШ №2 Карасукского района</a:t>
            </a:r>
          </a:p>
          <a:p>
            <a:pPr algn="ctr"/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Новосибирской обл. </a:t>
            </a:r>
            <a:endParaRPr lang="ru-RU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algn="ctr"/>
            <a:r>
              <a:rPr lang="ru-RU" dirty="0" err="1" smtClean="0">
                <a:solidFill>
                  <a:schemeClr val="accent3">
                    <a:lumMod val="75000"/>
                  </a:schemeClr>
                </a:solidFill>
              </a:rPr>
              <a:t>Секарева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 И.В.</a:t>
            </a:r>
            <a:endParaRPr lang="ru-RU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2" cstate="print">
            <a:lum bright="20000"/>
          </a:blip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 b="19237"/>
          <a:stretch>
            <a:fillRect/>
          </a:stretch>
        </p:blipFill>
        <p:spPr bwMode="auto">
          <a:xfrm>
            <a:off x="2928926" y="214290"/>
            <a:ext cx="6038124" cy="6000768"/>
          </a:xfrm>
          <a:prstGeom prst="ellipse">
            <a:avLst/>
          </a:prstGeom>
          <a:gradFill>
            <a:gsLst>
              <a:gs pos="0">
                <a:srgbClr val="DDEBCF">
                  <a:alpha val="47000"/>
                </a:srgbClr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 w="9525">
            <a:noFill/>
            <a:miter lim="800000"/>
            <a:headEnd/>
            <a:tailEnd/>
          </a:ln>
          <a:effectLst/>
        </p:spPr>
      </p:pic>
      <p:sp>
        <p:nvSpPr>
          <p:cNvPr id="16" name="Овал 15"/>
          <p:cNvSpPr/>
          <p:nvPr/>
        </p:nvSpPr>
        <p:spPr>
          <a:xfrm>
            <a:off x="4837660" y="2071677"/>
            <a:ext cx="2239990" cy="2213979"/>
          </a:xfrm>
          <a:prstGeom prst="ellipse">
            <a:avLst/>
          </a:prstGeom>
          <a:solidFill>
            <a:srgbClr val="FFFF99"/>
          </a:solidFill>
          <a:ln>
            <a:solidFill>
              <a:srgbClr val="FFFF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Овал 2"/>
          <p:cNvSpPr/>
          <p:nvPr/>
        </p:nvSpPr>
        <p:spPr>
          <a:xfrm>
            <a:off x="4837660" y="2071677"/>
            <a:ext cx="2239990" cy="2213979"/>
          </a:xfrm>
          <a:prstGeom prst="ellipse">
            <a:avLst/>
          </a:prstGeom>
          <a:solidFill>
            <a:srgbClr val="FFFF99"/>
          </a:solidFill>
          <a:ln>
            <a:solidFill>
              <a:srgbClr val="FFFF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Picture 14" descr="http://fantasyflash.ru/anime/flowers/image/f111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94850" y="3428999"/>
            <a:ext cx="1475986" cy="904483"/>
          </a:xfrm>
          <a:prstGeom prst="rect">
            <a:avLst/>
          </a:prstGeom>
          <a:noFill/>
        </p:spPr>
      </p:pic>
      <p:sp>
        <p:nvSpPr>
          <p:cNvPr id="21" name="Прямоугольник 20"/>
          <p:cNvSpPr/>
          <p:nvPr/>
        </p:nvSpPr>
        <p:spPr>
          <a:xfrm>
            <a:off x="857224" y="3714752"/>
            <a:ext cx="3143272" cy="822244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Plain">
              <a:avLst/>
            </a:prstTxWarp>
            <a:spAutoFit/>
          </a:bodyPr>
          <a:lstStyle/>
          <a:p>
            <a:pPr algn="ctr"/>
            <a:r>
              <a:rPr lang="ru-RU" sz="9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</a:t>
            </a:r>
            <a:r>
              <a:rPr lang="ru-RU" sz="6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пасибо,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" name="Выноска-облако 5"/>
          <p:cNvSpPr/>
          <p:nvPr/>
        </p:nvSpPr>
        <p:spPr>
          <a:xfrm>
            <a:off x="571472" y="428604"/>
            <a:ext cx="7000924" cy="3571900"/>
          </a:xfrm>
          <a:prstGeom prst="cloudCallout">
            <a:avLst>
              <a:gd name="adj1" fmla="val 12098"/>
              <a:gd name="adj2" fmla="val 75214"/>
            </a:avLst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Что такое  местоимение?</a:t>
            </a:r>
          </a:p>
          <a:p>
            <a:pPr algn="ctr"/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Нужно непременно узнать!</a:t>
            </a:r>
          </a:p>
          <a:p>
            <a:pPr algn="ctr"/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Видимо, без них не обойтись в речи. Придётся попутешествовать по стране знаний.</a:t>
            </a:r>
          </a:p>
          <a:p>
            <a:pPr algn="ctr"/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Ну, в путь – дорожку!...</a:t>
            </a:r>
            <a:endParaRPr lang="ru-RU" sz="2800" dirty="0">
              <a:solidFill>
                <a:schemeClr val="accent1">
                  <a:lumMod val="5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7" name="Выноска-облако 6"/>
          <p:cNvSpPr/>
          <p:nvPr/>
        </p:nvSpPr>
        <p:spPr>
          <a:xfrm>
            <a:off x="285720" y="285728"/>
            <a:ext cx="7572396" cy="4562484"/>
          </a:xfrm>
          <a:prstGeom prst="cloudCallout">
            <a:avLst>
              <a:gd name="adj1" fmla="val 38555"/>
              <a:gd name="adj2" fmla="val 52602"/>
            </a:avLst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Местоимение – это самостоятельная часть речи, которая обозначает предмет, но не называет его! </a:t>
            </a:r>
          </a:p>
          <a:p>
            <a:pPr algn="ctr"/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А ещё  у него есть морфологические</a:t>
            </a:r>
          </a:p>
          <a:p>
            <a:pPr algn="ctr"/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 и синтаксические признаки. Придётся  прочитать параграф 121 и 122!</a:t>
            </a:r>
            <a:endParaRPr lang="ru-RU" sz="2800" dirty="0">
              <a:solidFill>
                <a:schemeClr val="accent1">
                  <a:lumMod val="5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8" name="Выноска-облако 7"/>
          <p:cNvSpPr/>
          <p:nvPr/>
        </p:nvSpPr>
        <p:spPr>
          <a:xfrm>
            <a:off x="214282" y="0"/>
            <a:ext cx="6500858" cy="5429264"/>
          </a:xfrm>
          <a:prstGeom prst="cloudCallout">
            <a:avLst>
              <a:gd name="adj1" fmla="val 78135"/>
              <a:gd name="adj2" fmla="val 8045"/>
            </a:avLst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А теперь нужно узнать про разряды местоимений! </a:t>
            </a:r>
          </a:p>
          <a:p>
            <a:pPr algn="ctr"/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Они бывают разные:</a:t>
            </a:r>
          </a:p>
          <a:p>
            <a:pPr algn="ctr"/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личные, притяжательные, </a:t>
            </a:r>
          </a:p>
          <a:p>
            <a:pPr algn="ctr"/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возвратное, относительные,</a:t>
            </a:r>
          </a:p>
          <a:p>
            <a:pPr algn="ctr"/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неопределённые, отрицательные,  определительные, указательные.</a:t>
            </a:r>
          </a:p>
          <a:p>
            <a:pPr algn="ctr"/>
            <a:r>
              <a:rPr lang="ru-RU" sz="2000" dirty="0" smtClean="0">
                <a:solidFill>
                  <a:srgbClr val="7030A0"/>
                </a:solidFill>
                <a:latin typeface="Monotype Corsiva" pitchFamily="66" charset="0"/>
              </a:rPr>
              <a:t>Прочитаешь в параграфах 123 – 131!</a:t>
            </a:r>
          </a:p>
          <a:p>
            <a:pPr algn="ctr"/>
            <a:endParaRPr lang="ru-RU" sz="2800" dirty="0" smtClean="0">
              <a:solidFill>
                <a:schemeClr val="accent1">
                  <a:lumMod val="50000"/>
                </a:schemeClr>
              </a:solidFill>
              <a:latin typeface="Monotype Corsiva" pitchFamily="66" charset="0"/>
            </a:endParaRPr>
          </a:p>
          <a:p>
            <a:pPr algn="ctr"/>
            <a:endParaRPr lang="ru-RU" sz="2800" dirty="0">
              <a:solidFill>
                <a:schemeClr val="accent1">
                  <a:lumMod val="50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5934358">
            <a:off x="2424115" y="5559083"/>
            <a:ext cx="803805" cy="8050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Выноска-облако 11"/>
          <p:cNvSpPr/>
          <p:nvPr/>
        </p:nvSpPr>
        <p:spPr>
          <a:xfrm>
            <a:off x="2428860" y="857232"/>
            <a:ext cx="5348358" cy="4929198"/>
          </a:xfrm>
          <a:prstGeom prst="cloudCallout">
            <a:avLst>
              <a:gd name="adj1" fmla="val 71017"/>
              <a:gd name="adj2" fmla="val -16892"/>
            </a:avLst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Узнали, какие бывают разряды?</a:t>
            </a:r>
          </a:p>
          <a:p>
            <a:pPr algn="ctr"/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Со спокойной душой можно «ползти» дальше.</a:t>
            </a:r>
            <a:endParaRPr lang="ru-RU" sz="2800" dirty="0">
              <a:solidFill>
                <a:schemeClr val="accent1">
                  <a:lumMod val="5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13" name="Выноска-облако 12"/>
          <p:cNvSpPr/>
          <p:nvPr/>
        </p:nvSpPr>
        <p:spPr>
          <a:xfrm>
            <a:off x="357158" y="428604"/>
            <a:ext cx="5991268" cy="4929198"/>
          </a:xfrm>
          <a:prstGeom prst="cloudCallout">
            <a:avLst>
              <a:gd name="adj1" fmla="val 23729"/>
              <a:gd name="adj2" fmla="val -55210"/>
            </a:avLst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А я ещё должен узнать правописание местоимений!</a:t>
            </a:r>
          </a:p>
          <a:p>
            <a:pPr algn="ctr"/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Ой, надо же быть внимательным при изучении разрядов: там и о написании сказано!</a:t>
            </a:r>
          </a:p>
          <a:p>
            <a:pPr algn="ctr"/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Запомню!</a:t>
            </a:r>
            <a:endParaRPr lang="ru-RU" sz="2800" dirty="0">
              <a:solidFill>
                <a:schemeClr val="accent1">
                  <a:lumMod val="5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14" name="Выноска-облако 13"/>
          <p:cNvSpPr/>
          <p:nvPr/>
        </p:nvSpPr>
        <p:spPr>
          <a:xfrm>
            <a:off x="0" y="428604"/>
            <a:ext cx="8143900" cy="6081754"/>
          </a:xfrm>
          <a:prstGeom prst="cloudCallout">
            <a:avLst>
              <a:gd name="adj1" fmla="val -1551"/>
              <a:gd name="adj2" fmla="val 1"/>
            </a:avLst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dirty="0" smtClean="0">
              <a:solidFill>
                <a:schemeClr val="accent1">
                  <a:lumMod val="50000"/>
                </a:schemeClr>
              </a:solidFill>
              <a:latin typeface="Monotype Corsiva" pitchFamily="66" charset="0"/>
            </a:endParaRPr>
          </a:p>
          <a:p>
            <a:pPr algn="ctr"/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Кажется, всё идёт к завершению… </a:t>
            </a:r>
          </a:p>
          <a:p>
            <a:pPr algn="ctr"/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Скоро буду всё знать на 5 о местоимениях!</a:t>
            </a:r>
          </a:p>
          <a:p>
            <a:pPr algn="ctr"/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Осталось только всё ещё раз выучить и не забывать применять правила!</a:t>
            </a:r>
          </a:p>
          <a:p>
            <a:pPr algn="ctr"/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Успехов!</a:t>
            </a:r>
            <a:endParaRPr lang="ru-RU" sz="2800" dirty="0">
              <a:solidFill>
                <a:schemeClr val="accent1">
                  <a:lumMod val="50000"/>
                </a:schemeClr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8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1.90751E-6 L 0.05451 0.02774 C 0.06892 0.03306 0.06719 0.03306 0.07482 0.03514 C 0.08212 0.03838 0.09062 0.04254 0.09896 0.04578 C 0.10694 0.04902 0.11337 0.05225 0.12482 0.05341 C 0.13628 0.05456 0.15746 0.0548 0.16788 0.04994 C 0.1783 0.04508 0.17465 0.03352 0.18767 0.02474 L 0.20087 -0.05596 " pathEditMode="relative" rAng="0" ptsTypes="FfafaaFF">
                                      <p:cBhvr>
                                        <p:cTn id="6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0" y="-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3000"/>
                            </p:stCondLst>
                            <p:childTnLst>
                              <p:par>
                                <p:cTn id="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4000"/>
                            </p:stCondLst>
                            <p:childTnLst>
                              <p:par>
                                <p:cTn id="12" presetID="10" presetClass="exit" presetSubtype="0" fill="hold" grpId="1" nodeType="afterEffect">
                                  <p:stCondLst>
                                    <p:cond delay="5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500"/>
                            </p:stCondLst>
                            <p:childTnLst>
                              <p:par>
                                <p:cTn id="16" presetID="4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0694 -0.05411 L 0.20625 -0.05411 C 0.2092 -0.05411 0.21441 -0.05365 0.225 -0.05365 C 0.23403 -0.0518 0.24791 -0.04648 0.26093 -0.04301 C 0.27396 -0.03954 0.29062 -0.03469 0.30364 -0.03214 C 0.31666 -0.0296 0.32725 -0.02729 0.33958 -0.02775 L 0.37743 -0.03446 L 0.40034 -0.03862 L 0.41996 -0.04972 L 0.43958 -0.06266 L 0.45278 -0.07145 " pathEditMode="relative" rAng="0" ptsTypes="FfaaaFAAAAF">
                                      <p:cBhvr>
                                        <p:cTn id="17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3" y="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3500"/>
                            </p:stCondLst>
                            <p:childTnLst>
                              <p:par>
                                <p:cTn id="19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5400000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4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0"/>
                            </p:stCondLst>
                            <p:childTnLst>
                              <p:par>
                                <p:cTn id="26" presetID="10" presetClass="exit" presetSubtype="0" fill="hold" grpId="1" nodeType="afterEffect">
                                  <p:stCondLst>
                                    <p:cond delay="8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4000"/>
                            </p:stCondLst>
                            <p:childTnLst>
                              <p:par>
                                <p:cTn id="30" presetID="4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5278 -0.07145 L 0.50191 -0.10197 L 0.53142 -0.1392 C 0.55087 -0.16 0.56545 -0.18844 0.57413 -0.20255 C 0.58281 -0.21665 0.57899 -0.20902 0.58385 -0.22428 C 0.58871 -0.23954 0.59826 -0.27168 0.60364 -0.29411 L 0.61666 -0.35954 L 0.61996 -0.43816 " pathEditMode="relative" rAng="0" ptsTypes="FAfaaFAF">
                                      <p:cBhvr>
                                        <p:cTn id="31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4" y="-18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7000"/>
                            </p:stCondLst>
                            <p:childTnLst>
                              <p:par>
                                <p:cTn id="33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5400000">
                                      <p:cBhvr>
                                        <p:cTn id="3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90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0"/>
                            </p:stCondLst>
                            <p:childTnLst>
                              <p:par>
                                <p:cTn id="40" presetID="10" presetClass="exit" presetSubtype="0" fill="hold" grpId="1" nodeType="afterEffect">
                                  <p:stCondLst>
                                    <p:cond delay="10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1000"/>
                            </p:stCondLst>
                            <p:childTnLst>
                              <p:par>
                                <p:cTn id="44" presetID="51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61996 -0.43816 L 0.59201 -0.43816 C 0.5875 -0.43816 0.58264 -0.43746 0.57968 -0.43654 C 0.57621 -0.43469 0.5743 -0.43284 0.57205 -0.43099 C 0.56111 -0.42937 0.57083 -0.42937 0.56545 -0.42937 L 0.55573 -0.42474 L 0.54375 -0.39862 " pathEditMode="relative" rAng="0" ptsTypes="FfafFAF">
                                      <p:cBhvr>
                                        <p:cTn id="45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8" y="2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4000"/>
                            </p:stCondLst>
                            <p:childTnLst>
                              <p:par>
                                <p:cTn id="47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4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6000"/>
                            </p:stCondLst>
                            <p:childTnLst>
                              <p:par>
                                <p:cTn id="50" presetID="58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54375 -0.39862 L 0.53298 -0.45388 C 0.53298 -0.46544 0.52968 -0.48879 0.52153 -0.50405 C 0.51857 -0.52324 0.51319 -0.52625 0.50989 -0.53665 L 0.47725 -0.58474 " pathEditMode="relative" rAng="0" ptsTypes="FffFF">
                                      <p:cBhvr>
                                        <p:cTn id="51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" y="-9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90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0"/>
                            </p:stCondLst>
                            <p:childTnLst>
                              <p:par>
                                <p:cTn id="57" presetID="10" presetClass="exit" presetSubtype="0" fill="hold" grpId="1" nodeType="afterEffect">
                                  <p:stCondLst>
                                    <p:cond delay="9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0"/>
                            </p:stCondLst>
                            <p:childTnLst>
                              <p:par>
                                <p:cTn id="61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5400000">
                                      <p:cBhvr>
                                        <p:cTn id="6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2000"/>
                            </p:stCondLst>
                            <p:childTnLst>
                              <p:par>
                                <p:cTn id="64" presetID="51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7726 -0.58472 L 0.38819 -0.6456 C 0.36927 -0.66065 0.37396 -0.67315 0.37014 -0.68264 C 0.36632 -0.69213 0.37187 -0.69259 0.36528 -0.70232 C 0.35868 -0.71181 0.34757 -0.7338 0.3309 -0.74144 C 0.31059 -0.76019 0.28212 -0.74769 0.26528 -0.74815 L 0.20625 -0.72616 " pathEditMode="relative" rAng="0" ptsTypes="FfaafFF">
                                      <p:cBhvr>
                                        <p:cTn id="65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6" y="-8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5000"/>
                            </p:stCondLst>
                            <p:childTnLst>
                              <p:par>
                                <p:cTn id="67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5400000">
                                      <p:cBhvr>
                                        <p:cTn id="6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67000"/>
                            </p:stCondLst>
                            <p:childTnLst>
                              <p:par>
                                <p:cTn id="7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68000"/>
                            </p:stCondLst>
                            <p:childTnLst>
                              <p:par>
                                <p:cTn id="74" presetID="10" presetClass="exit" presetSubtype="0" fill="hold" grpId="1" nodeType="afterEffect">
                                  <p:stCondLst>
                                    <p:cond delay="7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76500"/>
                            </p:stCondLst>
                            <p:childTnLst>
                              <p:par>
                                <p:cTn id="78" presetID="51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0573 -0.72624 L 0.15486 -0.6652 C 0.14913 -0.65064 0.1441 -0.64971 0.1401 -0.64324 C 0.13611 -0.63676 0.13333 -0.63145 0.13038 -0.6259 C 0.12708 -0.6215 0.12535 -0.61827 0.12205 -0.61064 C 0.11875 -0.60301 0.11146 -0.58636 0.11059 -0.58012 " pathEditMode="relative" rAng="0" ptsTypes="FfafaF">
                                      <p:cBhvr>
                                        <p:cTn id="79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8" y="7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79500"/>
                            </p:stCondLst>
                            <p:childTnLst>
                              <p:par>
                                <p:cTn id="81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5400000">
                                      <p:cBhvr>
                                        <p:cTn id="8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81500"/>
                            </p:stCondLst>
                            <p:childTnLst>
                              <p:par>
                                <p:cTn id="84" presetID="44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1059 -0.58012 L 0.12916 -0.56809 L 0.15 -0.55607 C 0.15972 -0.55052 0.17864 -0.53966 0.18767 -0.53411 C 0.1967 -0.52856 0.1993 -0.52601 0.20416 -0.52324 C 0.20903 -0.52046 0.21232 -0.52 0.21719 -0.51676 L 0.23368 -0.50359 " pathEditMode="relative" rAng="0" ptsTypes="FAfaaFF">
                                      <p:cBhvr>
                                        <p:cTn id="85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1" y="3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84500"/>
                            </p:stCondLst>
                            <p:childTnLst>
                              <p:par>
                                <p:cTn id="87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8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86500"/>
                            </p:stCondLst>
                            <p:childTnLst>
                              <p:par>
                                <p:cTn id="9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87500"/>
                            </p:stCondLst>
                            <p:childTnLst>
                              <p:par>
                                <p:cTn id="94" presetID="10" presetClass="exit" presetSubtype="0" fill="hold" grpId="1" nodeType="afterEffect">
                                  <p:stCondLst>
                                    <p:cond delay="1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01500"/>
                            </p:stCondLst>
                            <p:childTnLst>
                              <p:par>
                                <p:cTn id="98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3368 -0.50359 L 0.2776 -0.34775 " pathEditMode="relative" rAng="0" ptsTypes="AA">
                                      <p:cBhvr>
                                        <p:cTn id="99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" y="7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04500"/>
                            </p:stCondLst>
                            <p:childTnLst>
                              <p:par>
                                <p:cTn id="101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770" decel="100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0" dur="770" decel="100000"/>
                                        <p:tgtEl>
                                          <p:spTgt spid="21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12" dur="77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14" dur="77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1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  <p:bldP spid="7" grpId="0" animBg="1"/>
      <p:bldP spid="7" grpId="1" animBg="1"/>
      <p:bldP spid="8" grpId="0" animBg="1"/>
      <p:bldP spid="8" grpId="1" animBg="1"/>
      <p:bldP spid="12" grpId="0" animBg="1"/>
      <p:bldP spid="12" grpId="1" animBg="1"/>
      <p:bldP spid="13" grpId="0" animBg="1"/>
      <p:bldP spid="13" grpId="1" animBg="1"/>
      <p:bldP spid="14" grpId="0" animBg="1"/>
      <p:bldP spid="14" grpId="1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357158" y="928670"/>
            <a:ext cx="65722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n-CL" dirty="0" smtClean="0">
                <a:hlinkClick r:id="rId2"/>
              </a:rPr>
              <a:t>http://fantasyflash.ru/anime/text/image/text46.gif</a:t>
            </a:r>
            <a:r>
              <a:rPr lang="ru-RU" dirty="0" smtClean="0"/>
              <a:t>  розы</a:t>
            </a:r>
            <a:endParaRPr lang="ru-RU" dirty="0"/>
          </a:p>
        </p:txBody>
      </p:sp>
      <p:pic>
        <p:nvPicPr>
          <p:cNvPr id="3086" name="Picture 14" descr="http://fantasyflash.ru/anime/flowers/image/f111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768" y="2357430"/>
            <a:ext cx="857256" cy="809626"/>
          </a:xfrm>
          <a:prstGeom prst="rect">
            <a:avLst/>
          </a:prstGeom>
          <a:noFill/>
        </p:spPr>
      </p:pic>
      <p:sp>
        <p:nvSpPr>
          <p:cNvPr id="15" name="Прямоугольник 14"/>
          <p:cNvSpPr/>
          <p:nvPr/>
        </p:nvSpPr>
        <p:spPr>
          <a:xfrm>
            <a:off x="357158" y="2571744"/>
            <a:ext cx="764386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n-CL" dirty="0" smtClean="0">
                <a:hlinkClick r:id="rId4"/>
              </a:rPr>
              <a:t>http://fantasyflash.ru/anime/flowers/image/f111.gif</a:t>
            </a:r>
            <a:r>
              <a:rPr lang="ru-RU" dirty="0" smtClean="0"/>
              <a:t> колокольчики</a:t>
            </a:r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357158" y="1357298"/>
            <a:ext cx="692948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n-CL" dirty="0" smtClean="0">
                <a:hlinkClick r:id="rId5"/>
              </a:rPr>
              <a:t>http://allday.ru/uploads/posts/2009-08/1249158743_leto-kopiya.jpg</a:t>
            </a:r>
            <a:r>
              <a:rPr lang="ru-RU" dirty="0" smtClean="0"/>
              <a:t> фон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357158" y="3000372"/>
            <a:ext cx="678661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n-CL" dirty="0" smtClean="0">
                <a:hlinkClick r:id="rId6"/>
              </a:rPr>
              <a:t>http://www.poznayka.ru/uploads/logic/labyrinth-1.jpg</a:t>
            </a:r>
            <a:r>
              <a:rPr lang="ru-RU" dirty="0" smtClean="0"/>
              <a:t> лабиринт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357158" y="1928802"/>
            <a:ext cx="692948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n-CL" dirty="0" smtClean="0">
                <a:hlinkClick r:id="rId7"/>
              </a:rPr>
              <a:t>http://demiart.ru/forum/uploads2/post-216855-1227808102.jpg</a:t>
            </a:r>
            <a:r>
              <a:rPr lang="ru-RU" dirty="0" smtClean="0"/>
              <a:t> божья коровка</a:t>
            </a:r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2786050" y="285728"/>
            <a:ext cx="28705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Интернет – ресурсы: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631</TotalTime>
  <Words>216</Words>
  <Application>Microsoft Office PowerPoint</Application>
  <PresentationFormat>Экран (4:3)</PresentationFormat>
  <Paragraphs>36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Слайд 1</vt:lpstr>
      <vt:lpstr>Слайд 2</vt:lpstr>
      <vt:lpstr>Слайд 3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Super</dc:creator>
  <cp:lastModifiedBy>User</cp:lastModifiedBy>
  <cp:revision>66</cp:revision>
  <dcterms:created xsi:type="dcterms:W3CDTF">2010-11-24T15:48:42Z</dcterms:created>
  <dcterms:modified xsi:type="dcterms:W3CDTF">2012-07-04T09:59:12Z</dcterms:modified>
</cp:coreProperties>
</file>