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6" r:id="rId10"/>
    <p:sldId id="265" r:id="rId11"/>
    <p:sldId id="262" r:id="rId12"/>
    <p:sldId id="270" r:id="rId13"/>
    <p:sldId id="269" r:id="rId14"/>
    <p:sldId id="263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41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3286148" cy="1571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214554"/>
            <a:ext cx="3286148" cy="4000528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214710" cy="1219199"/>
          </a:xfrm>
        </p:spPr>
        <p:txBody>
          <a:bodyPr anchor="t">
            <a:noAutofit/>
          </a:bodyPr>
          <a:lstStyle>
            <a:lvl1pPr algn="l">
              <a:defRPr sz="28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857232"/>
            <a:ext cx="4857784" cy="450059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143116"/>
            <a:ext cx="3286148" cy="4143404"/>
          </a:xfrm>
          <a:blipFill dpi="0" rotWithShape="1">
            <a:blip r:embed="rId2" cstate="print">
              <a:alphaModFix amt="44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571480"/>
            <a:ext cx="4643470" cy="56436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071678"/>
            <a:ext cx="3286148" cy="571504"/>
          </a:xfrm>
          <a:blipFill dpi="0" rotWithShape="1">
            <a:blip r:embed="rId2" cstate="print">
              <a:alphaModFix amt="27000"/>
            </a:blip>
            <a:srcRect/>
            <a:tile tx="0" ty="0" sx="100000" sy="100000" flip="none" algn="tl"/>
          </a:blip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2643181"/>
            <a:ext cx="3286148" cy="3643339"/>
          </a:xfrm>
          <a:blipFill dpi="0" rotWithShape="1">
            <a:blip r:embed="rId2" cstate="print">
              <a:alphaModFix amt="23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4810" y="500042"/>
            <a:ext cx="46434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4810" y="1285860"/>
            <a:ext cx="464347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286148" cy="15716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500042"/>
            <a:ext cx="47863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14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C00000"/>
                </a:solidFill>
              </a:defRPr>
            </a:lvl1pPr>
          </a:lstStyle>
          <a:p>
            <a:fld id="{033DE3AF-2F93-4255-BCDC-4861A8072A1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3174" y="6356350"/>
            <a:ext cx="3929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0000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5801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C00000"/>
                </a:solidFill>
              </a:defRPr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3600" b="1" kern="1200" spc="3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357562"/>
            <a:ext cx="2143116" cy="2143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3286148" cy="1357322"/>
          </a:xfrm>
        </p:spPr>
        <p:txBody>
          <a:bodyPr/>
          <a:lstStyle/>
          <a:p>
            <a:r>
              <a:rPr lang="ru-RU" dirty="0" smtClean="0"/>
              <a:t>Речевые барьеры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3116"/>
            <a:ext cx="3286148" cy="400052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Clr>
                <a:srgbClr val="993300"/>
              </a:buClr>
              <a:buFont typeface="Arial" pitchFamily="34" charset="0"/>
              <a:buChar char="•"/>
            </a:pPr>
            <a:r>
              <a:rPr lang="ru-RU" sz="2000" dirty="0" smtClean="0"/>
              <a:t>«Русский язык вчера, сегодня, завтра» </a:t>
            </a:r>
          </a:p>
          <a:p>
            <a:pPr algn="just">
              <a:lnSpc>
                <a:spcPct val="90000"/>
              </a:lnSpc>
              <a:buClr>
                <a:srgbClr val="993300"/>
              </a:buClr>
              <a:buFont typeface="Arial" pitchFamily="34" charset="0"/>
              <a:buChar char="•"/>
            </a:pPr>
            <a:r>
              <a:rPr lang="ru-RU" sz="2000" dirty="0" smtClean="0"/>
              <a:t>Русский язык и современность.</a:t>
            </a:r>
          </a:p>
        </p:txBody>
      </p:sp>
      <p:pic>
        <p:nvPicPr>
          <p:cNvPr id="5" name="Рисунок 4" descr="SAM_05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429132"/>
            <a:ext cx="2571768" cy="19288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27984" y="620688"/>
            <a:ext cx="3528392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Работу выполнили: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Галета Вадим Анатольевич и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Корсун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Олег Владимирович,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учащиеся 9 «Б» класса МБОУ СОШ №2 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Карасукского района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Новосибирской области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Секарева</a:t>
            </a:r>
            <a:r>
              <a:rPr lang="ru-RU" sz="14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Ирина Васильевна, </a:t>
            </a: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МБОУ СОШ №2 Карасукского района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r>
              <a:rPr lang="ru-RU" sz="1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endParaRPr lang="ru-RU" sz="1400" dirty="0" smtClean="0">
              <a:solidFill>
                <a:prstClr val="black">
                  <a:lumMod val="95000"/>
                  <a:lumOff val="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90000"/>
              </a:lnSpc>
              <a:spcBef>
                <a:spcPct val="20000"/>
              </a:spcBef>
              <a:buClr>
                <a:srgbClr val="993300"/>
              </a:buClr>
            </a:pPr>
            <a:endParaRPr lang="ru-RU" sz="1600" b="1" dirty="0">
              <a:solidFill>
                <a:prstClr val="black">
                  <a:lumMod val="95000"/>
                  <a:lumOff val="5000"/>
                </a:prstClr>
              </a:solidFill>
              <a:latin typeface="Century Schoolbook" pitchFamily="18" charset="0"/>
            </a:endParaRPr>
          </a:p>
        </p:txBody>
      </p:sp>
      <p:pic>
        <p:nvPicPr>
          <p:cNvPr id="7" name="Рисунок 6" descr="y_7f73f37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8430" y="3429000"/>
            <a:ext cx="2381266" cy="178595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барьер стилей общения.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428604"/>
            <a:ext cx="4857784" cy="492922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* преобладающий мотив общения (взаимодействие, самоутверждение, эмоциональная поддержка собеседника и т.п.);</a:t>
            </a:r>
            <a:endParaRPr lang="ru-RU" i="1" dirty="0" smtClean="0"/>
          </a:p>
          <a:p>
            <a:r>
              <a:rPr lang="ru-RU" dirty="0" smtClean="0"/>
              <a:t>* отношение к другим людям (мягкость, доброжелательность, терпимость, жестокость, рационализм, эгоцентризм, предубежденность и т.п.);</a:t>
            </a:r>
            <a:endParaRPr lang="ru-RU" i="1" dirty="0" smtClean="0"/>
          </a:p>
          <a:p>
            <a:r>
              <a:rPr lang="ru-RU" dirty="0" smtClean="0"/>
              <a:t>* отношение к себе (самолюбование, признание своих недостатков, отстаивание «чести мундира», навязывание своего мнения и т.п.);</a:t>
            </a:r>
            <a:endParaRPr lang="ru-RU" i="1" dirty="0" smtClean="0"/>
          </a:p>
          <a:p>
            <a:r>
              <a:rPr lang="ru-RU" dirty="0" smtClean="0"/>
              <a:t>* характер воздействия на людей (давление, принуждение, манипуляция, сотрудничество, личный пример, невмешательство и т.п.).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72132" y="5572140"/>
            <a:ext cx="2143140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Барьеры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>восприятия и понимания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29124" y="2214554"/>
            <a:ext cx="4429156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hlinkClick r:id="rId2" action="ppaction://hlinksldjump"/>
              </a:rPr>
              <a:t>Интересные данные приводит В. В. </a:t>
            </a:r>
            <a:r>
              <a:rPr lang="ru-RU" sz="2400" dirty="0" err="1" smtClean="0">
                <a:solidFill>
                  <a:srgbClr val="FF0000"/>
                </a:solidFill>
                <a:hlinkClick r:id="rId2" action="ppaction://hlinksldjump"/>
              </a:rPr>
              <a:t>Соложенкин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357686" y="1285860"/>
            <a:ext cx="4357718" cy="714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hlinkClick r:id="rId3" action="ppaction://hlinksldjump"/>
              </a:rPr>
              <a:t>Эстетический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Интересные</a:t>
            </a:r>
            <a:br>
              <a:rPr lang="ru-RU" sz="2400" dirty="0" smtClean="0"/>
            </a:br>
            <a:r>
              <a:rPr lang="ru-RU" sz="2400" dirty="0" smtClean="0"/>
              <a:t>данные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071934" y="357166"/>
            <a:ext cx="4857784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600" dirty="0" smtClean="0"/>
              <a:t>Интересные данные приводит В. В. </a:t>
            </a:r>
            <a:r>
              <a:rPr lang="ru-RU" sz="1600" dirty="0" err="1" smtClean="0"/>
              <a:t>Соложенкин</a:t>
            </a:r>
            <a:r>
              <a:rPr lang="ru-RU" sz="1600" dirty="0" smtClean="0"/>
              <a:t>, исследовавший дистанцию общения у 231 испытуемого. </a:t>
            </a:r>
          </a:p>
          <a:p>
            <a:pPr marL="342900" indent="-342900"/>
            <a:r>
              <a:rPr lang="ru-RU" sz="1600" dirty="0" smtClean="0"/>
              <a:t>Оказалось, что ближе всех допускались знакомые, родственники, врач (особенно у сельских жителей). Дистанция зависела не только от того, кто входит, но и от возраста испытуемого (пожилым необходимо большее расстояние), его социального статуса и шаблонов по ведения в своей группе (сравните дистанции среди студентов и дипломатов), психологических особенностей (уровня тревожности и др., от степени культуры. </a:t>
            </a:r>
            <a:endParaRPr lang="ru-RU" sz="1600" i="1" dirty="0" smtClean="0"/>
          </a:p>
          <a:p>
            <a:pPr marL="342900" indent="-342900"/>
            <a:endParaRPr lang="ru-RU" sz="1600" dirty="0" smtClean="0"/>
          </a:p>
          <a:p>
            <a:pPr marL="342900" indent="-342900"/>
            <a:endParaRPr lang="ru-RU" sz="1600" i="1" dirty="0" smtClean="0"/>
          </a:p>
          <a:p>
            <a:pPr marL="342900" indent="-342900"/>
            <a:endParaRPr lang="ru-RU" sz="1600" i="1" dirty="0" smtClean="0"/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5357818" y="5857892"/>
            <a:ext cx="1643074" cy="5715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корсун\речевые барьеры\bill.jpg мельни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143247"/>
            <a:ext cx="2428892" cy="25424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Эстетический барьер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Эстетический барьер возникает в том случае, когда партнер неопрятно, неряшливо одет или обстановка в его кабинете, вид рабочего стола не располагают к беседе. </a:t>
            </a:r>
            <a:endParaRPr lang="ru-RU" i="1" dirty="0" smtClean="0"/>
          </a:p>
          <a:p>
            <a:r>
              <a:rPr lang="ru-RU" dirty="0" smtClean="0"/>
              <a:t>Комфортному общению может препятствовать и разное социальное положение партнеров. </a:t>
            </a:r>
          </a:p>
          <a:p>
            <a:r>
              <a:rPr lang="ru-RU" dirty="0" smtClean="0"/>
              <a:t>Избавиться от такого отношения помогает следующая установка перед разговором: «У меня нет причин для волнения. Я буду говорить спокойно и просто, рассчитывая на понимание. Я уважаю себя и свое дело.»</a:t>
            </a:r>
            <a:endParaRPr lang="ru-RU" i="1" dirty="0"/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5286380" y="5715016"/>
            <a:ext cx="2071702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Барьер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1800" dirty="0" smtClean="0"/>
              <a:t>отрицательных</a:t>
            </a:r>
            <a:r>
              <a:rPr lang="ru-RU" sz="2000" dirty="0" smtClean="0"/>
              <a:t> эмоций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7686" y="1142984"/>
            <a:ext cx="4429156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hlinkClick r:id="rId2" action="ppaction://hlinksldjump"/>
              </a:rPr>
              <a:t>Барьер страха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429124" y="2000240"/>
            <a:ext cx="4357718" cy="714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hlinkClick r:id="rId3" action="ppaction://hlinksldjump"/>
              </a:rPr>
              <a:t>Барьер стыда и вины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0562" y="3000372"/>
            <a:ext cx="4286280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hlinkClick r:id="rId4" action="ppaction://hlinksldjump"/>
              </a:rPr>
              <a:t>Барьер настроения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9124" y="4000504"/>
            <a:ext cx="435771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hlinkClick r:id="rId5" action="ppaction://hlinksldjump"/>
              </a:rPr>
              <a:t>Невежливость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E:\корсун\речевые барьеры\tmp-12719548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786058"/>
            <a:ext cx="2628913" cy="22002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барьер страха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714356"/>
            <a:ext cx="4857784" cy="2714644"/>
          </a:xfrm>
        </p:spPr>
        <p:txBody>
          <a:bodyPr/>
          <a:lstStyle/>
          <a:p>
            <a:r>
              <a:rPr lang="ru-RU" dirty="0" smtClean="0"/>
              <a:t>- барьер страха </a:t>
            </a:r>
            <a:endParaRPr lang="ru-RU" i="1" dirty="0" smtClean="0"/>
          </a:p>
          <a:p>
            <a:r>
              <a:rPr lang="ru-RU" dirty="0" smtClean="0"/>
              <a:t>Барьер страха, пожалуй, один из самых трудно преодолимых в межличностном общении. И это легко понять, ведь он побуждает свести к минимуму контакт с тем, кто является его источником.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00694" y="5715016"/>
            <a:ext cx="1785950" cy="8572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143272" cy="1357322"/>
          </a:xfrm>
        </p:spPr>
        <p:txBody>
          <a:bodyPr/>
          <a:lstStyle/>
          <a:p>
            <a:r>
              <a:rPr lang="ru-RU" dirty="0" smtClean="0"/>
              <a:t>барьер стыда и вины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500042"/>
            <a:ext cx="4857784" cy="3929090"/>
          </a:xfrm>
        </p:spPr>
        <p:txBody>
          <a:bodyPr/>
          <a:lstStyle/>
          <a:p>
            <a:r>
              <a:rPr lang="ru-RU" dirty="0" smtClean="0"/>
              <a:t>Кому не знаком барьер стыда и вины, когда лицо заливается краской, голос становится неуверенным и трудно поднять голову и посмотреть в глаза собеседнику? Стыд возникает как ощущение неуместности происходящего, неловкости за себя или другого, как нечто тесно связанное с чувством вины.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286380" y="5357826"/>
            <a:ext cx="2000264" cy="10001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барьер настроения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Чаще всего создает препятствие в общении плохое настроение, отрицательные эмоции, причиной которых может стать плохая погода, неприветливый взгляд любимого человека, прыщик на кончике носа, оторванная в транспорте пуговица и т.д. и т.п. </a:t>
            </a:r>
          </a:p>
          <a:p>
            <a:r>
              <a:rPr lang="ru-RU" dirty="0" smtClean="0"/>
              <a:t>Главные источник плохого настроения - межличностные столкновения. </a:t>
            </a:r>
          </a:p>
          <a:p>
            <a:r>
              <a:rPr lang="ru-RU" dirty="0" smtClean="0"/>
              <a:t>Хорошее настроение может служить препятствием в общении, если только оно неуместно (например, на панихиде).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72132" y="5929330"/>
            <a:ext cx="1643074" cy="7143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Невежливость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714356"/>
            <a:ext cx="4857784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Невежливость – это тот барьер, который мешает и правильно воспринимать партнера, и понимать, что он говорит, и взаимодействовать с ним. </a:t>
            </a:r>
          </a:p>
          <a:p>
            <a:r>
              <a:rPr lang="ru-RU" dirty="0" smtClean="0"/>
              <a:t>Невежливое обращение можно пресечь спокойной, без раздражения, собственной вежливостью. </a:t>
            </a:r>
          </a:p>
          <a:p>
            <a:r>
              <a:rPr lang="ru-RU" dirty="0" smtClean="0"/>
              <a:t>Помните, что ваша цель – сотрудничество, а не конфликт. 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643570" y="5786454"/>
            <a:ext cx="1500198" cy="6429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Список литературы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4810" y="1142984"/>
            <a:ext cx="4500594" cy="785818"/>
          </a:xfrm>
        </p:spPr>
        <p:txBody>
          <a:bodyPr/>
          <a:lstStyle/>
          <a:p>
            <a:r>
              <a:rPr lang="en-US" sz="1600" b="0" dirty="0" smtClean="0"/>
              <a:t>http</a:t>
            </a:r>
            <a:r>
              <a:rPr lang="ru-RU" sz="1600" b="0" dirty="0" smtClean="0"/>
              <a:t>://</a:t>
            </a:r>
            <a:r>
              <a:rPr lang="en-US" sz="1600" b="0" dirty="0" err="1" smtClean="0"/>
              <a:t>cityofangels</a:t>
            </a:r>
            <a:r>
              <a:rPr lang="ru-RU" sz="1600" b="0" dirty="0" smtClean="0"/>
              <a:t>.</a:t>
            </a:r>
            <a:r>
              <a:rPr lang="en-US" sz="1600" b="0" dirty="0" smtClean="0"/>
              <a:t>net</a:t>
            </a:r>
            <a:r>
              <a:rPr lang="ru-RU" sz="1600" b="0" dirty="0" smtClean="0"/>
              <a:t>.</a:t>
            </a:r>
            <a:r>
              <a:rPr lang="en-US" sz="1600" b="0" dirty="0" err="1" smtClean="0"/>
              <a:t>ru</a:t>
            </a:r>
            <a:r>
              <a:rPr lang="ru-RU" sz="1600" b="0" dirty="0" smtClean="0"/>
              <a:t>/</a:t>
            </a:r>
            <a:r>
              <a:rPr lang="en-US" sz="1600" b="0" dirty="0" smtClean="0"/>
              <a:t>article</a:t>
            </a:r>
            <a:r>
              <a:rPr lang="ru-RU" sz="1600" b="0" dirty="0" smtClean="0"/>
              <a:t>.</a:t>
            </a:r>
            <a:r>
              <a:rPr lang="en-US" sz="1600" b="0" dirty="0" err="1" smtClean="0"/>
              <a:t>php</a:t>
            </a:r>
            <a:r>
              <a:rPr lang="ru-RU" sz="1600" b="0" dirty="0" smtClean="0"/>
              <a:t>?</a:t>
            </a:r>
            <a:r>
              <a:rPr lang="en-US" sz="1600" b="0" dirty="0" smtClean="0"/>
              <a:t>id</a:t>
            </a:r>
            <a:r>
              <a:rPr lang="ru-RU" sz="1600" b="0" dirty="0" smtClean="0"/>
              <a:t>=20</a:t>
            </a:r>
            <a:endParaRPr lang="ru-RU" sz="1600" b="0" i="1" dirty="0" smtClean="0"/>
          </a:p>
          <a:p>
            <a:endParaRPr lang="ru-RU" dirty="0"/>
          </a:p>
        </p:txBody>
      </p:sp>
      <p:pic>
        <p:nvPicPr>
          <p:cNvPr id="4" name="Рисунок 3" descr="1297625704_f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714752"/>
            <a:ext cx="3287202" cy="21859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143372" y="178592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Сборник научных трудов "Актуальные проблемы теории коммуникации". </a:t>
            </a:r>
            <a:r>
              <a:rPr lang="en-US" sz="1600" dirty="0" err="1" smtClean="0"/>
              <a:t>СПб</a:t>
            </a:r>
            <a:r>
              <a:rPr lang="en-US" sz="1600" dirty="0" smtClean="0"/>
              <a:t>. - </a:t>
            </a:r>
            <a:r>
              <a:rPr lang="en-US" sz="1600" dirty="0" err="1" smtClean="0"/>
              <a:t>Изд-во</a:t>
            </a:r>
            <a:r>
              <a:rPr lang="en-US" sz="1600" dirty="0" smtClean="0"/>
              <a:t> </a:t>
            </a:r>
            <a:r>
              <a:rPr lang="en-US" sz="1600" dirty="0" err="1" smtClean="0"/>
              <a:t>СПбГПУ</a:t>
            </a:r>
            <a:r>
              <a:rPr lang="en-US" sz="1600" dirty="0" smtClean="0"/>
              <a:t>, 2004. - С. 52-74 </a:t>
            </a:r>
            <a:endParaRPr lang="ru-RU" sz="16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6248" y="2643182"/>
            <a:ext cx="38576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http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://</a:t>
            </a:r>
            <a:r>
              <a:rPr kumimoji="0" lang="en-US" sz="1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trn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.</a:t>
            </a:r>
            <a:r>
              <a:rPr kumimoji="0" lang="en-US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work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.</a:t>
            </a:r>
            <a:r>
              <a:rPr kumimoji="0" lang="en-US" sz="16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ua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/</a:t>
            </a:r>
            <a:r>
              <a:rPr kumimoji="0" lang="en-US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articles</a:t>
            </a: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/503/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357686" y="3071810"/>
            <a:ext cx="38576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Анастасия Иванова, журнал Куда пойти учиться, сайт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www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.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ucheba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.</a:t>
            </a:r>
            <a:r>
              <a:rPr kumimoji="0" lang="en-US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ru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Franklin Gothic Book" pitchFamily="34" charset="0"/>
                <a:cs typeface="Times New Roman" pitchFamily="18" charset="0"/>
              </a:rPr>
              <a:t>, 15.12.2008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3286148" cy="2214578"/>
          </a:xfrm>
        </p:spPr>
        <p:txBody>
          <a:bodyPr>
            <a:normAutofit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Цель: 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642917"/>
            <a:ext cx="464347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+mj-ea"/>
                <a:cs typeface="+mj-cs"/>
              </a:rPr>
              <a:t>изучение коммуникативных барьеров, возникающих в межкультурных взаимодействиях </a:t>
            </a:r>
            <a:r>
              <a:rPr lang="ru-RU" sz="36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+mj-ea"/>
                <a:cs typeface="+mj-cs"/>
              </a:rPr>
              <a:t/>
            </a:r>
            <a:br>
              <a:rPr lang="ru-RU" sz="36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5" name="Picture 2" descr="F:\корсун\речевые барьеры\50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73A4C4"/>
              </a:clrFrom>
              <a:clrTo>
                <a:srgbClr val="73A4C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7896" y="4357694"/>
            <a:ext cx="3306500" cy="17145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071934" y="857232"/>
            <a:ext cx="4857784" cy="19020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ru-RU" sz="2800" dirty="0" smtClean="0"/>
              <a:t>1.Выяснить, какие существуют барьеры. </a:t>
            </a:r>
          </a:p>
          <a:p>
            <a:pPr marL="342900" indent="-342900"/>
            <a:r>
              <a:rPr lang="ru-RU" sz="2800" dirty="0" smtClean="0"/>
              <a:t> 2. Найти рекомендации по их преодолении.</a:t>
            </a:r>
            <a:endParaRPr lang="ru-RU" sz="2800" i="1" dirty="0" smtClean="0"/>
          </a:p>
        </p:txBody>
      </p:sp>
      <p:pic>
        <p:nvPicPr>
          <p:cNvPr id="5" name="Picture 2" descr="F:\корсун\речевые барьеры\fp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4478" y="3571876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 общении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0"/>
            <a:ext cx="5143504" cy="6858000"/>
          </a:xfrm>
          <a:prstGeom prst="rect">
            <a:avLst/>
          </a:prstGeom>
          <a:solidFill>
            <a:srgbClr val="CB41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G:\для мастер-класса приемы\шаблоны\свиткиhttpwww.edu54.runode122136\lia_priezientatsii\Scroll_3 .png"/>
          <p:cNvPicPr/>
          <p:nvPr/>
        </p:nvPicPr>
        <p:blipFill>
          <a:blip r:embed="rId2" cstate="print"/>
          <a:srcRect r="2820" b="25442"/>
          <a:stretch>
            <a:fillRect/>
          </a:stretch>
        </p:blipFill>
        <p:spPr bwMode="auto">
          <a:xfrm>
            <a:off x="3857620" y="0"/>
            <a:ext cx="4924425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86314" y="1928802"/>
            <a:ext cx="321471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Древние говорили: "Тот кто владеет словом, тот владеет миром...".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143116"/>
            <a:ext cx="3214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Единственный способ настраивать людей на энергичную деятельность – это общаться с ними.                                                           Ли </a:t>
            </a:r>
            <a:r>
              <a:rPr lang="ru-RU" sz="2400" dirty="0" err="1" smtClean="0"/>
              <a:t>Якокка</a:t>
            </a:r>
            <a:endParaRPr lang="ru-RU" sz="2400" i="1" dirty="0" smtClean="0"/>
          </a:p>
        </p:txBody>
      </p:sp>
      <p:pic>
        <p:nvPicPr>
          <p:cNvPr id="8" name="Рисунок 7" descr="98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286256"/>
            <a:ext cx="2691726" cy="1943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214710" cy="1428760"/>
          </a:xfrm>
        </p:spPr>
        <p:txBody>
          <a:bodyPr/>
          <a:lstStyle/>
          <a:p>
            <a:r>
              <a:rPr lang="ru-RU" sz="2000" dirty="0" smtClean="0"/>
              <a:t>Что мы говорим и как нас понимают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357166"/>
            <a:ext cx="4857784" cy="50006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«Я сказал то, что хотел сказать, он понял то, что я сказал».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самом деле партнер понимает все, во-первых, по-другому, во-вторых, по-своему.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E:\корсун\речевые барьеры\fpi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85992"/>
            <a:ext cx="2752742" cy="23241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Барьеры взаимодействия.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7686" y="1142984"/>
            <a:ext cx="4429156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hlinkClick r:id="rId2" action="ppaction://hlinksldjump"/>
              </a:rPr>
              <a:t>Мотивационный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429124" y="2000240"/>
            <a:ext cx="4357718" cy="714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hlinkClick r:id="rId3" action="ppaction://hlinksldjump"/>
              </a:rPr>
              <a:t>некомпетентности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00562" y="3000372"/>
            <a:ext cx="4286280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hlinkClick r:id="rId4" action="ppaction://hlinksldjump"/>
              </a:rPr>
              <a:t>этический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9124" y="4000504"/>
            <a:ext cx="4357718" cy="64294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hlinkClick r:id="rId5" action="ppaction://hlinksldjump"/>
              </a:rPr>
              <a:t>стилей общения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i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86380" y="4786322"/>
            <a:ext cx="2143140" cy="1671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3214710" cy="1785950"/>
          </a:xfrm>
        </p:spPr>
        <p:txBody>
          <a:bodyPr/>
          <a:lstStyle/>
          <a:p>
            <a:r>
              <a:rPr lang="ru-RU" sz="1600" dirty="0" smtClean="0"/>
              <a:t>Мотивационный</a:t>
            </a:r>
            <a:r>
              <a:rPr lang="ru-RU" sz="2000" dirty="0" smtClean="0"/>
              <a:t> барьер.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00496" y="214290"/>
            <a:ext cx="4857784" cy="4500594"/>
          </a:xfrm>
        </p:spPr>
        <p:txBody>
          <a:bodyPr/>
          <a:lstStyle/>
          <a:p>
            <a:r>
              <a:rPr lang="ru-RU" dirty="0" smtClean="0"/>
              <a:t>Мотивационный барьер возникает, если у партнеров разные мотивы вступления в контакт.</a:t>
            </a:r>
            <a:endParaRPr lang="ru-RU" i="1" dirty="0" smtClean="0"/>
          </a:p>
          <a:p>
            <a:r>
              <a:rPr lang="ru-RU" dirty="0" smtClean="0"/>
              <a:t>В таком случае лучше с самого начала выяснить намерения друг друга, согласовать мотивы сотрудничества. Если это не удастся, совместная работа обречена на неудачу.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7" name="Стрелка влево 6">
            <a:hlinkClick r:id="rId2" action="ppaction://hlinksldjump"/>
          </p:cNvPr>
          <p:cNvSpPr/>
          <p:nvPr/>
        </p:nvSpPr>
        <p:spPr>
          <a:xfrm>
            <a:off x="5572132" y="5572140"/>
            <a:ext cx="2143140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12312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67235"/>
            <a:ext cx="1643074" cy="2190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3214710" cy="1219199"/>
          </a:xfrm>
        </p:spPr>
        <p:txBody>
          <a:bodyPr/>
          <a:lstStyle/>
          <a:p>
            <a:r>
              <a:rPr lang="ru-RU" sz="1800" dirty="0" smtClean="0"/>
              <a:t>Барьер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 smtClean="0"/>
              <a:t>некомпетентности.</a:t>
            </a: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285728"/>
            <a:ext cx="4857784" cy="3714776"/>
          </a:xfrm>
        </p:spPr>
        <p:txBody>
          <a:bodyPr/>
          <a:lstStyle/>
          <a:p>
            <a:r>
              <a:rPr lang="ru-RU" dirty="0" smtClean="0"/>
              <a:t>Некомпетентность партнера вызывает чувство досады, ощущение потерянного времени. Если партнер совсем не разбирается в проблеме, лучше вежливо «свернуть» разговор; если он владеет вопросом частично, а обратиться больше не к кому, нужно ввести его в курс дела, не подчеркивая при этом свою большую осведомленность</a:t>
            </a: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72132" y="5572140"/>
            <a:ext cx="2143140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Этический барьер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428604"/>
            <a:ext cx="4857784" cy="4714908"/>
          </a:xfrm>
        </p:spPr>
        <p:txBody>
          <a:bodyPr>
            <a:normAutofit/>
          </a:bodyPr>
          <a:lstStyle/>
          <a:p>
            <a:r>
              <a:rPr lang="ru-RU" dirty="0" smtClean="0"/>
              <a:t>Этический барьер возникает тогда, когда взаимодействию с партнером мешает его нравственная позиция, несовместимая с вашей. </a:t>
            </a:r>
            <a:endParaRPr lang="ru-RU" i="1" dirty="0" smtClean="0"/>
          </a:p>
          <a:p>
            <a:r>
              <a:rPr lang="ru-RU" dirty="0" smtClean="0"/>
              <a:t>У каждого человека свой стиль общения. Он зависит от темперамента, характера, мировоззрения и формируется под влиянием воспитания, окружения, профессии.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72132" y="5572140"/>
            <a:ext cx="2143140" cy="7858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корсун\речевые барьеры\inyaz_kpu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500306"/>
            <a:ext cx="3071817" cy="24092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Notebook</Template>
  <TotalTime>125</TotalTime>
  <Words>845</Words>
  <Application>Microsoft Office PowerPoint</Application>
  <PresentationFormat>Экран (4:3)</PresentationFormat>
  <Paragraphs>84</Paragraphs>
  <Slides>19</Slides>
  <Notes>0</Notes>
  <HiddenSlides>10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Notebook</vt:lpstr>
      <vt:lpstr>Речевые барьеры</vt:lpstr>
      <vt:lpstr> Цель:     </vt:lpstr>
      <vt:lpstr>Задачи: </vt:lpstr>
      <vt:lpstr>Об общении</vt:lpstr>
      <vt:lpstr>Что мы говорим и как нас понимают</vt:lpstr>
      <vt:lpstr>Барьеры взаимодействия. </vt:lpstr>
      <vt:lpstr>Мотивационный барьер.</vt:lpstr>
      <vt:lpstr>Барьер   некомпетентности.</vt:lpstr>
      <vt:lpstr>Этический барьер </vt:lpstr>
      <vt:lpstr>барьер стилей общения. </vt:lpstr>
      <vt:lpstr>Барьеры  восприятия и понимания</vt:lpstr>
      <vt:lpstr>Интересные данные</vt:lpstr>
      <vt:lpstr>Эстетический барьер</vt:lpstr>
      <vt:lpstr>Барьер отрицательных эмоций  </vt:lpstr>
      <vt:lpstr>барьер страха</vt:lpstr>
      <vt:lpstr>барьер стыда и вины  </vt:lpstr>
      <vt:lpstr>барьер настроения</vt:lpstr>
      <vt:lpstr>Невежливость</vt:lpstr>
      <vt:lpstr>Список литературы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Речевые барьеры</dc:title>
  <dc:creator>Admin</dc:creator>
  <cp:lastModifiedBy>User</cp:lastModifiedBy>
  <cp:revision>17</cp:revision>
  <dcterms:created xsi:type="dcterms:W3CDTF">2011-04-07T12:41:07Z</dcterms:created>
  <dcterms:modified xsi:type="dcterms:W3CDTF">2012-07-04T09:18:08Z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TC300076311049</vt:lpwstr>
  </property>
</Properties>
</file>