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70" r:id="rId6"/>
    <p:sldId id="262" r:id="rId7"/>
    <p:sldId id="263" r:id="rId8"/>
    <p:sldId id="271" r:id="rId9"/>
    <p:sldId id="272" r:id="rId10"/>
    <p:sldId id="264" r:id="rId11"/>
    <p:sldId id="273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1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8D7433-4F48-403B-A11C-97614AF2B1E2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F4F0AA-4B56-49A5-918E-7BFFE3429D3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357298"/>
            <a:ext cx="8691931" cy="370300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ИНСТРУКТАЖ </a:t>
            </a:r>
          </a:p>
          <a:p>
            <a:pPr algn="ctr">
              <a:lnSpc>
                <a:spcPct val="150000"/>
              </a:lnSpc>
            </a:pP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заполнению </a:t>
            </a:r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урнала </a:t>
            </a:r>
          </a:p>
          <a:p>
            <a:pPr algn="ctr">
              <a:lnSpc>
                <a:spcPct val="150000"/>
              </a:lnSpc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чета </a:t>
            </a:r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работы педагога</a:t>
            </a:r>
            <a:r>
              <a:rPr lang="ru-RU" sz="54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500174"/>
            <a:ext cx="2786082" cy="44291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1500174"/>
            <a:ext cx="2714644" cy="44291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1500174"/>
            <a:ext cx="2500330" cy="44291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928802"/>
            <a:ext cx="2071702" cy="350046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42910" y="2500306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42910" y="3071810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42910" y="3643314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42910" y="4214818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42910" y="4786322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000100" y="2000240"/>
            <a:ext cx="135732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Район</a:t>
            </a:r>
            <a:endParaRPr lang="ru-RU" sz="2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910" y="2571744"/>
            <a:ext cx="207170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cap="none" spc="0" dirty="0" err="1" smtClean="0">
                <a:ln w="50800"/>
                <a:solidFill>
                  <a:srgbClr val="0070C0"/>
                </a:solidFill>
                <a:effectLst/>
              </a:rPr>
              <a:t>Гурьевский</a:t>
            </a:r>
            <a:endParaRPr lang="ru-RU" sz="2400" b="1" i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4857760"/>
            <a:ext cx="207170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cap="none" spc="0" dirty="0" err="1" smtClean="0">
                <a:ln w="50800"/>
                <a:solidFill>
                  <a:srgbClr val="0070C0"/>
                </a:solidFill>
                <a:effectLst/>
              </a:rPr>
              <a:t>Гурьевский</a:t>
            </a:r>
            <a:endParaRPr lang="ru-RU" sz="2400" b="1" i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2910" y="4286256"/>
            <a:ext cx="207170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cap="none" spc="0" dirty="0" err="1" smtClean="0">
                <a:ln w="50800"/>
                <a:solidFill>
                  <a:srgbClr val="0070C0"/>
                </a:solidFill>
                <a:effectLst/>
              </a:rPr>
              <a:t>Гурьевский</a:t>
            </a:r>
            <a:endParaRPr lang="ru-RU" sz="2400" b="1" i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2910" y="3714752"/>
            <a:ext cx="207170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cap="none" spc="0" dirty="0" err="1" smtClean="0">
                <a:ln w="50800"/>
                <a:solidFill>
                  <a:srgbClr val="0070C0"/>
                </a:solidFill>
                <a:effectLst/>
              </a:rPr>
              <a:t>Гурьевский</a:t>
            </a:r>
            <a:endParaRPr lang="ru-RU" sz="2400" b="1" i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2910" y="3143248"/>
            <a:ext cx="207170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cap="none" spc="0" dirty="0" err="1" smtClean="0">
                <a:ln w="50800"/>
                <a:solidFill>
                  <a:srgbClr val="0070C0"/>
                </a:solidFill>
                <a:effectLst/>
              </a:rPr>
              <a:t>Гурьевский</a:t>
            </a:r>
            <a:endParaRPr lang="ru-RU" sz="2400" b="1" i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43306" y="1928802"/>
            <a:ext cx="2071702" cy="350046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3643306" y="2500306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643306" y="3071810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643306" y="3643314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643306" y="4214818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643306" y="4786322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4000496" y="2000240"/>
            <a:ext cx="150019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Район</a:t>
            </a:r>
            <a:endParaRPr lang="ru-RU" sz="2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28" name="Прямоугольник 27"/>
          <p:cNvSpPr/>
          <p:nvPr/>
        </p:nvSpPr>
        <p:spPr>
          <a:xfrm rot="16200000">
            <a:off x="3302637" y="3698233"/>
            <a:ext cx="27146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i="1" cap="none" spc="0" dirty="0" smtClean="0">
                <a:ln w="50800"/>
                <a:solidFill>
                  <a:srgbClr val="0070C0"/>
                </a:solidFill>
                <a:effectLst/>
              </a:rPr>
              <a:t>Г у </a:t>
            </a:r>
            <a:r>
              <a:rPr lang="ru-RU" sz="2400" b="1" i="1" cap="none" spc="0" dirty="0" err="1" smtClean="0">
                <a:ln w="50800"/>
                <a:solidFill>
                  <a:srgbClr val="0070C0"/>
                </a:solidFill>
                <a:effectLst/>
              </a:rPr>
              <a:t>р</a:t>
            </a:r>
            <a:r>
              <a:rPr lang="ru-RU" sz="2400" b="1" i="1" cap="none" spc="0" dirty="0" smtClean="0">
                <a:ln w="50800"/>
                <a:solidFill>
                  <a:srgbClr val="0070C0"/>
                </a:solidFill>
                <a:effectLst/>
              </a:rPr>
              <a:t> </a:t>
            </a:r>
            <a:r>
              <a:rPr lang="ru-RU" sz="2400" b="1" i="1" cap="none" spc="0" dirty="0" err="1" smtClean="0">
                <a:ln w="50800"/>
                <a:solidFill>
                  <a:srgbClr val="0070C0"/>
                </a:solidFill>
                <a:effectLst/>
              </a:rPr>
              <a:t>ь</a:t>
            </a:r>
            <a:r>
              <a:rPr lang="ru-RU" sz="2400" b="1" i="1" cap="none" spc="0" dirty="0" smtClean="0">
                <a:ln w="50800"/>
                <a:solidFill>
                  <a:srgbClr val="0070C0"/>
                </a:solidFill>
                <a:effectLst/>
              </a:rPr>
              <a:t> е в с к и </a:t>
            </a:r>
            <a:r>
              <a:rPr lang="ru-RU" sz="2400" b="1" i="1" cap="none" spc="0" dirty="0" err="1" smtClean="0">
                <a:ln w="50800"/>
                <a:solidFill>
                  <a:srgbClr val="0070C0"/>
                </a:solidFill>
                <a:effectLst/>
              </a:rPr>
              <a:t>й</a:t>
            </a:r>
            <a:endParaRPr lang="ru-RU" sz="2400" b="1" i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2250265" y="2178835"/>
            <a:ext cx="5000660" cy="3071834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2250265" y="2178835"/>
            <a:ext cx="5000660" cy="3071834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6572264" y="1928802"/>
            <a:ext cx="2071702" cy="350046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6572264" y="2500306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572264" y="3429000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572264" y="4357694"/>
            <a:ext cx="2071702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6572264" y="1857364"/>
            <a:ext cx="20717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Домашний адрес</a:t>
            </a:r>
            <a:endParaRPr lang="ru-RU" sz="2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500826" y="2500306"/>
            <a:ext cx="2185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п.Раздольный,</a:t>
            </a:r>
          </a:p>
          <a:p>
            <a:pPr algn="ctr"/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л. Центральная, </a:t>
            </a:r>
          </a:p>
          <a:p>
            <a:pPr algn="ctr"/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3 - 9</a:t>
            </a:r>
            <a:endParaRPr lang="ru-RU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00826" y="3429000"/>
            <a:ext cx="218584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Гурьевск,</a:t>
            </a:r>
          </a:p>
          <a:p>
            <a:pPr algn="ctr"/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л. Жданова, 16</a:t>
            </a:r>
            <a:endParaRPr lang="ru-RU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500826" y="4429132"/>
            <a:ext cx="2185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i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п.Раздольный,</a:t>
            </a:r>
          </a:p>
          <a:p>
            <a:pPr algn="ctr"/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л. Линейная, </a:t>
            </a:r>
          </a:p>
          <a:p>
            <a:pPr algn="ctr"/>
            <a:r>
              <a:rPr lang="ru-RU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14 - 1</a:t>
            </a:r>
            <a:endParaRPr lang="ru-RU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85918" y="1142984"/>
            <a:ext cx="56766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СПИСОК ОБУЧАЮЩИХСЯ В ОБЪЕДИНЕНИИ,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ПРОШЕДШИХ ИНСТРУКТАЖ ПО ТЕХНИКЕ БЕЗОПАСНОСТИ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78592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0" y="2571744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342900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428625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5143512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6000768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-1606593" y="3892553"/>
            <a:ext cx="42148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42910" y="1928802"/>
            <a:ext cx="1500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Фамилия, </a:t>
            </a:r>
            <a:r>
              <a:rPr lang="ru-RU" sz="1400" b="1" dirty="0" smtClean="0"/>
              <a:t>имя </a:t>
            </a:r>
          </a:p>
          <a:p>
            <a:r>
              <a:rPr lang="ru-RU" sz="1400" b="1" dirty="0" smtClean="0"/>
              <a:t>обучающегося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928802"/>
            <a:ext cx="571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№№</a:t>
            </a:r>
            <a:endParaRPr lang="ru-RU" sz="1400" dirty="0" smtClean="0"/>
          </a:p>
          <a:p>
            <a:pPr algn="ctr"/>
            <a:r>
              <a:rPr lang="ru-RU" sz="1400" b="1" dirty="0" err="1" smtClean="0"/>
              <a:t>п</a:t>
            </a:r>
            <a:r>
              <a:rPr lang="ru-RU" sz="1400" b="1" dirty="0" smtClean="0"/>
              <a:t>/</a:t>
            </a:r>
            <a:r>
              <a:rPr lang="ru-RU" sz="1400" b="1" dirty="0" err="1" smtClean="0"/>
              <a:t>п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034" y="2786058"/>
            <a:ext cx="1931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err="1" smtClean="0">
                <a:solidFill>
                  <a:srgbClr val="0070C0"/>
                </a:solidFill>
              </a:rPr>
              <a:t>Абраамян</a:t>
            </a:r>
            <a:r>
              <a:rPr lang="ru-RU" sz="1600" b="1" i="1" dirty="0" smtClean="0">
                <a:solidFill>
                  <a:srgbClr val="0070C0"/>
                </a:solidFill>
              </a:rPr>
              <a:t> </a:t>
            </a:r>
            <a:r>
              <a:rPr lang="ru-RU" sz="1600" b="1" i="1" dirty="0" err="1" smtClean="0">
                <a:solidFill>
                  <a:srgbClr val="0070C0"/>
                </a:solidFill>
              </a:rPr>
              <a:t>Аргам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034" y="3714752"/>
            <a:ext cx="1876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err="1" smtClean="0">
                <a:solidFill>
                  <a:srgbClr val="0070C0"/>
                </a:solidFill>
              </a:rPr>
              <a:t>Гульшарипова</a:t>
            </a:r>
            <a:r>
              <a:rPr lang="ru-RU" sz="1600" b="1" i="1" dirty="0" smtClean="0">
                <a:solidFill>
                  <a:srgbClr val="0070C0"/>
                </a:solidFill>
              </a:rPr>
              <a:t> Л.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8596" y="5429264"/>
            <a:ext cx="2000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Иванова Татьяна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34" y="4572008"/>
            <a:ext cx="1931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Иванов Пётр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44" y="2714620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1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844" y="3643314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2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2844" y="4500570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3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844" y="5357826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4</a:t>
            </a:r>
            <a:endParaRPr lang="ru-RU" i="1" dirty="0">
              <a:solidFill>
                <a:srgbClr val="0070C0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250795" y="3892553"/>
            <a:ext cx="42148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28860" y="1857364"/>
            <a:ext cx="133235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/>
              <a:t>Дата</a:t>
            </a:r>
            <a:endParaRPr lang="ru-RU" sz="1400" dirty="0" smtClean="0"/>
          </a:p>
          <a:p>
            <a:pPr algn="ctr"/>
            <a:r>
              <a:rPr lang="ru-RU" sz="1400" b="1" dirty="0" smtClean="0"/>
              <a:t>проведения</a:t>
            </a:r>
            <a:endParaRPr lang="ru-RU" sz="1400" dirty="0" smtClean="0"/>
          </a:p>
          <a:p>
            <a:pPr algn="ctr"/>
            <a:r>
              <a:rPr lang="ru-RU" sz="1400" b="1" dirty="0" smtClean="0"/>
              <a:t>инструктажа</a:t>
            </a:r>
            <a:endParaRPr lang="ru-RU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286248" y="1928802"/>
            <a:ext cx="2010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/>
              <a:t>Краткое содержание</a:t>
            </a:r>
            <a:endParaRPr lang="ru-RU" sz="1400" dirty="0" smtClean="0"/>
          </a:p>
          <a:p>
            <a:pPr algn="ctr"/>
            <a:r>
              <a:rPr lang="ru-RU" sz="1400" b="1" dirty="0" smtClean="0"/>
              <a:t>инструктажа</a:t>
            </a:r>
            <a:endParaRPr lang="ru-RU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7628200" y="1857364"/>
            <a:ext cx="151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Подпись </a:t>
            </a:r>
            <a:endParaRPr lang="ru-RU" sz="1400" dirty="0" smtClean="0"/>
          </a:p>
          <a:p>
            <a:pPr algn="ctr"/>
            <a:r>
              <a:rPr lang="ru-RU" sz="1400" b="1" dirty="0" smtClean="0"/>
              <a:t>проводившего </a:t>
            </a:r>
            <a:endParaRPr lang="ru-RU" sz="1400" dirty="0" smtClean="0"/>
          </a:p>
          <a:p>
            <a:pPr algn="ctr"/>
            <a:r>
              <a:rPr lang="ru-RU" sz="1400" b="1" dirty="0" smtClean="0"/>
              <a:t>инструктаж</a:t>
            </a:r>
            <a:endParaRPr lang="ru-RU" sz="1400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5400000">
            <a:off x="1608117" y="3892553"/>
            <a:ext cx="42148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5537207" y="3892553"/>
            <a:ext cx="42148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786182" y="2643182"/>
            <a:ext cx="3838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Ознакомление с планом эвакуации. </a:t>
            </a:r>
            <a:endParaRPr lang="ru-RU" sz="1600" dirty="0" smtClean="0">
              <a:solidFill>
                <a:srgbClr val="0070C0"/>
              </a:solidFill>
            </a:endParaRP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ТБ на занятиях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14744" y="3571876"/>
            <a:ext cx="3838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Правила поведения при ЧС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71736" y="2786058"/>
            <a:ext cx="9286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rgbClr val="0070C0"/>
                </a:solidFill>
                <a:latin typeface="Bookman Old Style" pitchFamily="18" charset="0"/>
              </a:rPr>
              <a:t>02.09</a:t>
            </a:r>
            <a:r>
              <a:rPr lang="ru-RU" sz="1500" b="1" i="1" dirty="0" smtClean="0">
                <a:solidFill>
                  <a:srgbClr val="0070C0"/>
                </a:solidFill>
                <a:latin typeface="Bookman Old Style" pitchFamily="18" charset="0"/>
              </a:rPr>
              <a:t>.</a:t>
            </a:r>
            <a:endParaRPr lang="ru-RU" sz="15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71736" y="3714752"/>
            <a:ext cx="9286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rgbClr val="0070C0"/>
                </a:solidFill>
                <a:latin typeface="Bookman Old Style" pitchFamily="18" charset="0"/>
              </a:rPr>
              <a:t>10.10.</a:t>
            </a:r>
            <a:endParaRPr lang="ru-RU" sz="15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29586" y="2857496"/>
            <a:ext cx="1000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Monotype Corsiva" pitchFamily="66" charset="0"/>
              </a:rPr>
              <a:t>Булатова</a:t>
            </a:r>
            <a:endParaRPr lang="ru-RU" sz="1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29586" y="3714752"/>
            <a:ext cx="1000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Monotype Corsiva" pitchFamily="66" charset="0"/>
              </a:rPr>
              <a:t>Булатова</a:t>
            </a:r>
            <a:endParaRPr lang="ru-RU" sz="1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928670"/>
            <a:ext cx="81702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Объединение тем в календарно – тематическом планировании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357298"/>
            <a:ext cx="8572560" cy="50006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85720" y="2357430"/>
            <a:ext cx="857256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5720" y="3357562"/>
            <a:ext cx="857256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85720" y="4286256"/>
            <a:ext cx="857256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5720" y="5286388"/>
            <a:ext cx="857256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572000" y="3857628"/>
            <a:ext cx="5001454" cy="79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428596" y="3357562"/>
            <a:ext cx="583608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Организация информационной 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деятельности</a:t>
            </a:r>
            <a:endParaRPr lang="ru-RU" sz="2800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2357430"/>
            <a:ext cx="590752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Организация информационной </a:t>
            </a:r>
            <a:endParaRPr lang="ru-RU" sz="28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деятельности</a:t>
            </a:r>
            <a:endParaRPr lang="ru-RU" sz="2800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5720" y="1428736"/>
            <a:ext cx="692948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Актуальность формирования информационной культуры </a:t>
            </a:r>
            <a:r>
              <a:rPr lang="ru-RU" sz="2800" b="1" i="1" dirty="0" smtClean="0">
                <a:solidFill>
                  <a:srgbClr val="0070C0"/>
                </a:solidFill>
              </a:rPr>
              <a:t>человека</a:t>
            </a:r>
            <a:endParaRPr lang="ru-RU" sz="2800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28596" y="4429132"/>
            <a:ext cx="597896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Интервьюирование</a:t>
            </a:r>
            <a:endParaRPr lang="ru-RU" sz="2800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28596" y="5357826"/>
            <a:ext cx="583608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Наблюдение</a:t>
            </a:r>
            <a:endParaRPr lang="ru-RU" sz="2800" b="1" i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авая фигурная скобка 26"/>
          <p:cNvSpPr/>
          <p:nvPr/>
        </p:nvSpPr>
        <p:spPr>
          <a:xfrm>
            <a:off x="7072330" y="2357430"/>
            <a:ext cx="512638" cy="2000264"/>
          </a:xfrm>
          <a:prstGeom prst="rightBrace">
            <a:avLst>
              <a:gd name="adj1" fmla="val 8333"/>
              <a:gd name="adj2" fmla="val 40476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7358082" y="164305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</a:rPr>
              <a:t>10.10.</a:t>
            </a:r>
            <a:endParaRPr lang="ru-RU" sz="24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29520" y="300037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</a:rPr>
              <a:t>12.10.</a:t>
            </a:r>
            <a:endParaRPr lang="ru-RU" sz="24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58082" y="450057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</a:rPr>
              <a:t>14.10.</a:t>
            </a:r>
            <a:endParaRPr lang="ru-RU" sz="24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58082" y="550070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Bookman Old Style" pitchFamily="18" charset="0"/>
              </a:rPr>
              <a:t>16.10.</a:t>
            </a:r>
            <a:endParaRPr lang="ru-RU" sz="24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357298"/>
            <a:ext cx="8429685" cy="4148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Bookman Old Style" pitchFamily="18" charset="0"/>
              </a:rPr>
              <a:t>Опыт показывает, что при своевременном заполнении журнала, ошибок, описок и помарок практически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Bookman Old Style" pitchFamily="18" charset="0"/>
              </a:rPr>
              <a:t>не случается!</a:t>
            </a:r>
            <a:endParaRPr lang="ru-RU" sz="36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85754" y="1102578"/>
            <a:ext cx="771533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Bookman Old Style" pitchFamily="18" charset="0"/>
              </a:rPr>
              <a:t>Основные работники:</a:t>
            </a:r>
          </a:p>
          <a:p>
            <a:endParaRPr lang="ru-RU" sz="1200" b="1" u="sng" dirty="0" smtClean="0"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Bookman Old Style" pitchFamily="18" charset="0"/>
              </a:rPr>
              <a:t>  1 год обучения – </a:t>
            </a:r>
          </a:p>
          <a:p>
            <a:r>
              <a:rPr lang="ru-RU" sz="2800" b="1" dirty="0" smtClean="0">
                <a:latin typeface="Bookman Old Style" pitchFamily="18" charset="0"/>
              </a:rPr>
              <a:t>занятия начинаются с 15 сентября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Bookman Old Style" pitchFamily="18" charset="0"/>
              </a:rPr>
              <a:t>  2 и последующие – </a:t>
            </a:r>
          </a:p>
          <a:p>
            <a:r>
              <a:rPr lang="ru-RU" sz="2800" b="1" dirty="0" smtClean="0">
                <a:latin typeface="Bookman Old Style" pitchFamily="18" charset="0"/>
              </a:rPr>
              <a:t>занятия начинаются с 1 сентября</a:t>
            </a:r>
          </a:p>
          <a:p>
            <a:endParaRPr lang="ru-RU" sz="2800" b="1" dirty="0">
              <a:latin typeface="Bookman Old Style" pitchFamily="18" charset="0"/>
            </a:endParaRPr>
          </a:p>
          <a:p>
            <a:r>
              <a:rPr lang="ru-RU" sz="2800" b="1" u="sng" dirty="0" smtClean="0">
                <a:latin typeface="Bookman Old Style" pitchFamily="18" charset="0"/>
              </a:rPr>
              <a:t>Совместители:</a:t>
            </a:r>
          </a:p>
          <a:p>
            <a:endParaRPr lang="ru-RU" sz="1200" b="1" u="sng" dirty="0" smtClean="0"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Bookman Old Style" pitchFamily="18" charset="0"/>
              </a:rPr>
              <a:t>   1 год обучения – </a:t>
            </a:r>
          </a:p>
          <a:p>
            <a:r>
              <a:rPr lang="ru-RU" sz="2800" b="1" dirty="0" smtClean="0">
                <a:latin typeface="Bookman Old Style" pitchFamily="18" charset="0"/>
              </a:rPr>
              <a:t>занятия начинаются с 15 октября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atin typeface="Bookman Old Style" pitchFamily="18" charset="0"/>
              </a:rPr>
              <a:t>  2 и последующие – </a:t>
            </a:r>
          </a:p>
          <a:p>
            <a:r>
              <a:rPr lang="ru-RU" sz="2800" b="1" dirty="0" smtClean="0">
                <a:latin typeface="Bookman Old Style" pitchFamily="18" charset="0"/>
              </a:rPr>
              <a:t>занятия начинаются с 1 октября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1000108"/>
            <a:ext cx="7858181" cy="5572164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МИНИСТЕРСТВО </a:t>
            </a:r>
            <a:r>
              <a:rPr lang="ru-RU" sz="1400" b="1" dirty="0">
                <a:solidFill>
                  <a:schemeClr val="bg1"/>
                </a:solidFill>
              </a:rPr>
              <a:t>ОБРАЗОВАНИЯ И НАУКИ РОССИЙСКОЙ ФЕДЕРАЦИИ</a:t>
            </a:r>
            <a:endParaRPr lang="ru-RU" sz="1400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</a:rPr>
              <a:t> 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 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ЖУРНАЛ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учета работы объединения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в системе дополнительного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образования детей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b="1" i="1" dirty="0">
                <a:solidFill>
                  <a:srgbClr val="0070C0"/>
                </a:solidFill>
              </a:rPr>
              <a:t>Муниципальное образовательное учреждение</a:t>
            </a:r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b="1" i="1" u="sng" dirty="0">
                <a:solidFill>
                  <a:srgbClr val="0070C0"/>
                </a:solidFill>
              </a:rPr>
              <a:t>                    дополнительного образования </a:t>
            </a:r>
            <a:r>
              <a:rPr lang="ru-RU" b="1" i="1" u="sng" dirty="0" err="1">
                <a:solidFill>
                  <a:srgbClr val="0070C0"/>
                </a:solidFill>
              </a:rPr>
              <a:t>детей</a:t>
            </a:r>
            <a:r>
              <a:rPr lang="ru-RU" i="1" u="sng" dirty="0" err="1">
                <a:solidFill>
                  <a:srgbClr val="0070C0"/>
                </a:solidFill>
              </a:rPr>
              <a:t>___________</a:t>
            </a:r>
            <a:r>
              <a:rPr lang="ru-RU" i="1" u="sng" dirty="0">
                <a:solidFill>
                  <a:srgbClr val="0070C0"/>
                </a:solidFill>
              </a:rPr>
              <a:t>    </a:t>
            </a:r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b="1" i="1" u="sng" dirty="0">
                <a:solidFill>
                  <a:srgbClr val="0070C0"/>
                </a:solidFill>
              </a:rPr>
              <a:t>      «Центр детского творчества» Гурьевского </a:t>
            </a:r>
            <a:r>
              <a:rPr lang="ru-RU" b="1" i="1" u="sng" dirty="0" err="1">
                <a:solidFill>
                  <a:srgbClr val="0070C0"/>
                </a:solidFill>
              </a:rPr>
              <a:t>района_____</a:t>
            </a:r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b="1" i="1" u="sng" dirty="0">
                <a:solidFill>
                  <a:srgbClr val="0070C0"/>
                </a:solidFill>
              </a:rPr>
              <a:t>         </a:t>
            </a:r>
            <a:r>
              <a:rPr lang="ru-RU" b="1" i="1" u="sng" dirty="0" err="1">
                <a:solidFill>
                  <a:srgbClr val="0070C0"/>
                </a:solidFill>
              </a:rPr>
              <a:t>Гурьевский</a:t>
            </a:r>
            <a:r>
              <a:rPr lang="ru-RU" b="1" i="1" u="sng" dirty="0">
                <a:solidFill>
                  <a:srgbClr val="0070C0"/>
                </a:solidFill>
              </a:rPr>
              <a:t> район, п.Раздольный, ул.Фурманова,2______</a:t>
            </a:r>
            <a:endParaRPr lang="ru-RU" dirty="0">
              <a:solidFill>
                <a:srgbClr val="0070C0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 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 </a:t>
            </a:r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sz="800" dirty="0">
              <a:solidFill>
                <a:schemeClr val="bg1"/>
              </a:solidFill>
            </a:endParaRP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на   </a:t>
            </a:r>
            <a:r>
              <a:rPr lang="ru-RU" b="1" i="1" u="sng" dirty="0">
                <a:solidFill>
                  <a:srgbClr val="0070C0"/>
                </a:solidFill>
              </a:rPr>
              <a:t>2010 </a:t>
            </a:r>
            <a:r>
              <a:rPr lang="ru-RU" b="1" i="1" dirty="0">
                <a:solidFill>
                  <a:srgbClr val="0070C0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/ </a:t>
            </a:r>
            <a:r>
              <a:rPr lang="ru-RU" b="1" i="1" u="sng" dirty="0">
                <a:solidFill>
                  <a:srgbClr val="0070C0"/>
                </a:solidFill>
              </a:rPr>
              <a:t> </a:t>
            </a:r>
            <a:r>
              <a:rPr lang="ru-RU" b="1" i="1" u="sng" dirty="0" smtClean="0">
                <a:solidFill>
                  <a:srgbClr val="0070C0"/>
                </a:solidFill>
              </a:rPr>
              <a:t> 2011</a:t>
            </a:r>
            <a:r>
              <a:rPr lang="ru-RU" b="1" dirty="0" smtClean="0">
                <a:solidFill>
                  <a:schemeClr val="bg1"/>
                </a:solidFill>
              </a:rPr>
              <a:t>   </a:t>
            </a:r>
            <a:r>
              <a:rPr lang="ru-RU" b="1" dirty="0">
                <a:solidFill>
                  <a:schemeClr val="bg1"/>
                </a:solidFill>
              </a:rPr>
              <a:t>учебный </a:t>
            </a:r>
            <a:r>
              <a:rPr lang="ru-RU" b="1" dirty="0" smtClean="0">
                <a:solidFill>
                  <a:schemeClr val="bg1"/>
                </a:solidFill>
              </a:rPr>
              <a:t>год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857232"/>
            <a:ext cx="8358246" cy="575542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ЖУРНАЛ</a:t>
            </a:r>
            <a:endParaRPr lang="ru-RU" sz="1600" dirty="0">
              <a:solidFill>
                <a:schemeClr val="bg1"/>
              </a:solidFill>
            </a:endParaRPr>
          </a:p>
          <a:p>
            <a:pPr algn="ctr"/>
            <a:r>
              <a:rPr lang="ru-RU" sz="1600" b="1" dirty="0">
                <a:solidFill>
                  <a:schemeClr val="bg1"/>
                </a:solidFill>
              </a:rPr>
              <a:t>учета работы объединения</a:t>
            </a:r>
            <a:endParaRPr lang="ru-RU" sz="1600" dirty="0">
              <a:solidFill>
                <a:schemeClr val="bg1"/>
              </a:solidFill>
            </a:endParaRPr>
          </a:p>
          <a:p>
            <a:pPr algn="ctr"/>
            <a:r>
              <a:rPr lang="ru-RU" sz="1600" b="1" dirty="0">
                <a:solidFill>
                  <a:schemeClr val="bg1"/>
                </a:solidFill>
              </a:rPr>
              <a:t>в системе дополнительного образования детей</a:t>
            </a:r>
            <a:endParaRPr lang="ru-RU" sz="1600" dirty="0">
              <a:solidFill>
                <a:schemeClr val="bg1"/>
              </a:solidFill>
            </a:endParaRPr>
          </a:p>
          <a:p>
            <a:pPr algn="ctr"/>
            <a:r>
              <a:rPr lang="ru-RU" sz="1600" b="1" dirty="0">
                <a:solidFill>
                  <a:schemeClr val="bg1"/>
                </a:solidFill>
              </a:rPr>
              <a:t>на   </a:t>
            </a:r>
            <a:r>
              <a:rPr lang="ru-RU" sz="1600" b="1" i="1" u="sng" dirty="0">
                <a:solidFill>
                  <a:srgbClr val="0070C0"/>
                </a:solidFill>
              </a:rPr>
              <a:t>2010 </a:t>
            </a:r>
            <a:r>
              <a:rPr lang="ru-RU" sz="1600" b="1" i="1" dirty="0">
                <a:solidFill>
                  <a:schemeClr val="bg1"/>
                </a:solidFill>
              </a:rPr>
              <a:t>  </a:t>
            </a:r>
            <a:r>
              <a:rPr lang="ru-RU" sz="1600" b="1" dirty="0">
                <a:solidFill>
                  <a:schemeClr val="bg1"/>
                </a:solidFill>
              </a:rPr>
              <a:t>/ 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i="1" u="sng" dirty="0" smtClean="0">
                <a:solidFill>
                  <a:srgbClr val="0070C0"/>
                </a:solidFill>
              </a:rPr>
              <a:t> </a:t>
            </a:r>
            <a:r>
              <a:rPr lang="ru-RU" sz="1600" b="1" i="1" u="sng" dirty="0">
                <a:solidFill>
                  <a:srgbClr val="0070C0"/>
                </a:solidFill>
              </a:rPr>
              <a:t>2011</a:t>
            </a:r>
            <a:r>
              <a:rPr lang="ru-RU" sz="1600" b="1" dirty="0">
                <a:solidFill>
                  <a:srgbClr val="0070C0"/>
                </a:solidFill>
              </a:rPr>
              <a:t>   </a:t>
            </a:r>
            <a:r>
              <a:rPr lang="ru-RU" sz="1600" b="1" dirty="0">
                <a:solidFill>
                  <a:schemeClr val="bg1"/>
                </a:solidFill>
              </a:rPr>
              <a:t>учебный год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 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Название учреждения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b="1" i="1" u="sng" dirty="0">
                <a:solidFill>
                  <a:srgbClr val="0070C0"/>
                </a:solidFill>
              </a:rPr>
              <a:t>Муниципальное образовательное учреждение  </a:t>
            </a:r>
            <a:r>
              <a:rPr lang="ru-RU" b="1" i="1" u="sng" dirty="0" err="1">
                <a:solidFill>
                  <a:srgbClr val="0070C0"/>
                </a:solidFill>
              </a:rPr>
              <a:t>дополнительного______</a:t>
            </a:r>
            <a:r>
              <a:rPr lang="ru-RU" b="1" i="1" u="sng" dirty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i="1" u="sng" dirty="0" err="1">
                <a:solidFill>
                  <a:srgbClr val="0070C0"/>
                </a:solidFill>
              </a:rPr>
              <a:t>образвания</a:t>
            </a:r>
            <a:r>
              <a:rPr lang="ru-RU" b="1" i="1" u="sng" dirty="0">
                <a:solidFill>
                  <a:srgbClr val="0070C0"/>
                </a:solidFill>
              </a:rPr>
              <a:t> детей  «Центр детского творчества» Гурьевского района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Отдел</a:t>
            </a:r>
            <a:r>
              <a:rPr lang="ru-RU" sz="1600" b="1" dirty="0">
                <a:solidFill>
                  <a:srgbClr val="0070C0"/>
                </a:solidFill>
              </a:rPr>
              <a:t>  </a:t>
            </a:r>
            <a:r>
              <a:rPr lang="ru-RU" sz="1600" b="1" u="sng" dirty="0">
                <a:solidFill>
                  <a:srgbClr val="0070C0"/>
                </a:solidFill>
              </a:rPr>
              <a:t>       </a:t>
            </a:r>
            <a:r>
              <a:rPr lang="ru-RU" sz="1600" b="1" i="1" u="sng" dirty="0">
                <a:solidFill>
                  <a:srgbClr val="0070C0"/>
                </a:solidFill>
              </a:rPr>
              <a:t>социально – педагогическая </a:t>
            </a:r>
            <a:r>
              <a:rPr lang="ru-RU" sz="1600" b="1" i="1" u="sng" dirty="0" err="1">
                <a:solidFill>
                  <a:srgbClr val="0070C0"/>
                </a:solidFill>
              </a:rPr>
              <a:t>направленность</a:t>
            </a:r>
            <a:r>
              <a:rPr lang="ru-RU" sz="1600" b="1" i="1" u="sng" dirty="0" err="1" smtClean="0">
                <a:solidFill>
                  <a:srgbClr val="0070C0"/>
                </a:solidFill>
              </a:rPr>
              <a:t>________________________</a:t>
            </a:r>
            <a:endParaRPr lang="ru-RU" sz="1600" dirty="0">
              <a:solidFill>
                <a:srgbClr val="0070C0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Объединение</a:t>
            </a:r>
            <a:r>
              <a:rPr lang="ru-RU" b="1" dirty="0">
                <a:solidFill>
                  <a:srgbClr val="0070C0"/>
                </a:solidFill>
              </a:rPr>
              <a:t>  </a:t>
            </a:r>
            <a:r>
              <a:rPr lang="ru-RU" b="1" u="sng" dirty="0">
                <a:solidFill>
                  <a:srgbClr val="0070C0"/>
                </a:solidFill>
              </a:rPr>
              <a:t>        </a:t>
            </a:r>
            <a:r>
              <a:rPr lang="ru-RU" b="1" i="1" u="sng" dirty="0">
                <a:solidFill>
                  <a:srgbClr val="0070C0"/>
                </a:solidFill>
              </a:rPr>
              <a:t>«Наше время</a:t>
            </a:r>
            <a:r>
              <a:rPr lang="ru-RU" b="1" i="1" u="sng" dirty="0" smtClean="0">
                <a:solidFill>
                  <a:srgbClr val="0070C0"/>
                </a:solidFill>
              </a:rPr>
              <a:t>»</a:t>
            </a:r>
            <a:r>
              <a:rPr lang="ru-RU" dirty="0" smtClean="0">
                <a:solidFill>
                  <a:srgbClr val="0070C0"/>
                </a:solidFill>
              </a:rPr>
              <a:t>________________________________________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sz="1600" b="1" dirty="0">
                <a:solidFill>
                  <a:schemeClr val="bg1"/>
                </a:solidFill>
              </a:rPr>
              <a:t>Дни и часы занятий: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u="sng" dirty="0">
                <a:solidFill>
                  <a:srgbClr val="0070C0"/>
                </a:solidFill>
              </a:rPr>
              <a:t>       </a:t>
            </a:r>
            <a:r>
              <a:rPr lang="ru-RU" b="1" i="1" u="sng" dirty="0">
                <a:solidFill>
                  <a:srgbClr val="0070C0"/>
                </a:solidFill>
              </a:rPr>
              <a:t>Вторник: 13.30. – 14.15.,  14.30. – 15.15;</a:t>
            </a:r>
            <a:r>
              <a:rPr lang="ru-RU" dirty="0">
                <a:solidFill>
                  <a:srgbClr val="0070C0"/>
                </a:solidFill>
              </a:rPr>
              <a:t> ______________________________</a:t>
            </a:r>
          </a:p>
          <a:p>
            <a:r>
              <a:rPr lang="ru-RU" b="1" i="1" u="sng" dirty="0">
                <a:solidFill>
                  <a:srgbClr val="0070C0"/>
                </a:solidFill>
              </a:rPr>
              <a:t>      Четверг: 13.30. – 14.15.,  14.30. – 15.15;.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________________________________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i="1" u="sng" dirty="0">
                <a:solidFill>
                  <a:srgbClr val="0070C0"/>
                </a:solidFill>
              </a:rPr>
              <a:t>      Суббота: 13.30. – 14.15.,  14.30. – 15.15</a:t>
            </a:r>
            <a:r>
              <a:rPr lang="ru-RU" b="1" i="1" dirty="0" smtClean="0">
                <a:solidFill>
                  <a:srgbClr val="0070C0"/>
                </a:solidFill>
              </a:rPr>
              <a:t>.________________________________</a:t>
            </a:r>
            <a:endParaRPr lang="ru-RU" dirty="0">
              <a:solidFill>
                <a:srgbClr val="0070C0"/>
              </a:solidFill>
            </a:endParaRPr>
          </a:p>
          <a:p>
            <a:endParaRPr lang="ru-RU" sz="1600" b="1" dirty="0" smtClean="0">
              <a:solidFill>
                <a:schemeClr val="bg1"/>
              </a:solidFill>
            </a:endParaRPr>
          </a:p>
          <a:p>
            <a:r>
              <a:rPr lang="ru-RU" sz="1600" b="1" dirty="0" smtClean="0">
                <a:solidFill>
                  <a:schemeClr val="bg1"/>
                </a:solidFill>
              </a:rPr>
              <a:t>Изменения расписания: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i="1" dirty="0" smtClean="0">
                <a:solidFill>
                  <a:schemeClr val="bg1"/>
                </a:solidFill>
              </a:rPr>
              <a:t>______________________________________________________________________________</a:t>
            </a:r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i="1" dirty="0" smtClean="0">
                <a:solidFill>
                  <a:schemeClr val="bg1"/>
                </a:solidFill>
              </a:rPr>
              <a:t>______________________________________________________________________________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i="1" dirty="0">
                <a:solidFill>
                  <a:schemeClr val="bg1"/>
                </a:solidFill>
              </a:rPr>
              <a:t> 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РУКОВОДИТЕЛЬ</a:t>
            </a:r>
            <a:r>
              <a:rPr lang="ru-RU" b="1" dirty="0">
                <a:solidFill>
                  <a:srgbClr val="0070C0"/>
                </a:solidFill>
              </a:rPr>
              <a:t>   </a:t>
            </a:r>
            <a:r>
              <a:rPr lang="ru-RU" b="1" u="sng" dirty="0">
                <a:solidFill>
                  <a:srgbClr val="0070C0"/>
                </a:solidFill>
              </a:rPr>
              <a:t>          </a:t>
            </a:r>
            <a:r>
              <a:rPr lang="ru-RU" b="1" i="1" u="sng" dirty="0">
                <a:solidFill>
                  <a:srgbClr val="0070C0"/>
                </a:solidFill>
              </a:rPr>
              <a:t>Булатова Вероника </a:t>
            </a:r>
            <a:r>
              <a:rPr lang="ru-RU" b="1" i="1" u="sng" dirty="0" err="1" smtClean="0">
                <a:solidFill>
                  <a:srgbClr val="0070C0"/>
                </a:solidFill>
              </a:rPr>
              <a:t>Валерьевна</a:t>
            </a:r>
            <a:r>
              <a:rPr lang="ru-RU" b="1" i="1" dirty="0" err="1" smtClean="0">
                <a:solidFill>
                  <a:srgbClr val="0070C0"/>
                </a:solidFill>
              </a:rPr>
              <a:t>___________________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sz="1400" b="1" dirty="0">
                <a:solidFill>
                  <a:schemeClr val="bg1"/>
                </a:solidFill>
              </a:rPr>
              <a:t>СТАРОСТА</a:t>
            </a:r>
            <a:r>
              <a:rPr lang="ru-RU" b="1" dirty="0">
                <a:solidFill>
                  <a:srgbClr val="0070C0"/>
                </a:solidFill>
              </a:rPr>
              <a:t>  </a:t>
            </a:r>
            <a:r>
              <a:rPr lang="ru-RU" b="1" u="sng" dirty="0">
                <a:solidFill>
                  <a:srgbClr val="0070C0"/>
                </a:solidFill>
              </a:rPr>
              <a:t>                      </a:t>
            </a:r>
            <a:r>
              <a:rPr lang="ru-RU" b="1" i="1" u="sng" dirty="0" err="1">
                <a:solidFill>
                  <a:srgbClr val="0070C0"/>
                </a:solidFill>
              </a:rPr>
              <a:t>Гульшарипова</a:t>
            </a:r>
            <a:r>
              <a:rPr lang="ru-RU" b="1" i="1" u="sng" dirty="0">
                <a:solidFill>
                  <a:srgbClr val="0070C0"/>
                </a:solidFill>
              </a:rPr>
              <a:t> Елена </a:t>
            </a:r>
            <a:r>
              <a:rPr lang="ru-RU" b="1" i="1" dirty="0" smtClean="0">
                <a:solidFill>
                  <a:srgbClr val="0070C0"/>
                </a:solidFill>
              </a:rPr>
              <a:t>_____________________________</a:t>
            </a:r>
            <a:endParaRPr lang="ru-RU" dirty="0">
              <a:solidFill>
                <a:srgbClr val="0070C0"/>
              </a:solidFill>
            </a:endParaRPr>
          </a:p>
          <a:p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0" y="178592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3643314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428625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4929198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5500702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928794" y="3071810"/>
            <a:ext cx="321471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-1571668" y="3643314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358744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858678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072728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286910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2200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571868" y="4286256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072332" y="4285462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429522" y="4285462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786712" y="4285462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143902" y="4285462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501092" y="4285462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2858282" y="4285462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3215472" y="4285462"/>
            <a:ext cx="24288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000364" y="235743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МЕСЯЦ</a:t>
            </a:r>
            <a:r>
              <a:rPr lang="ru-RU" b="1" dirty="0" smtClean="0"/>
              <a:t>  </a:t>
            </a:r>
            <a:r>
              <a:rPr lang="ru-RU" b="1" i="1" dirty="0" smtClean="0">
                <a:solidFill>
                  <a:srgbClr val="0070C0"/>
                </a:solidFill>
              </a:rPr>
              <a:t>сентябрь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85720" y="2500306"/>
            <a:ext cx="16082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Фамилия, имя</a:t>
            </a:r>
            <a:endParaRPr lang="ru-RU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0" y="2357430"/>
            <a:ext cx="3571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№№</a:t>
            </a:r>
            <a:endParaRPr lang="ru-RU" sz="1000" dirty="0" smtClean="0"/>
          </a:p>
          <a:p>
            <a:r>
              <a:rPr lang="ru-RU" sz="1000" b="1" dirty="0" err="1" smtClean="0"/>
              <a:t>п</a:t>
            </a:r>
            <a:r>
              <a:rPr lang="ru-RU" sz="1000" b="1" dirty="0" smtClean="0"/>
              <a:t>/</a:t>
            </a:r>
            <a:r>
              <a:rPr lang="ru-RU" sz="1000" b="1" dirty="0" err="1" smtClean="0"/>
              <a:t>п</a:t>
            </a:r>
            <a:endParaRPr lang="ru-RU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5143504" y="2143116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Даты </a:t>
            </a:r>
            <a:endParaRPr lang="ru-RU" sz="1200" dirty="0" smtClean="0"/>
          </a:p>
          <a:p>
            <a:pPr algn="ctr"/>
            <a:r>
              <a:rPr lang="ru-RU" sz="1200" b="1" dirty="0" smtClean="0"/>
              <a:t>занятий</a:t>
            </a:r>
            <a:endParaRPr lang="ru-RU" sz="1200" dirty="0" smtClean="0"/>
          </a:p>
          <a:p>
            <a:pPr algn="ctr"/>
            <a:r>
              <a:rPr lang="ru-RU" sz="1200" b="1" dirty="0" err="1" smtClean="0"/>
              <a:t>объеди-нения</a:t>
            </a:r>
            <a:endParaRPr lang="ru-RU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929322" y="2500306"/>
            <a:ext cx="17849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Содержание занятий</a:t>
            </a:r>
            <a:endParaRPr lang="ru-RU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7643834" y="2500306"/>
            <a:ext cx="642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 Часы</a:t>
            </a:r>
            <a:endParaRPr lang="ru-RU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8072462" y="2428868"/>
            <a:ext cx="12144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Подпись</a:t>
            </a:r>
            <a:endParaRPr lang="ru-RU" sz="1200" dirty="0" smtClean="0"/>
          </a:p>
          <a:p>
            <a:pPr algn="ctr"/>
            <a:r>
              <a:rPr lang="ru-RU" sz="1000" b="1" dirty="0" smtClean="0"/>
              <a:t>руководителя</a:t>
            </a:r>
            <a:endParaRPr lang="ru-RU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1928794" y="3214686"/>
            <a:ext cx="35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2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85984" y="3214686"/>
            <a:ext cx="35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7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43174" y="3214686"/>
            <a:ext cx="35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9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28926" y="3214686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14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86116" y="3214686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16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43306" y="3214686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21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00496" y="3214686"/>
            <a:ext cx="5000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23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4282" y="3857628"/>
            <a:ext cx="1860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err="1" smtClean="0">
                <a:solidFill>
                  <a:srgbClr val="0070C0"/>
                </a:solidFill>
              </a:rPr>
              <a:t>Абраамян</a:t>
            </a:r>
            <a:r>
              <a:rPr lang="ru-RU" sz="1600" b="1" i="1" dirty="0" smtClean="0">
                <a:solidFill>
                  <a:srgbClr val="0070C0"/>
                </a:solidFill>
              </a:rPr>
              <a:t> </a:t>
            </a:r>
            <a:r>
              <a:rPr lang="ru-RU" sz="1600" b="1" i="1" dirty="0" err="1" smtClean="0">
                <a:solidFill>
                  <a:srgbClr val="0070C0"/>
                </a:solidFill>
              </a:rPr>
              <a:t>Аргам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4282" y="4500570"/>
            <a:ext cx="1876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err="1" smtClean="0">
                <a:solidFill>
                  <a:srgbClr val="0070C0"/>
                </a:solidFill>
              </a:rPr>
              <a:t>Гульшарипова</a:t>
            </a:r>
            <a:r>
              <a:rPr lang="ru-RU" sz="1600" b="1" i="1" dirty="0" smtClean="0">
                <a:solidFill>
                  <a:srgbClr val="0070C0"/>
                </a:solidFill>
              </a:rPr>
              <a:t> Л.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0" y="3786190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1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0" y="4429132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2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43174" y="3786190"/>
            <a:ext cx="328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err="1" smtClean="0">
                <a:solidFill>
                  <a:srgbClr val="0070C0"/>
                </a:solidFill>
              </a:rPr>
              <a:t>н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43504" y="3857628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02.09.</a:t>
            </a:r>
            <a:endParaRPr lang="ru-RU" sz="16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43504" y="4429132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07.09</a:t>
            </a:r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.</a:t>
            </a:r>
            <a:endParaRPr lang="ru-RU" sz="16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929322" y="364331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Введение в доп</a:t>
            </a:r>
            <a:r>
              <a:rPr lang="ru-RU" sz="1600" b="1" i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обр</a:t>
            </a:r>
            <a:r>
              <a:rPr lang="ru-RU" sz="1600" b="1" i="1" dirty="0" smtClean="0">
                <a:solidFill>
                  <a:srgbClr val="0070C0"/>
                </a:solidFill>
              </a:rPr>
              <a:t>. пр. вт. г.о.</a:t>
            </a:r>
            <a:endParaRPr lang="ru-RU" sz="16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857884" y="435769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err="1" smtClean="0">
                <a:solidFill>
                  <a:srgbClr val="0070C0"/>
                </a:solidFill>
              </a:rPr>
              <a:t>Инф</a:t>
            </a:r>
            <a:r>
              <a:rPr lang="ru-RU" sz="1400" b="1" i="1" dirty="0" smtClean="0">
                <a:solidFill>
                  <a:srgbClr val="0070C0"/>
                </a:solidFill>
              </a:rPr>
              <a:t>. культ. как </a:t>
            </a:r>
            <a:r>
              <a:rPr lang="ru-RU" sz="1400" b="1" i="1" dirty="0" err="1" smtClean="0">
                <a:solidFill>
                  <a:srgbClr val="0070C0"/>
                </a:solidFill>
              </a:rPr>
              <a:t>сп</a:t>
            </a:r>
            <a:r>
              <a:rPr lang="ru-RU" sz="1400" b="1" i="1" dirty="0" smtClean="0">
                <a:solidFill>
                  <a:srgbClr val="0070C0"/>
                </a:solidFill>
              </a:rPr>
              <a:t>. орг. соц. знач. </a:t>
            </a:r>
            <a:r>
              <a:rPr lang="ru-RU" sz="1400" b="1" i="1" dirty="0" err="1" smtClean="0">
                <a:solidFill>
                  <a:srgbClr val="0070C0"/>
                </a:solidFill>
              </a:rPr>
              <a:t>деят</a:t>
            </a:r>
            <a:r>
              <a:rPr lang="ru-RU" sz="1400" b="1" i="1" dirty="0" smtClean="0">
                <a:solidFill>
                  <a:srgbClr val="0070C0"/>
                </a:solidFill>
              </a:rPr>
              <a:t>.</a:t>
            </a:r>
            <a:endParaRPr lang="ru-RU" sz="14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786710" y="3786190"/>
            <a:ext cx="35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2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786710" y="4429132"/>
            <a:ext cx="357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Bookman Old Style" pitchFamily="18" charset="0"/>
              </a:rPr>
              <a:t>2</a:t>
            </a:r>
            <a:endParaRPr lang="ru-RU" sz="1600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43901" y="3786190"/>
            <a:ext cx="1000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Monotype Corsiva" pitchFamily="66" charset="0"/>
              </a:rPr>
              <a:t>Булатова</a:t>
            </a:r>
            <a:endParaRPr lang="ru-RU" sz="1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143900" y="4429132"/>
            <a:ext cx="1000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  <a:latin typeface="Monotype Corsiva" pitchFamily="66" charset="0"/>
              </a:rPr>
              <a:t>Булатова</a:t>
            </a:r>
            <a:endParaRPr lang="ru-RU" sz="1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357290" y="1357298"/>
            <a:ext cx="63113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Bookman Old Style" pitchFamily="18" charset="0"/>
              </a:rPr>
              <a:t>учет посещаемости и работы объединения</a:t>
            </a:r>
            <a:endParaRPr lang="ru-RU" sz="20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571612"/>
            <a:ext cx="8429684" cy="3350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u="sng" dirty="0" smtClean="0">
                <a:latin typeface="Bookman Old Style" pitchFamily="18" charset="0"/>
              </a:rPr>
              <a:t>Календарно – тематическое планирование – </a:t>
            </a:r>
            <a:r>
              <a:rPr lang="ru-RU" sz="2400" b="1" dirty="0" smtClean="0">
                <a:latin typeface="Bookman Old Style" pitchFamily="18" charset="0"/>
              </a:rPr>
              <a:t>документ, регламентирующий  образовательную деятельность педагога, составленный по </a:t>
            </a:r>
            <a:r>
              <a:rPr lang="ru-RU" sz="2400" b="1" dirty="0" err="1" smtClean="0">
                <a:latin typeface="Bookman Old Style" pitchFamily="18" charset="0"/>
              </a:rPr>
              <a:t>учебно</a:t>
            </a:r>
            <a:r>
              <a:rPr lang="ru-RU" sz="2400" b="1" dirty="0" smtClean="0">
                <a:latin typeface="Bookman Old Style" pitchFamily="18" charset="0"/>
              </a:rPr>
              <a:t> – тематическому плану программы и являющийся  основанием для заполнения журнала учета работы педагога.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857364"/>
            <a:ext cx="828624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000" b="1" u="sng" dirty="0" smtClean="0">
                <a:latin typeface="Bookman Old Style" pitchFamily="18" charset="0"/>
              </a:rPr>
              <a:t>Каждый месяц </a:t>
            </a:r>
            <a:r>
              <a:rPr lang="ru-RU" sz="4000" b="1" u="sng" dirty="0" smtClean="0">
                <a:latin typeface="Bookman Old Style" pitchFamily="18" charset="0"/>
              </a:rPr>
              <a:t>заполняется</a:t>
            </a:r>
          </a:p>
          <a:p>
            <a:pPr algn="ctr">
              <a:lnSpc>
                <a:spcPct val="150000"/>
              </a:lnSpc>
            </a:pPr>
            <a:r>
              <a:rPr lang="ru-RU" sz="4000" b="1" u="sng" dirty="0" smtClean="0">
                <a:latin typeface="Bookman Old Style" pitchFamily="18" charset="0"/>
              </a:rPr>
              <a:t>с </a:t>
            </a:r>
            <a:r>
              <a:rPr lang="ru-RU" sz="4000" b="1" u="sng" dirty="0" smtClean="0">
                <a:latin typeface="Bookman Old Style" pitchFamily="18" charset="0"/>
              </a:rPr>
              <a:t>новой страницы!</a:t>
            </a:r>
            <a:endParaRPr lang="ru-RU" sz="4000" b="1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28926" y="1357298"/>
            <a:ext cx="3363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Bookman Old Style" pitchFamily="18" charset="0"/>
              </a:rPr>
              <a:t>учет </a:t>
            </a:r>
            <a:r>
              <a:rPr lang="ru-RU" sz="2000" b="1" dirty="0" smtClean="0">
                <a:latin typeface="Bookman Old Style" pitchFamily="18" charset="0"/>
              </a:rPr>
              <a:t>массовой работы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0" y="178592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2714620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3643314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4572008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0" y="5500702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-1213684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501488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29918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429654" y="3642520"/>
            <a:ext cx="37147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2214554"/>
            <a:ext cx="714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Дата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-142908" y="3143248"/>
            <a:ext cx="9286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rgbClr val="0070C0"/>
                </a:solidFill>
                <a:latin typeface="Bookman Old Style" pitchFamily="18" charset="0"/>
              </a:rPr>
              <a:t>03.09.</a:t>
            </a:r>
            <a:endParaRPr lang="ru-RU" sz="15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142908" y="4000504"/>
            <a:ext cx="9286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rgbClr val="0070C0"/>
                </a:solidFill>
                <a:latin typeface="Bookman Old Style" pitchFamily="18" charset="0"/>
              </a:rPr>
              <a:t>01.10.</a:t>
            </a:r>
            <a:endParaRPr lang="ru-RU" sz="15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4348" y="2928934"/>
            <a:ext cx="2676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День открытых дверей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«</a:t>
            </a:r>
            <a:r>
              <a:rPr lang="ru-RU" sz="1600" b="1" i="1" dirty="0" smtClean="0">
                <a:solidFill>
                  <a:srgbClr val="0070C0"/>
                </a:solidFill>
              </a:rPr>
              <a:t>Долина творчества»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4348" y="3857628"/>
            <a:ext cx="2701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Литературная встреча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«</a:t>
            </a:r>
            <a:r>
              <a:rPr lang="ru-RU" sz="1600" b="1" i="1" dirty="0" smtClean="0">
                <a:solidFill>
                  <a:srgbClr val="0070C0"/>
                </a:solidFill>
              </a:rPr>
              <a:t>Осенняя пора»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472" y="2071678"/>
            <a:ext cx="3762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Краткое содержание проведенного</a:t>
            </a:r>
            <a:endParaRPr lang="ru-RU" sz="1600" dirty="0" smtClean="0"/>
          </a:p>
          <a:p>
            <a:pPr algn="ctr"/>
            <a:r>
              <a:rPr lang="ru-RU" sz="1600" b="1" dirty="0" smtClean="0"/>
              <a:t>мероприятия</a:t>
            </a:r>
            <a:endParaRPr lang="ru-RU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214810" y="207167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Место проведения</a:t>
            </a:r>
            <a:endParaRPr lang="ru-RU" sz="1600" dirty="0" smtClean="0"/>
          </a:p>
          <a:p>
            <a:pPr algn="ctr"/>
            <a:r>
              <a:rPr lang="ru-RU" sz="1600" b="1" dirty="0" smtClean="0"/>
              <a:t>мероприятия</a:t>
            </a:r>
            <a:endParaRPr lang="ru-RU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215074" y="2071678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Количество</a:t>
            </a:r>
            <a:endParaRPr lang="ru-RU" sz="1400" dirty="0" smtClean="0"/>
          </a:p>
          <a:p>
            <a:r>
              <a:rPr lang="ru-RU" sz="1400" b="1" dirty="0" smtClean="0"/>
              <a:t>участников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429520" y="2143116"/>
            <a:ext cx="1714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Кто проводил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357686" y="3000372"/>
            <a:ext cx="185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МОУ ДОД ЦДТ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6248" y="378619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Библиотека СДК п.Раздольный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57950" y="3000372"/>
            <a:ext cx="9286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rgbClr val="0070C0"/>
                </a:solidFill>
                <a:latin typeface="Bookman Old Style" pitchFamily="18" charset="0"/>
              </a:rPr>
              <a:t>140</a:t>
            </a:r>
            <a:endParaRPr lang="ru-RU" sz="15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57950" y="3929066"/>
            <a:ext cx="92869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rgbClr val="0070C0"/>
                </a:solidFill>
                <a:latin typeface="Bookman Old Style" pitchFamily="18" charset="0"/>
              </a:rPr>
              <a:t>24</a:t>
            </a:r>
            <a:endParaRPr lang="ru-RU" sz="15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29520" y="2857496"/>
            <a:ext cx="1714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Педагоги МОУ ДОД ЦДТ</a:t>
            </a:r>
            <a:endParaRPr lang="ru-RU" sz="15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29520" y="3714752"/>
            <a:ext cx="171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Галкина С.В.,</a:t>
            </a:r>
            <a:endParaRPr lang="ru-RU" sz="1600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b="1" i="1" dirty="0" smtClean="0">
                <a:solidFill>
                  <a:srgbClr val="0070C0"/>
                </a:solidFill>
              </a:rPr>
              <a:t> библиотекарь СДК</a:t>
            </a:r>
            <a:endParaRPr lang="ru-RU" sz="1500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285860"/>
            <a:ext cx="6238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ТВОРЧЕСКИЕ ДОСТИЖЕНИЯ ОБУЧАЮЩИХСЯ</a:t>
            </a:r>
            <a:endParaRPr lang="ru-RU" sz="2000" b="1" dirty="0" smtClean="0">
              <a:latin typeface="Bookman Old Style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178592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0" y="2571744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0" y="321468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0" y="392906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0" y="464344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0" y="535782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-1642312" y="3928272"/>
            <a:ext cx="42862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2200" y="3928272"/>
            <a:ext cx="42862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786844" y="3928272"/>
            <a:ext cx="42862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2910" y="1928802"/>
            <a:ext cx="15001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Фамилия, </a:t>
            </a:r>
            <a:r>
              <a:rPr lang="ru-RU" sz="1400" b="1" dirty="0" smtClean="0"/>
              <a:t>имя </a:t>
            </a:r>
          </a:p>
          <a:p>
            <a:r>
              <a:rPr lang="ru-RU" sz="1400" b="1" dirty="0" smtClean="0"/>
              <a:t>обучающегося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1928802"/>
            <a:ext cx="571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№№</a:t>
            </a:r>
            <a:endParaRPr lang="ru-RU" sz="1400" dirty="0" smtClean="0"/>
          </a:p>
          <a:p>
            <a:pPr algn="ctr"/>
            <a:r>
              <a:rPr lang="ru-RU" sz="1400" b="1" dirty="0" err="1" smtClean="0"/>
              <a:t>п</a:t>
            </a:r>
            <a:r>
              <a:rPr lang="ru-RU" sz="1400" b="1" dirty="0" smtClean="0"/>
              <a:t>/</a:t>
            </a:r>
            <a:r>
              <a:rPr lang="ru-RU" sz="1400" b="1" dirty="0" err="1" smtClean="0"/>
              <a:t>п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143108" y="1857364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В каких соревнованиях, смотрах,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спектаклях </a:t>
            </a:r>
            <a:r>
              <a:rPr lang="ru-RU" sz="1200" b="1" dirty="0" smtClean="0"/>
              <a:t>и др.</a:t>
            </a:r>
            <a:endParaRPr lang="ru-RU" sz="1200" dirty="0" smtClean="0"/>
          </a:p>
          <a:p>
            <a:pPr algn="ctr"/>
            <a:r>
              <a:rPr lang="ru-RU" sz="1200" b="1" dirty="0" smtClean="0"/>
              <a:t>мероприятиях участвовал</a:t>
            </a:r>
            <a:endParaRPr lang="ru-R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28596" y="3357562"/>
            <a:ext cx="1931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err="1" smtClean="0">
                <a:solidFill>
                  <a:srgbClr val="0070C0"/>
                </a:solidFill>
              </a:rPr>
              <a:t>Абраамян</a:t>
            </a:r>
            <a:r>
              <a:rPr lang="ru-RU" sz="1600" b="1" i="1" dirty="0" smtClean="0">
                <a:solidFill>
                  <a:srgbClr val="0070C0"/>
                </a:solidFill>
              </a:rPr>
              <a:t> </a:t>
            </a:r>
            <a:r>
              <a:rPr lang="ru-RU" sz="1600" b="1" i="1" dirty="0" err="1" smtClean="0">
                <a:solidFill>
                  <a:srgbClr val="0070C0"/>
                </a:solidFill>
              </a:rPr>
              <a:t>Аргам</a:t>
            </a:r>
            <a:endParaRPr lang="ru-RU" sz="1600" dirty="0">
              <a:solidFill>
                <a:srgbClr val="0070C0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4858546" y="3928272"/>
            <a:ext cx="428628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29190" y="1857364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Результаты (полученное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знание</a:t>
            </a:r>
            <a:r>
              <a:rPr lang="ru-RU" sz="1200" b="1" dirty="0" smtClean="0"/>
              <a:t>, </a:t>
            </a:r>
            <a:r>
              <a:rPr lang="ru-RU" sz="1200" b="1" dirty="0" smtClean="0"/>
              <a:t>разряд </a:t>
            </a:r>
            <a:r>
              <a:rPr lang="ru-RU" sz="1200" b="1" dirty="0" smtClean="0"/>
              <a:t>и другие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результаты</a:t>
            </a:r>
            <a:r>
              <a:rPr lang="ru-RU" sz="1200" b="1" dirty="0" smtClean="0"/>
              <a:t>)</a:t>
            </a:r>
            <a:endParaRPr lang="ru-RU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000892" y="1857364"/>
            <a:ext cx="2175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/>
              <a:t>Работа, выполненная </a:t>
            </a:r>
            <a:endParaRPr lang="ru-RU" sz="1200" b="1" dirty="0" smtClean="0"/>
          </a:p>
          <a:p>
            <a:pPr algn="ctr"/>
            <a:r>
              <a:rPr lang="ru-RU" sz="1200" b="1" dirty="0" smtClean="0"/>
              <a:t>о</a:t>
            </a:r>
            <a:r>
              <a:rPr lang="ru-RU" sz="1200" b="1" dirty="0" smtClean="0"/>
              <a:t>бъединением по </a:t>
            </a:r>
          </a:p>
          <a:p>
            <a:pPr algn="ctr"/>
            <a:r>
              <a:rPr lang="ru-RU" sz="1200" b="1" dirty="0" smtClean="0"/>
              <a:t>заказам </a:t>
            </a:r>
            <a:r>
              <a:rPr lang="ru-RU" sz="1200" b="1" dirty="0" smtClean="0"/>
              <a:t>или инициативно</a:t>
            </a:r>
            <a:endParaRPr lang="ru-RU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28596" y="4786322"/>
            <a:ext cx="1876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err="1" smtClean="0">
                <a:solidFill>
                  <a:srgbClr val="0070C0"/>
                </a:solidFill>
              </a:rPr>
              <a:t>Гульшарипова</a:t>
            </a:r>
            <a:r>
              <a:rPr lang="ru-RU" sz="1600" b="1" i="1" dirty="0" smtClean="0">
                <a:solidFill>
                  <a:srgbClr val="0070C0"/>
                </a:solidFill>
              </a:rPr>
              <a:t> Л.</a:t>
            </a:r>
            <a:endParaRPr lang="ru-RU" sz="1600" dirty="0">
              <a:solidFill>
                <a:srgbClr val="0070C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0" y="6072206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28596" y="4071942"/>
            <a:ext cx="1931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err="1" smtClean="0">
                <a:solidFill>
                  <a:srgbClr val="0070C0"/>
                </a:solidFill>
              </a:rPr>
              <a:t>Абраамян</a:t>
            </a:r>
            <a:r>
              <a:rPr lang="ru-RU" sz="1600" b="1" i="1" dirty="0" smtClean="0">
                <a:solidFill>
                  <a:srgbClr val="0070C0"/>
                </a:solidFill>
              </a:rPr>
              <a:t> </a:t>
            </a:r>
            <a:r>
              <a:rPr lang="ru-RU" sz="1600" b="1" i="1" dirty="0" err="1" smtClean="0">
                <a:solidFill>
                  <a:srgbClr val="0070C0"/>
                </a:solidFill>
              </a:rPr>
              <a:t>Аргам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8596" y="2714620"/>
            <a:ext cx="1931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Иванов Пётр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8596" y="5572140"/>
            <a:ext cx="1931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Иванов Пётр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2844" y="2714620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1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844" y="3357562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2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844" y="4143380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3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844" y="4857760"/>
            <a:ext cx="25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4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flipV="1">
            <a:off x="142844" y="5572140"/>
            <a:ext cx="28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5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14546" y="2643182"/>
            <a:ext cx="2701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Литературная встреча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«</a:t>
            </a:r>
            <a:r>
              <a:rPr lang="ru-RU" sz="1600" b="1" i="1" dirty="0" smtClean="0">
                <a:solidFill>
                  <a:srgbClr val="0070C0"/>
                </a:solidFill>
              </a:rPr>
              <a:t>Осенняя пора»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214546" y="3286124"/>
            <a:ext cx="27013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Литературная встреча </a:t>
            </a:r>
            <a:endParaRPr lang="ru-RU" sz="1600" b="1" i="1" dirty="0" smtClean="0">
              <a:solidFill>
                <a:srgbClr val="0070C0"/>
              </a:solidFill>
            </a:endParaRPr>
          </a:p>
          <a:p>
            <a:r>
              <a:rPr lang="ru-RU" sz="1600" b="1" i="1" dirty="0" smtClean="0">
                <a:solidFill>
                  <a:srgbClr val="0070C0"/>
                </a:solidFill>
              </a:rPr>
              <a:t>«</a:t>
            </a:r>
            <a:r>
              <a:rPr lang="ru-RU" sz="1600" b="1" i="1" dirty="0" smtClean="0">
                <a:solidFill>
                  <a:srgbClr val="0070C0"/>
                </a:solidFill>
              </a:rPr>
              <a:t>Осенняя пора»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14546" y="4071942"/>
            <a:ext cx="2415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Акция «Рука помощи»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5984" y="4786322"/>
            <a:ext cx="24158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Акция «Рука помощи»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85984" y="5429264"/>
            <a:ext cx="2415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70C0"/>
                </a:solidFill>
              </a:rPr>
              <a:t>Первенство района по баскетболу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857752" y="2571744"/>
            <a:ext cx="2392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0070C0"/>
                </a:solidFill>
              </a:rPr>
              <a:t>Благодарственное письмо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СДК </a:t>
            </a:r>
            <a:r>
              <a:rPr lang="ru-RU" sz="1200" b="1" i="1" dirty="0" smtClean="0">
                <a:solidFill>
                  <a:srgbClr val="0070C0"/>
                </a:solidFill>
              </a:rPr>
              <a:t>п.Раздольный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за </a:t>
            </a:r>
            <a:r>
              <a:rPr lang="ru-RU" sz="1200" b="1" i="1" dirty="0" smtClean="0">
                <a:solidFill>
                  <a:srgbClr val="0070C0"/>
                </a:solidFill>
              </a:rPr>
              <a:t>выступление</a:t>
            </a:r>
            <a:endParaRPr lang="ru-RU" sz="1200" dirty="0">
              <a:solidFill>
                <a:srgbClr val="0070C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00628" y="3429000"/>
            <a:ext cx="1386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выступление</a:t>
            </a:r>
            <a:endParaRPr lang="ru-RU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4929190" y="5429264"/>
            <a:ext cx="2155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rgbClr val="0070C0"/>
                </a:solidFill>
              </a:rPr>
              <a:t>Грамота УО за 2 место, </a:t>
            </a:r>
            <a:endParaRPr lang="ru-RU" sz="1200" dirty="0" smtClean="0">
              <a:solidFill>
                <a:srgbClr val="0070C0"/>
              </a:solidFill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Диплом УО в номинации </a:t>
            </a:r>
            <a:endParaRPr lang="ru-RU" sz="1200" b="1" i="1" dirty="0" smtClean="0">
              <a:solidFill>
                <a:srgbClr val="0070C0"/>
              </a:solidFill>
            </a:endParaRPr>
          </a:p>
          <a:p>
            <a:r>
              <a:rPr lang="ru-RU" sz="1200" b="1" i="1" dirty="0" smtClean="0">
                <a:solidFill>
                  <a:srgbClr val="0070C0"/>
                </a:solidFill>
              </a:rPr>
              <a:t>«</a:t>
            </a:r>
            <a:r>
              <a:rPr lang="ru-RU" sz="1200" b="1" i="1" dirty="0" smtClean="0">
                <a:solidFill>
                  <a:srgbClr val="0070C0"/>
                </a:solidFill>
              </a:rPr>
              <a:t>Лучший игрок»</a:t>
            </a:r>
            <a:endParaRPr lang="ru-RU" sz="1200" dirty="0">
              <a:solidFill>
                <a:srgbClr val="0070C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000892" y="3929066"/>
            <a:ext cx="20429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Посильная помощь 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пожилым </a:t>
            </a:r>
            <a:r>
              <a:rPr lang="ru-RU" sz="1400" b="1" i="1" dirty="0" smtClean="0">
                <a:solidFill>
                  <a:srgbClr val="0070C0"/>
                </a:solidFill>
              </a:rPr>
              <a:t>одиноким 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людям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000892" y="4643446"/>
            <a:ext cx="21431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0070C0"/>
                </a:solidFill>
              </a:rPr>
              <a:t>Посильная помощь 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пожилым </a:t>
            </a:r>
            <a:r>
              <a:rPr lang="ru-RU" sz="1400" b="1" i="1" dirty="0" smtClean="0">
                <a:solidFill>
                  <a:srgbClr val="0070C0"/>
                </a:solidFill>
              </a:rPr>
              <a:t>одиноким </a:t>
            </a:r>
            <a:endParaRPr lang="ru-RU" sz="1400" b="1" i="1" dirty="0" smtClean="0">
              <a:solidFill>
                <a:srgbClr val="0070C0"/>
              </a:solidFill>
            </a:endParaRPr>
          </a:p>
          <a:p>
            <a:r>
              <a:rPr lang="ru-RU" sz="1400" b="1" i="1" dirty="0" smtClean="0">
                <a:solidFill>
                  <a:srgbClr val="0070C0"/>
                </a:solidFill>
              </a:rPr>
              <a:t>людям</a:t>
            </a:r>
            <a:endParaRPr lang="ru-RU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206</TotalTime>
  <Words>490</Words>
  <Application>Microsoft Office PowerPoint</Application>
  <PresentationFormat>Экран (4:3)</PresentationFormat>
  <Paragraphs>219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GAME 2009</dc:creator>
  <cp:lastModifiedBy>User</cp:lastModifiedBy>
  <cp:revision>22</cp:revision>
  <dcterms:created xsi:type="dcterms:W3CDTF">2010-09-09T13:05:06Z</dcterms:created>
  <dcterms:modified xsi:type="dcterms:W3CDTF">2010-09-10T21:13:26Z</dcterms:modified>
</cp:coreProperties>
</file>