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1" r:id="rId2"/>
    <p:sldId id="260" r:id="rId3"/>
    <p:sldId id="259" r:id="rId4"/>
    <p:sldId id="257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5BF1E4-2A0C-4494-ADB1-B33F9DF76441}" type="datetimeFigureOut">
              <a:rPr lang="ru-RU" smtClean="0"/>
              <a:t>02.07.2012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045DCB-C55D-42C0-A58D-9A12C3EFA60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B347-341C-4B5C-937D-D3249FCAC3C2}" type="datetimeFigureOut">
              <a:rPr lang="ru-RU" smtClean="0"/>
              <a:t>02.07.2012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7124F-9EF9-41A0-AB2C-97231C7BCF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B347-341C-4B5C-937D-D3249FCAC3C2}" type="datetimeFigureOut">
              <a:rPr lang="ru-RU" smtClean="0"/>
              <a:t>02.07.2012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7124F-9EF9-41A0-AB2C-97231C7BCF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B347-341C-4B5C-937D-D3249FCAC3C2}" type="datetimeFigureOut">
              <a:rPr lang="ru-RU" smtClean="0"/>
              <a:t>02.07.2012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7124F-9EF9-41A0-AB2C-97231C7BCF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B347-341C-4B5C-937D-D3249FCAC3C2}" type="datetimeFigureOut">
              <a:rPr lang="ru-RU" smtClean="0"/>
              <a:t>02.07.2012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7124F-9EF9-41A0-AB2C-97231C7BCF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B347-341C-4B5C-937D-D3249FCAC3C2}" type="datetimeFigureOut">
              <a:rPr lang="ru-RU" smtClean="0"/>
              <a:t>02.07.2012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7124F-9EF9-41A0-AB2C-97231C7BCF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B347-341C-4B5C-937D-D3249FCAC3C2}" type="datetimeFigureOut">
              <a:rPr lang="ru-RU" smtClean="0"/>
              <a:t>02.07.2012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7124F-9EF9-41A0-AB2C-97231C7BCF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B347-341C-4B5C-937D-D3249FCAC3C2}" type="datetimeFigureOut">
              <a:rPr lang="ru-RU" smtClean="0"/>
              <a:t>02.07.2012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7124F-9EF9-41A0-AB2C-97231C7BCF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B347-341C-4B5C-937D-D3249FCAC3C2}" type="datetimeFigureOut">
              <a:rPr lang="ru-RU" smtClean="0"/>
              <a:t>02.07.2012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7124F-9EF9-41A0-AB2C-97231C7BCF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B347-341C-4B5C-937D-D3249FCAC3C2}" type="datetimeFigureOut">
              <a:rPr lang="ru-RU" smtClean="0"/>
              <a:t>02.07.2012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7124F-9EF9-41A0-AB2C-97231C7BCF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B347-341C-4B5C-937D-D3249FCAC3C2}" type="datetimeFigureOut">
              <a:rPr lang="ru-RU" smtClean="0"/>
              <a:t>02.07.2012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7124F-9EF9-41A0-AB2C-97231C7BCF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4B347-341C-4B5C-937D-D3249FCAC3C2}" type="datetimeFigureOut">
              <a:rPr lang="ru-RU" smtClean="0"/>
              <a:t>02.07.2012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7124F-9EF9-41A0-AB2C-97231C7BCF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84B347-341C-4B5C-937D-D3249FCAC3C2}" type="datetimeFigureOut">
              <a:rPr lang="ru-RU" smtClean="0"/>
              <a:t>02.07.2012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7124F-9EF9-41A0-AB2C-97231C7BCFA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g-fotki.yandex.ru/get/3700/yes06.41/0_14be2_3f29d23d_XL.jpg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fotki.yandex.ru/users/pierell/view/243378/?page=0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fotki.yandex.ru/users/pierell/view/243383/?page=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fotki.yandex.ru/users/pierell/view/243385/?page=0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1470025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0070C0"/>
                </a:solidFill>
                <a:latin typeface="Monotype Corsiva" pitchFamily="66" charset="0"/>
              </a:rPr>
              <a:t>Воздействия </a:t>
            </a:r>
            <a:r>
              <a:rPr lang="ru-RU" sz="6000" dirty="0" err="1" smtClean="0">
                <a:solidFill>
                  <a:srgbClr val="0070C0"/>
                </a:solidFill>
                <a:latin typeface="Monotype Corsiva" pitchFamily="66" charset="0"/>
              </a:rPr>
              <a:t>эл</a:t>
            </a:r>
            <a:r>
              <a:rPr lang="ru-RU" sz="6000" dirty="0" smtClean="0">
                <a:solidFill>
                  <a:srgbClr val="0070C0"/>
                </a:solidFill>
                <a:latin typeface="Monotype Corsiva" pitchFamily="66" charset="0"/>
              </a:rPr>
              <a:t>. тока на организм человека</a:t>
            </a:r>
            <a:endParaRPr lang="ru-RU" sz="6000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52120" y="4941168"/>
            <a:ext cx="3128392" cy="170304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Выполнил учитель физики МБОУ СОШ № 18 с. Харагун</a:t>
            </a:r>
          </a:p>
          <a:p>
            <a:r>
              <a:rPr lang="ru-RU" sz="2000" dirty="0" smtClean="0"/>
              <a:t>Логинов Н.С.</a:t>
            </a:r>
            <a:endParaRPr lang="ru-R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260648"/>
            <a:ext cx="7772400" cy="1470025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Эл. ток — это упорядоченное движе­ние </a:t>
            </a:r>
            <a:r>
              <a:rPr lang="ru-RU" sz="2800" dirty="0" err="1" smtClean="0">
                <a:solidFill>
                  <a:srgbClr val="7030A0"/>
                </a:solidFill>
              </a:rPr>
              <a:t>эл</a:t>
            </a:r>
            <a:r>
              <a:rPr lang="ru-RU" sz="2800" dirty="0" smtClean="0">
                <a:solidFill>
                  <a:srgbClr val="7030A0"/>
                </a:solidFill>
              </a:rPr>
              <a:t>. зарядов.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2060848"/>
            <a:ext cx="4896544" cy="446449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Характер и глубина воздействия </a:t>
            </a:r>
            <a:r>
              <a:rPr lang="ru-RU" sz="2000" dirty="0" err="1" smtClean="0">
                <a:solidFill>
                  <a:srgbClr val="0070C0"/>
                </a:solidFill>
              </a:rPr>
              <a:t>эл</a:t>
            </a:r>
            <a:r>
              <a:rPr lang="ru-RU" sz="2000" dirty="0" smtClean="0">
                <a:solidFill>
                  <a:srgbClr val="0070C0"/>
                </a:solidFill>
              </a:rPr>
              <a:t>. тока на организм человека зависит от силы и рода тока, времени его действия, пути прохождения через тело человека. Пороговым является ток около 1 мА. При большем токе человек начинает ощущать неприятные болезненные сокращения мышц, а при токе 12—15 мА уже не в состоянии управлять своей мышечной системой и не может самостоятельно оторваться от источника тока. Такой ток называется </a:t>
            </a:r>
            <a:r>
              <a:rPr lang="ru-RU" sz="2000" dirty="0" err="1" smtClean="0">
                <a:solidFill>
                  <a:srgbClr val="0070C0"/>
                </a:solidFill>
              </a:rPr>
              <a:t>неотпускающим</a:t>
            </a:r>
            <a:r>
              <a:rPr lang="ru-RU" sz="2000" dirty="0" smtClean="0">
                <a:solidFill>
                  <a:srgbClr val="0070C0"/>
                </a:solidFill>
              </a:rPr>
              <a:t>.</a:t>
            </a:r>
            <a:endParaRPr lang="ru-RU" sz="2000" dirty="0">
              <a:solidFill>
                <a:srgbClr val="0070C0"/>
              </a:solidFill>
            </a:endParaRPr>
          </a:p>
        </p:txBody>
      </p:sp>
      <p:pic>
        <p:nvPicPr>
          <p:cNvPr id="1026" name="Picture 2" descr="Картинка 15 из 6011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636912"/>
            <a:ext cx="285750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0768"/>
            <a:ext cx="5266928" cy="540060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00000"/>
              </a:lnSpc>
              <a:spcBef>
                <a:spcPts val="750"/>
              </a:spcBef>
              <a:buFont typeface="Arial" charset="0"/>
              <a:buNone/>
            </a:pPr>
            <a:r>
              <a:rPr lang="en-GB" sz="2600" dirty="0" err="1"/>
              <a:t>Удельное</a:t>
            </a:r>
            <a:r>
              <a:rPr lang="en-GB" sz="2600" dirty="0"/>
              <a:t> </a:t>
            </a:r>
            <a:r>
              <a:rPr lang="en-GB" sz="2600" dirty="0" err="1"/>
              <a:t>сопротивление</a:t>
            </a:r>
            <a:r>
              <a:rPr lang="en-GB" sz="2600" dirty="0"/>
              <a:t> </a:t>
            </a:r>
            <a:r>
              <a:rPr lang="en-GB" sz="2600" dirty="0" err="1"/>
              <a:t>тканей</a:t>
            </a:r>
            <a:r>
              <a:rPr lang="en-GB" sz="2600" dirty="0"/>
              <a:t> </a:t>
            </a:r>
            <a:r>
              <a:rPr lang="en-GB" sz="2600" dirty="0" err="1"/>
              <a:t>тела</a:t>
            </a:r>
            <a:r>
              <a:rPr lang="en-GB" sz="2600" dirty="0"/>
              <a:t>, </a:t>
            </a:r>
            <a:r>
              <a:rPr lang="en-GB" sz="2600" dirty="0" err="1"/>
              <a:t>Ом</a:t>
            </a:r>
            <a:r>
              <a:rPr lang="en-GB" sz="2600" dirty="0"/>
              <a:t>*м:</a:t>
            </a:r>
          </a:p>
          <a:p>
            <a:pPr>
              <a:lnSpc>
                <a:spcPct val="100000"/>
              </a:lnSpc>
              <a:spcBef>
                <a:spcPts val="750"/>
              </a:spcBef>
            </a:pPr>
            <a:r>
              <a:rPr lang="en-GB" sz="2600" dirty="0"/>
              <a:t>     </a:t>
            </a:r>
            <a:r>
              <a:rPr lang="en-GB" sz="2600" dirty="0" err="1"/>
              <a:t>мышцы</a:t>
            </a:r>
            <a:r>
              <a:rPr lang="en-GB" sz="2600" dirty="0"/>
              <a:t>............................................. 1,5</a:t>
            </a:r>
          </a:p>
          <a:p>
            <a:pPr>
              <a:lnSpc>
                <a:spcPct val="100000"/>
              </a:lnSpc>
              <a:spcBef>
                <a:spcPts val="750"/>
              </a:spcBef>
            </a:pPr>
            <a:r>
              <a:rPr lang="en-GB" sz="2600" dirty="0"/>
              <a:t>     </a:t>
            </a:r>
            <a:r>
              <a:rPr lang="en-GB" sz="2600" dirty="0" err="1"/>
              <a:t>кровь</a:t>
            </a:r>
            <a:r>
              <a:rPr lang="en-GB" sz="2600" dirty="0"/>
              <a:t>................................................ 1,8</a:t>
            </a:r>
          </a:p>
          <a:p>
            <a:pPr>
              <a:lnSpc>
                <a:spcPct val="100000"/>
              </a:lnSpc>
              <a:spcBef>
                <a:spcPts val="750"/>
              </a:spcBef>
            </a:pPr>
            <a:r>
              <a:rPr lang="en-GB" sz="2600" dirty="0"/>
              <a:t>     </a:t>
            </a:r>
            <a:r>
              <a:rPr lang="en-GB" sz="2600" dirty="0" err="1"/>
              <a:t>верхний</a:t>
            </a:r>
            <a:r>
              <a:rPr lang="en-GB" sz="2600" dirty="0"/>
              <a:t> </a:t>
            </a:r>
            <a:r>
              <a:rPr lang="en-GB" sz="2600" dirty="0" err="1"/>
              <a:t>слой</a:t>
            </a:r>
            <a:r>
              <a:rPr lang="en-GB" sz="2600" dirty="0"/>
              <a:t> </a:t>
            </a:r>
            <a:r>
              <a:rPr lang="en-GB" sz="2600" dirty="0" err="1"/>
              <a:t>кожи</a:t>
            </a:r>
            <a:r>
              <a:rPr lang="en-GB" sz="2600" dirty="0"/>
              <a:t> (</a:t>
            </a:r>
            <a:r>
              <a:rPr lang="en-GB" sz="2600" dirty="0" err="1"/>
              <a:t>сухой</a:t>
            </a:r>
            <a:r>
              <a:rPr lang="en-GB" sz="2600" dirty="0"/>
              <a:t>).......….  3,3*10</a:t>
            </a:r>
            <a:r>
              <a:rPr lang="en-GB" sz="2600" baseline="30000" dirty="0"/>
              <a:t>5</a:t>
            </a:r>
          </a:p>
          <a:p>
            <a:pPr>
              <a:lnSpc>
                <a:spcPct val="100000"/>
              </a:lnSpc>
              <a:spcBef>
                <a:spcPts val="750"/>
              </a:spcBef>
            </a:pPr>
            <a:r>
              <a:rPr lang="en-GB" sz="2600" dirty="0"/>
              <a:t>     </a:t>
            </a:r>
            <a:r>
              <a:rPr lang="en-GB" sz="2600" dirty="0" err="1"/>
              <a:t>кость</a:t>
            </a:r>
            <a:r>
              <a:rPr lang="en-GB" sz="2600" dirty="0"/>
              <a:t> (</a:t>
            </a:r>
            <a:r>
              <a:rPr lang="en-GB" sz="2600" dirty="0" err="1"/>
              <a:t>без</a:t>
            </a:r>
            <a:r>
              <a:rPr lang="en-GB" sz="2600" dirty="0"/>
              <a:t>  </a:t>
            </a:r>
            <a:r>
              <a:rPr lang="en-GB" sz="2600" dirty="0" err="1"/>
              <a:t>надкостницы</a:t>
            </a:r>
            <a:r>
              <a:rPr lang="en-GB" sz="2600" dirty="0"/>
              <a:t>)..............  2*10</a:t>
            </a:r>
            <a:r>
              <a:rPr lang="en-GB" sz="2600" baseline="30000" dirty="0"/>
              <a:t>6</a:t>
            </a:r>
          </a:p>
          <a:p>
            <a:pPr>
              <a:lnSpc>
                <a:spcPct val="100000"/>
              </a:lnSpc>
              <a:spcBef>
                <a:spcPts val="750"/>
              </a:spcBef>
              <a:buFont typeface="Arial" charset="0"/>
              <a:buNone/>
            </a:pPr>
            <a:r>
              <a:rPr lang="en-GB" sz="2600" dirty="0"/>
              <a:t> </a:t>
            </a:r>
            <a:r>
              <a:rPr lang="en-GB" sz="2600" dirty="0" err="1"/>
              <a:t>Сопротивление</a:t>
            </a:r>
            <a:r>
              <a:rPr lang="en-GB" sz="2600" dirty="0"/>
              <a:t> </a:t>
            </a:r>
            <a:r>
              <a:rPr lang="en-GB" sz="2600" dirty="0" err="1"/>
              <a:t>тела</a:t>
            </a:r>
            <a:r>
              <a:rPr lang="en-GB" sz="2600" dirty="0"/>
              <a:t> </a:t>
            </a:r>
            <a:r>
              <a:rPr lang="en-GB" sz="2600" dirty="0" err="1"/>
              <a:t>человека</a:t>
            </a:r>
            <a:r>
              <a:rPr lang="en-GB" sz="2600" dirty="0"/>
              <a:t> </a:t>
            </a:r>
            <a:r>
              <a:rPr lang="en-GB" sz="2600" dirty="0" err="1"/>
              <a:t>от</a:t>
            </a:r>
            <a:r>
              <a:rPr lang="en-GB" sz="2600" dirty="0"/>
              <a:t> </a:t>
            </a:r>
            <a:r>
              <a:rPr lang="en-GB" sz="2600" dirty="0" err="1"/>
              <a:t>конца</a:t>
            </a:r>
            <a:r>
              <a:rPr lang="en-GB" sz="2600" dirty="0"/>
              <a:t> </a:t>
            </a:r>
            <a:r>
              <a:rPr lang="en-GB" sz="2600" dirty="0" err="1"/>
              <a:t>одной</a:t>
            </a:r>
            <a:r>
              <a:rPr lang="en-GB" sz="2600" dirty="0"/>
              <a:t> </a:t>
            </a:r>
          </a:p>
          <a:p>
            <a:pPr>
              <a:lnSpc>
                <a:spcPct val="100000"/>
              </a:lnSpc>
              <a:spcBef>
                <a:spcPts val="750"/>
              </a:spcBef>
              <a:buFont typeface="Arial" charset="0"/>
              <a:buNone/>
            </a:pPr>
            <a:r>
              <a:rPr lang="en-GB" sz="2600" dirty="0"/>
              <a:t>  </a:t>
            </a:r>
            <a:r>
              <a:rPr lang="en-GB" sz="2600" dirty="0" err="1"/>
              <a:t>руки</a:t>
            </a:r>
            <a:r>
              <a:rPr lang="en-GB" sz="2600" dirty="0"/>
              <a:t> </a:t>
            </a:r>
            <a:r>
              <a:rPr lang="en-GB" sz="2600" dirty="0" err="1"/>
              <a:t>до</a:t>
            </a:r>
            <a:r>
              <a:rPr lang="en-GB" sz="2600" dirty="0"/>
              <a:t> </a:t>
            </a:r>
            <a:r>
              <a:rPr lang="en-GB" sz="2600" dirty="0" err="1"/>
              <a:t>конца</a:t>
            </a:r>
            <a:r>
              <a:rPr lang="en-GB" sz="2600" dirty="0"/>
              <a:t> </a:t>
            </a:r>
            <a:r>
              <a:rPr lang="en-GB" sz="2600" dirty="0" err="1"/>
              <a:t>другой</a:t>
            </a:r>
            <a:r>
              <a:rPr lang="en-GB" sz="2600" dirty="0"/>
              <a:t>(</a:t>
            </a:r>
            <a:r>
              <a:rPr lang="en-GB" sz="2600" dirty="0" err="1"/>
              <a:t>при</a:t>
            </a:r>
            <a:r>
              <a:rPr lang="en-GB" sz="2600" dirty="0"/>
              <a:t> </a:t>
            </a:r>
            <a:r>
              <a:rPr lang="en-GB" sz="2600" dirty="0" err="1"/>
              <a:t>сухой</a:t>
            </a:r>
            <a:r>
              <a:rPr lang="en-GB" sz="2600" dirty="0"/>
              <a:t> </a:t>
            </a:r>
          </a:p>
          <a:p>
            <a:pPr>
              <a:lnSpc>
                <a:spcPct val="100000"/>
              </a:lnSpc>
              <a:spcBef>
                <a:spcPts val="750"/>
              </a:spcBef>
              <a:buFont typeface="Arial" charset="0"/>
              <a:buNone/>
            </a:pPr>
            <a:r>
              <a:rPr lang="en-GB" sz="2600" dirty="0"/>
              <a:t>  </a:t>
            </a:r>
            <a:r>
              <a:rPr lang="en-GB" sz="2600" dirty="0" err="1"/>
              <a:t>неповрежденной</a:t>
            </a:r>
            <a:r>
              <a:rPr lang="en-GB" sz="2600" dirty="0"/>
              <a:t> </a:t>
            </a:r>
            <a:r>
              <a:rPr lang="en-GB" sz="2600" dirty="0" err="1"/>
              <a:t>коже</a:t>
            </a:r>
            <a:r>
              <a:rPr lang="en-GB" sz="2600" dirty="0"/>
              <a:t> </a:t>
            </a:r>
            <a:r>
              <a:rPr lang="en-GB" sz="2600" dirty="0" err="1"/>
              <a:t>рук</a:t>
            </a:r>
            <a:r>
              <a:rPr lang="en-GB" sz="2600" dirty="0"/>
              <a:t>),............. 15 </a:t>
            </a:r>
            <a:r>
              <a:rPr lang="en-GB" sz="2600" dirty="0" err="1"/>
              <a:t>кОм</a:t>
            </a:r>
            <a:endParaRPr lang="en-GB" sz="2600" dirty="0"/>
          </a:p>
          <a:p>
            <a:pPr>
              <a:lnSpc>
                <a:spcPct val="114000"/>
              </a:lnSpc>
            </a:pPr>
            <a:endParaRPr lang="ru-RU" sz="2400" dirty="0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-171450"/>
            <a:ext cx="8229600" cy="1431925"/>
          </a:xfrm>
          <a:ln/>
        </p:spPr>
        <p:txBody>
          <a:bodyPr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/>
              <a:t>«Физика» человека (электрические параметры)</a:t>
            </a:r>
          </a:p>
        </p:txBody>
      </p:sp>
      <p:pic>
        <p:nvPicPr>
          <p:cNvPr id="11266" name="Picture 2" descr="http://img-fotki.yandex.ru/get/4102/pierell.14/0_3b6b1_f61a681c_L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1484784"/>
            <a:ext cx="3035514" cy="40909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947738"/>
          </a:xfrm>
          <a:ln/>
        </p:spPr>
        <p:txBody>
          <a:bodyPr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b="1"/>
              <a:t>«Физика» человека (электрические параметры)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512" y="836713"/>
            <a:ext cx="6192688" cy="5345053"/>
          </a:xfrm>
          <a:ln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3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z="1200" dirty="0"/>
          </a:p>
          <a:p>
            <a:pPr>
              <a:lnSpc>
                <a:spcPct val="100000"/>
              </a:lnSpc>
              <a:spcBef>
                <a:spcPts val="75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 err="1"/>
              <a:t>Удельное</a:t>
            </a:r>
            <a:r>
              <a:rPr lang="en-GB" sz="2400" dirty="0"/>
              <a:t> </a:t>
            </a:r>
            <a:r>
              <a:rPr lang="en-GB" sz="2400" dirty="0" err="1"/>
              <a:t>сопротивление</a:t>
            </a:r>
            <a:r>
              <a:rPr lang="en-GB" sz="2400" dirty="0"/>
              <a:t> </a:t>
            </a:r>
            <a:r>
              <a:rPr lang="en-GB" sz="2400" dirty="0" err="1"/>
              <a:t>тканей</a:t>
            </a:r>
            <a:r>
              <a:rPr lang="en-GB" sz="2400" dirty="0"/>
              <a:t> </a:t>
            </a:r>
            <a:r>
              <a:rPr lang="en-GB" sz="2400" dirty="0" err="1"/>
              <a:t>тела</a:t>
            </a:r>
            <a:r>
              <a:rPr lang="en-GB" sz="2400" dirty="0"/>
              <a:t>, </a:t>
            </a:r>
          </a:p>
          <a:p>
            <a:pPr>
              <a:lnSpc>
                <a:spcPct val="100000"/>
              </a:lnSpc>
              <a:spcBef>
                <a:spcPts val="75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 err="1"/>
              <a:t>мышцы</a:t>
            </a:r>
            <a:r>
              <a:rPr lang="en-GB" sz="2400" dirty="0"/>
              <a:t>......................... 1,5*10</a:t>
            </a:r>
            <a:r>
              <a:rPr lang="en-GB" sz="2400" baseline="30000" dirty="0"/>
              <a:t>4</a:t>
            </a:r>
            <a:r>
              <a:rPr lang="en-GB" sz="2400" dirty="0"/>
              <a:t> </a:t>
            </a:r>
            <a:r>
              <a:rPr lang="en-GB" sz="2400" dirty="0" err="1"/>
              <a:t>Ом</a:t>
            </a:r>
            <a:r>
              <a:rPr lang="en-GB" sz="2400" dirty="0"/>
              <a:t>*</a:t>
            </a:r>
            <a:r>
              <a:rPr lang="ru-RU" sz="2400" dirty="0"/>
              <a:t>мм</a:t>
            </a:r>
            <a:r>
              <a:rPr lang="ru-RU" sz="2400" baseline="30000" dirty="0"/>
              <a:t>2</a:t>
            </a:r>
            <a:r>
              <a:rPr lang="en-US" sz="2400" dirty="0"/>
              <a:t>/</a:t>
            </a:r>
            <a:r>
              <a:rPr lang="ru-RU" sz="2400" dirty="0"/>
              <a:t>м</a:t>
            </a:r>
            <a:endParaRPr lang="en-GB" sz="2400" dirty="0"/>
          </a:p>
          <a:p>
            <a:pPr>
              <a:lnSpc>
                <a:spcPct val="100000"/>
              </a:lnSpc>
              <a:spcBef>
                <a:spcPts val="75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 err="1"/>
              <a:t>кровь</a:t>
            </a:r>
            <a:r>
              <a:rPr lang="en-GB" sz="2400" dirty="0"/>
              <a:t>............................ 1,8*10</a:t>
            </a:r>
            <a:r>
              <a:rPr lang="en-GB" sz="2400" baseline="30000" dirty="0"/>
              <a:t>4</a:t>
            </a:r>
            <a:r>
              <a:rPr lang="en-GB" sz="2400" dirty="0"/>
              <a:t> </a:t>
            </a:r>
            <a:r>
              <a:rPr lang="en-GB" sz="2400" dirty="0" err="1"/>
              <a:t>Ом</a:t>
            </a:r>
            <a:r>
              <a:rPr lang="en-GB" sz="2400" dirty="0"/>
              <a:t>*</a:t>
            </a:r>
            <a:r>
              <a:rPr lang="ru-RU" sz="2400" dirty="0"/>
              <a:t>мм</a:t>
            </a:r>
            <a:r>
              <a:rPr lang="ru-RU" sz="2400" baseline="30000" dirty="0"/>
              <a:t>2</a:t>
            </a:r>
            <a:r>
              <a:rPr lang="en-US" sz="2400" dirty="0"/>
              <a:t>/</a:t>
            </a:r>
            <a:r>
              <a:rPr lang="ru-RU" sz="2400" dirty="0"/>
              <a:t>м</a:t>
            </a:r>
            <a:endParaRPr lang="en-GB" sz="2400" dirty="0"/>
          </a:p>
          <a:p>
            <a:pPr>
              <a:lnSpc>
                <a:spcPct val="100000"/>
              </a:lnSpc>
              <a:spcBef>
                <a:spcPts val="75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 err="1"/>
              <a:t>верхний</a:t>
            </a:r>
            <a:r>
              <a:rPr lang="en-GB" sz="2400" dirty="0"/>
              <a:t> </a:t>
            </a:r>
            <a:r>
              <a:rPr lang="en-GB" sz="2400" dirty="0" err="1"/>
              <a:t>слой</a:t>
            </a:r>
            <a:r>
              <a:rPr lang="en-GB" sz="2400" dirty="0"/>
              <a:t> </a:t>
            </a:r>
            <a:r>
              <a:rPr lang="en-GB" sz="2400" dirty="0" err="1"/>
              <a:t>кожи</a:t>
            </a:r>
            <a:r>
              <a:rPr lang="en-GB" sz="2400" dirty="0"/>
              <a:t> (</a:t>
            </a:r>
            <a:r>
              <a:rPr lang="en-GB" sz="2400" dirty="0" err="1"/>
              <a:t>сухой</a:t>
            </a:r>
            <a:r>
              <a:rPr lang="en-GB" sz="2400" dirty="0"/>
              <a:t>)  3,3*10</a:t>
            </a:r>
            <a:r>
              <a:rPr lang="ru-RU" sz="2400" baseline="30000" dirty="0"/>
              <a:t>9</a:t>
            </a:r>
            <a:r>
              <a:rPr lang="en-GB" sz="2400" baseline="30000" dirty="0"/>
              <a:t> </a:t>
            </a:r>
            <a:r>
              <a:rPr lang="en-GB" sz="2400" dirty="0" err="1"/>
              <a:t>Ом</a:t>
            </a:r>
            <a:r>
              <a:rPr lang="en-GB" sz="2400" dirty="0"/>
              <a:t>*</a:t>
            </a:r>
            <a:r>
              <a:rPr lang="ru-RU" sz="2400" dirty="0"/>
              <a:t>мм</a:t>
            </a:r>
            <a:r>
              <a:rPr lang="ru-RU" sz="2400" baseline="30000" dirty="0"/>
              <a:t>2</a:t>
            </a:r>
            <a:r>
              <a:rPr lang="en-US" sz="2400" dirty="0"/>
              <a:t>/</a:t>
            </a:r>
            <a:r>
              <a:rPr lang="ru-RU" sz="2400" dirty="0"/>
              <a:t>м</a:t>
            </a:r>
            <a:endParaRPr lang="en-GB" sz="2400" baseline="30000" dirty="0"/>
          </a:p>
          <a:p>
            <a:pPr>
              <a:lnSpc>
                <a:spcPct val="100000"/>
              </a:lnSpc>
              <a:spcBef>
                <a:spcPts val="75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 err="1"/>
              <a:t>кость</a:t>
            </a:r>
            <a:r>
              <a:rPr lang="en-GB" sz="2400" dirty="0"/>
              <a:t> (</a:t>
            </a:r>
            <a:r>
              <a:rPr lang="en-GB" sz="2400" dirty="0" err="1"/>
              <a:t>без</a:t>
            </a:r>
            <a:r>
              <a:rPr lang="en-GB" sz="2400" dirty="0"/>
              <a:t>  </a:t>
            </a:r>
            <a:r>
              <a:rPr lang="en-GB" sz="2400" dirty="0" err="1"/>
              <a:t>надкостницы</a:t>
            </a:r>
            <a:r>
              <a:rPr lang="en-GB" sz="2400" dirty="0"/>
              <a:t>) 2*10</a:t>
            </a:r>
            <a:r>
              <a:rPr lang="ru-RU" sz="2400" baseline="30000" dirty="0"/>
              <a:t>10</a:t>
            </a:r>
            <a:r>
              <a:rPr lang="en-GB" sz="2400" baseline="30000" dirty="0"/>
              <a:t> </a:t>
            </a:r>
            <a:r>
              <a:rPr lang="en-GB" sz="2400" dirty="0" err="1"/>
              <a:t>Ом</a:t>
            </a:r>
            <a:r>
              <a:rPr lang="en-GB" sz="2400" dirty="0"/>
              <a:t>*</a:t>
            </a:r>
            <a:r>
              <a:rPr lang="ru-RU" sz="2400" dirty="0"/>
              <a:t>мм</a:t>
            </a:r>
            <a:r>
              <a:rPr lang="ru-RU" sz="2400" baseline="30000" dirty="0"/>
              <a:t>2</a:t>
            </a:r>
            <a:r>
              <a:rPr lang="en-US" sz="2400" dirty="0"/>
              <a:t>/</a:t>
            </a:r>
            <a:r>
              <a:rPr lang="ru-RU" sz="2400" dirty="0"/>
              <a:t>м</a:t>
            </a:r>
            <a:endParaRPr lang="en-GB" sz="2400" baseline="30000" dirty="0"/>
          </a:p>
          <a:p>
            <a:pPr>
              <a:lnSpc>
                <a:spcPct val="100000"/>
              </a:lnSpc>
              <a:spcBef>
                <a:spcPts val="75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/>
              <a:t> </a:t>
            </a:r>
            <a:r>
              <a:rPr lang="en-GB" sz="2400" dirty="0" err="1"/>
              <a:t>Сопротивление</a:t>
            </a:r>
            <a:r>
              <a:rPr lang="en-GB" sz="2400" dirty="0"/>
              <a:t> </a:t>
            </a:r>
            <a:r>
              <a:rPr lang="en-GB" sz="2400" dirty="0" err="1"/>
              <a:t>тела</a:t>
            </a:r>
            <a:r>
              <a:rPr lang="en-GB" sz="2400" dirty="0"/>
              <a:t> </a:t>
            </a:r>
            <a:r>
              <a:rPr lang="en-GB" sz="2400" dirty="0" err="1"/>
              <a:t>человека</a:t>
            </a:r>
            <a:r>
              <a:rPr lang="en-GB" sz="2400" dirty="0"/>
              <a:t> </a:t>
            </a:r>
            <a:r>
              <a:rPr lang="en-GB" sz="2400" dirty="0" err="1"/>
              <a:t>от</a:t>
            </a:r>
            <a:r>
              <a:rPr lang="en-GB" sz="2400" dirty="0"/>
              <a:t> </a:t>
            </a:r>
            <a:r>
              <a:rPr lang="en-GB" sz="2400" dirty="0" err="1"/>
              <a:t>конца</a:t>
            </a:r>
            <a:r>
              <a:rPr lang="en-GB" sz="2400" dirty="0"/>
              <a:t> </a:t>
            </a:r>
            <a:r>
              <a:rPr lang="en-GB" sz="2400" dirty="0" err="1"/>
              <a:t>одной</a:t>
            </a:r>
            <a:r>
              <a:rPr lang="en-GB" sz="2400" dirty="0"/>
              <a:t> </a:t>
            </a:r>
          </a:p>
          <a:p>
            <a:pPr>
              <a:lnSpc>
                <a:spcPct val="100000"/>
              </a:lnSpc>
              <a:spcBef>
                <a:spcPts val="75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/>
              <a:t>  </a:t>
            </a:r>
            <a:r>
              <a:rPr lang="en-GB" sz="2400" dirty="0" err="1"/>
              <a:t>руки</a:t>
            </a:r>
            <a:r>
              <a:rPr lang="en-GB" sz="2400" dirty="0"/>
              <a:t> </a:t>
            </a:r>
            <a:r>
              <a:rPr lang="en-GB" sz="2400" dirty="0" err="1"/>
              <a:t>до</a:t>
            </a:r>
            <a:r>
              <a:rPr lang="en-GB" sz="2400" dirty="0"/>
              <a:t> </a:t>
            </a:r>
            <a:r>
              <a:rPr lang="en-GB" sz="2400" dirty="0" err="1"/>
              <a:t>конца</a:t>
            </a:r>
            <a:r>
              <a:rPr lang="en-GB" sz="2400" dirty="0"/>
              <a:t> </a:t>
            </a:r>
            <a:r>
              <a:rPr lang="en-GB" sz="2400" dirty="0" err="1"/>
              <a:t>другой</a:t>
            </a:r>
            <a:r>
              <a:rPr lang="en-GB" sz="2400" dirty="0"/>
              <a:t>(</a:t>
            </a:r>
            <a:r>
              <a:rPr lang="en-GB" sz="2400" dirty="0" err="1"/>
              <a:t>при</a:t>
            </a:r>
            <a:r>
              <a:rPr lang="en-GB" sz="2400" dirty="0"/>
              <a:t> </a:t>
            </a:r>
            <a:r>
              <a:rPr lang="en-GB" sz="2400" dirty="0" err="1"/>
              <a:t>сухой</a:t>
            </a:r>
            <a:r>
              <a:rPr lang="en-GB" sz="2400" dirty="0"/>
              <a:t> </a:t>
            </a:r>
          </a:p>
          <a:p>
            <a:pPr>
              <a:lnSpc>
                <a:spcPct val="100000"/>
              </a:lnSpc>
              <a:spcBef>
                <a:spcPts val="75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/>
              <a:t>  </a:t>
            </a:r>
            <a:r>
              <a:rPr lang="en-GB" sz="2400" dirty="0" err="1"/>
              <a:t>неповрежденной</a:t>
            </a:r>
            <a:r>
              <a:rPr lang="en-GB" sz="2400" dirty="0"/>
              <a:t> </a:t>
            </a:r>
            <a:r>
              <a:rPr lang="en-GB" sz="2400" dirty="0" err="1"/>
              <a:t>коже</a:t>
            </a:r>
            <a:r>
              <a:rPr lang="en-GB" sz="2400" dirty="0"/>
              <a:t> </a:t>
            </a:r>
            <a:r>
              <a:rPr lang="en-GB" sz="3000" dirty="0" err="1"/>
              <a:t>рук</a:t>
            </a:r>
            <a:r>
              <a:rPr lang="en-GB" sz="3000" dirty="0"/>
              <a:t>),............. 15 </a:t>
            </a:r>
            <a:r>
              <a:rPr lang="en-GB" sz="3000" dirty="0" err="1"/>
              <a:t>кОм</a:t>
            </a:r>
            <a:endParaRPr lang="en-GB" sz="3000" dirty="0"/>
          </a:p>
        </p:txBody>
      </p:sp>
      <p:pic>
        <p:nvPicPr>
          <p:cNvPr id="16386" name="Picture 2" descr="http://img-fotki.yandex.ru/get/4106/pierell.14/0_3b6b6_eb2983b8_L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908720"/>
            <a:ext cx="2559037" cy="324036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381000" y="-92075"/>
            <a:ext cx="8229600" cy="946150"/>
          </a:xfrm>
          <a:ln/>
        </p:spPr>
        <p:txBody>
          <a:bodyPr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800" b="1"/>
              <a:t>«Физика» человека (электрические параметры)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1125538"/>
            <a:ext cx="4896792" cy="4741298"/>
          </a:xfrm>
          <a:ln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ts val="85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 err="1"/>
              <a:t>Сила</a:t>
            </a:r>
            <a:r>
              <a:rPr lang="en-GB" sz="2400" dirty="0"/>
              <a:t> </a:t>
            </a:r>
            <a:r>
              <a:rPr lang="en-GB" sz="2400" dirty="0" err="1"/>
              <a:t>тока</a:t>
            </a:r>
            <a:r>
              <a:rPr lang="en-GB" sz="2400" dirty="0"/>
              <a:t> </a:t>
            </a:r>
            <a:r>
              <a:rPr lang="en-GB" sz="2400" dirty="0" err="1"/>
              <a:t>через</a:t>
            </a:r>
            <a:r>
              <a:rPr lang="en-GB" sz="2400" dirty="0"/>
              <a:t> </a:t>
            </a:r>
            <a:r>
              <a:rPr lang="en-GB" sz="2400" dirty="0" err="1"/>
              <a:t>тело</a:t>
            </a:r>
            <a:r>
              <a:rPr lang="en-GB" sz="2400" dirty="0"/>
              <a:t> </a:t>
            </a:r>
            <a:r>
              <a:rPr lang="en-GB" sz="2400" dirty="0" err="1"/>
              <a:t>человека</a:t>
            </a:r>
            <a:r>
              <a:rPr lang="en-GB" sz="2400" dirty="0"/>
              <a:t>, </a:t>
            </a:r>
          </a:p>
          <a:p>
            <a:pPr>
              <a:lnSpc>
                <a:spcPct val="80000"/>
              </a:lnSpc>
              <a:spcBef>
                <a:spcPts val="85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/>
              <a:t>    </a:t>
            </a:r>
            <a:r>
              <a:rPr lang="en-GB" sz="2400" dirty="0" err="1"/>
              <a:t>считающаяся</a:t>
            </a:r>
            <a:r>
              <a:rPr lang="en-GB" sz="2400" dirty="0"/>
              <a:t> </a:t>
            </a:r>
            <a:r>
              <a:rPr lang="en-GB" sz="2400" dirty="0" err="1"/>
              <a:t>безопасной</a:t>
            </a:r>
            <a:r>
              <a:rPr lang="en-GB" sz="2400" dirty="0"/>
              <a:t>,...</a:t>
            </a:r>
            <a:r>
              <a:rPr lang="en-GB" sz="2400" dirty="0" err="1"/>
              <a:t>до</a:t>
            </a:r>
            <a:r>
              <a:rPr lang="en-GB" sz="2400" dirty="0"/>
              <a:t> 1мА</a:t>
            </a:r>
          </a:p>
          <a:p>
            <a:pPr>
              <a:lnSpc>
                <a:spcPct val="80000"/>
              </a:lnSpc>
              <a:spcBef>
                <a:spcPts val="85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 err="1"/>
              <a:t>Сила</a:t>
            </a:r>
            <a:r>
              <a:rPr lang="en-GB" sz="2400" dirty="0"/>
              <a:t>   </a:t>
            </a:r>
            <a:r>
              <a:rPr lang="en-GB" sz="2400" dirty="0" err="1"/>
              <a:t>тока</a:t>
            </a:r>
            <a:r>
              <a:rPr lang="en-GB" sz="2400" dirty="0"/>
              <a:t> </a:t>
            </a:r>
            <a:r>
              <a:rPr lang="en-GB" sz="2400" dirty="0" err="1"/>
              <a:t>через</a:t>
            </a:r>
            <a:r>
              <a:rPr lang="en-GB" sz="2400" dirty="0"/>
              <a:t> </a:t>
            </a:r>
            <a:r>
              <a:rPr lang="en-GB" sz="2400" dirty="0" err="1"/>
              <a:t>тело</a:t>
            </a:r>
            <a:r>
              <a:rPr lang="en-GB" sz="2400" dirty="0"/>
              <a:t> </a:t>
            </a:r>
            <a:r>
              <a:rPr lang="en-GB" sz="2400" dirty="0" err="1"/>
              <a:t>человека</a:t>
            </a:r>
            <a:r>
              <a:rPr lang="en-GB" sz="2400" dirty="0"/>
              <a:t>, </a:t>
            </a:r>
          </a:p>
          <a:p>
            <a:pPr>
              <a:lnSpc>
                <a:spcPct val="80000"/>
              </a:lnSpc>
              <a:spcBef>
                <a:spcPts val="85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/>
              <a:t>    </a:t>
            </a:r>
            <a:r>
              <a:rPr lang="en-GB" sz="2400" dirty="0" err="1"/>
              <a:t>приводящая</a:t>
            </a:r>
            <a:r>
              <a:rPr lang="en-GB" sz="2400" dirty="0"/>
              <a:t> к </a:t>
            </a:r>
            <a:r>
              <a:rPr lang="en-GB" sz="2400" dirty="0" err="1"/>
              <a:t>серьезным</a:t>
            </a:r>
            <a:r>
              <a:rPr lang="en-GB" sz="2400" dirty="0"/>
              <a:t> </a:t>
            </a:r>
            <a:r>
              <a:rPr lang="en-GB" sz="2400" dirty="0" err="1"/>
              <a:t>поражениям</a:t>
            </a:r>
            <a:r>
              <a:rPr lang="en-GB" sz="2400" dirty="0"/>
              <a:t>  </a:t>
            </a:r>
            <a:r>
              <a:rPr lang="en-GB" sz="2400" dirty="0" err="1"/>
              <a:t>организма</a:t>
            </a:r>
            <a:r>
              <a:rPr lang="en-GB" sz="2400" dirty="0"/>
              <a:t>,  ............................... 100 </a:t>
            </a:r>
            <a:r>
              <a:rPr lang="en-GB" sz="2400" dirty="0" err="1"/>
              <a:t>мА</a:t>
            </a:r>
            <a:endParaRPr lang="en-GB" sz="2400" dirty="0"/>
          </a:p>
          <a:p>
            <a:pPr>
              <a:lnSpc>
                <a:spcPct val="80000"/>
              </a:lnSpc>
              <a:spcBef>
                <a:spcPts val="85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 err="1"/>
              <a:t>Безопасное</a:t>
            </a:r>
            <a:r>
              <a:rPr lang="en-GB" sz="2400" dirty="0"/>
              <a:t> </a:t>
            </a:r>
            <a:r>
              <a:rPr lang="en-GB" sz="2400" dirty="0" err="1"/>
              <a:t>электрическое</a:t>
            </a:r>
            <a:r>
              <a:rPr lang="en-GB" sz="2400" dirty="0"/>
              <a:t> </a:t>
            </a:r>
            <a:r>
              <a:rPr lang="en-GB" sz="2400" dirty="0" err="1"/>
              <a:t>напряжение</a:t>
            </a:r>
            <a:r>
              <a:rPr lang="en-GB" sz="2400" dirty="0"/>
              <a:t> </a:t>
            </a:r>
          </a:p>
          <a:p>
            <a:pPr>
              <a:lnSpc>
                <a:spcPct val="80000"/>
              </a:lnSpc>
              <a:spcBef>
                <a:spcPts val="85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/>
              <a:t>    (</a:t>
            </a:r>
            <a:r>
              <a:rPr lang="en-GB" sz="2400" dirty="0" err="1"/>
              <a:t>сырое</a:t>
            </a:r>
            <a:r>
              <a:rPr lang="en-GB" sz="2400" dirty="0"/>
              <a:t> </a:t>
            </a:r>
            <a:r>
              <a:rPr lang="en-GB" sz="2400" dirty="0" err="1" smtClean="0"/>
              <a:t>помещение</a:t>
            </a:r>
            <a:r>
              <a:rPr lang="en-GB" sz="2400" dirty="0"/>
              <a:t>),  ............. 12 В</a:t>
            </a:r>
          </a:p>
          <a:p>
            <a:pPr>
              <a:lnSpc>
                <a:spcPct val="80000"/>
              </a:lnSpc>
              <a:spcBef>
                <a:spcPts val="85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 err="1"/>
              <a:t>Безопасное</a:t>
            </a:r>
            <a:r>
              <a:rPr lang="en-GB" sz="2400" dirty="0"/>
              <a:t> </a:t>
            </a:r>
            <a:r>
              <a:rPr lang="en-GB" sz="2400" dirty="0" err="1"/>
              <a:t>электрическое</a:t>
            </a:r>
            <a:r>
              <a:rPr lang="en-GB" sz="2400" dirty="0"/>
              <a:t> </a:t>
            </a:r>
            <a:r>
              <a:rPr lang="en-GB" sz="2400" dirty="0" err="1"/>
              <a:t>напряжение</a:t>
            </a:r>
            <a:r>
              <a:rPr lang="en-GB" sz="2400" dirty="0"/>
              <a:t>      </a:t>
            </a:r>
          </a:p>
          <a:p>
            <a:pPr>
              <a:lnSpc>
                <a:spcPct val="80000"/>
              </a:lnSpc>
              <a:spcBef>
                <a:spcPts val="85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/>
              <a:t>    (</a:t>
            </a:r>
            <a:r>
              <a:rPr lang="en-GB" sz="2400" dirty="0" err="1"/>
              <a:t>сухое</a:t>
            </a:r>
            <a:r>
              <a:rPr lang="en-GB" sz="2400" dirty="0"/>
              <a:t>   </a:t>
            </a:r>
            <a:r>
              <a:rPr lang="en-GB" sz="2400" dirty="0" err="1" smtClean="0"/>
              <a:t>помещение</a:t>
            </a:r>
            <a:r>
              <a:rPr lang="en-GB" sz="2400" dirty="0"/>
              <a:t>), .............. 36В</a:t>
            </a:r>
          </a:p>
        </p:txBody>
      </p:sp>
      <p:pic>
        <p:nvPicPr>
          <p:cNvPr id="13314" name="Picture 2" descr="http://img-fotki.yandex.ru/get/4010/pierell.14/0_3b6b8_9513d990_L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1124744"/>
            <a:ext cx="3543300" cy="4762501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288</Words>
  <Application>Microsoft Office PowerPoint</Application>
  <PresentationFormat>Экран (4:3)</PresentationFormat>
  <Paragraphs>33</Paragraphs>
  <Slides>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Воздействия эл. тока на организм человека</vt:lpstr>
      <vt:lpstr>Эл. ток — это упорядоченное движе­ние эл. зарядов.</vt:lpstr>
      <vt:lpstr>«Физика» человека (электрические параметры)</vt:lpstr>
      <vt:lpstr>«Физика» человека (электрические параметры)</vt:lpstr>
      <vt:lpstr>«Физика» человека (электрические параметры)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«Физика» человека (электрические параметры)</dc:title>
  <dc:creator>Кольша</dc:creator>
  <cp:lastModifiedBy>Кольша</cp:lastModifiedBy>
  <cp:revision>9</cp:revision>
  <dcterms:created xsi:type="dcterms:W3CDTF">2012-07-01T23:08:59Z</dcterms:created>
  <dcterms:modified xsi:type="dcterms:W3CDTF">2012-07-02T00:37:12Z</dcterms:modified>
</cp:coreProperties>
</file>