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77" r:id="rId2"/>
    <p:sldId id="278" r:id="rId3"/>
    <p:sldId id="279" r:id="rId4"/>
    <p:sldId id="292" r:id="rId5"/>
    <p:sldId id="295" r:id="rId6"/>
    <p:sldId id="280" r:id="rId7"/>
    <p:sldId id="303" r:id="rId8"/>
    <p:sldId id="297" r:id="rId9"/>
    <p:sldId id="299" r:id="rId10"/>
    <p:sldId id="30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506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4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AEAA43-F8DE-498B-8ABD-65DC66651089}" type="datetimeFigureOut">
              <a:rPr lang="ru-RU" smtClean="0"/>
              <a:pPr/>
              <a:t>12.07.2012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870C1A-312E-4B29-B7ED-AF2EC62F30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CCBBC-827F-483B-AAC5-68C2AB7CDDCF}" type="datetimeFigureOut">
              <a:rPr lang="ru-RU" smtClean="0"/>
              <a:pPr/>
              <a:t>12.07.2012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54A9A-0F78-4CB2-8EFE-0771802815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CCBBC-827F-483B-AAC5-68C2AB7CDDCF}" type="datetimeFigureOut">
              <a:rPr lang="ru-RU" smtClean="0"/>
              <a:pPr/>
              <a:t>12.07.2012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54A9A-0F78-4CB2-8EFE-0771802815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CCBBC-827F-483B-AAC5-68C2AB7CDDCF}" type="datetimeFigureOut">
              <a:rPr lang="ru-RU" smtClean="0"/>
              <a:pPr/>
              <a:t>12.07.2012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54A9A-0F78-4CB2-8EFE-0771802815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CCBBC-827F-483B-AAC5-68C2AB7CDDCF}" type="datetimeFigureOut">
              <a:rPr lang="ru-RU" smtClean="0"/>
              <a:pPr/>
              <a:t>12.07.2012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54A9A-0F78-4CB2-8EFE-0771802815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CCBBC-827F-483B-AAC5-68C2AB7CDDCF}" type="datetimeFigureOut">
              <a:rPr lang="ru-RU" smtClean="0"/>
              <a:pPr/>
              <a:t>12.07.2012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54A9A-0F78-4CB2-8EFE-0771802815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CCBBC-827F-483B-AAC5-68C2AB7CDDCF}" type="datetimeFigureOut">
              <a:rPr lang="ru-RU" smtClean="0"/>
              <a:pPr/>
              <a:t>12.07.2012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54A9A-0F78-4CB2-8EFE-0771802815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CCBBC-827F-483B-AAC5-68C2AB7CDDCF}" type="datetimeFigureOut">
              <a:rPr lang="ru-RU" smtClean="0"/>
              <a:pPr/>
              <a:t>12.07.2012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54A9A-0F78-4CB2-8EFE-0771802815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CCBBC-827F-483B-AAC5-68C2AB7CDDCF}" type="datetimeFigureOut">
              <a:rPr lang="ru-RU" smtClean="0"/>
              <a:pPr/>
              <a:t>12.07.2012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54A9A-0F78-4CB2-8EFE-0771802815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CCBBC-827F-483B-AAC5-68C2AB7CDDCF}" type="datetimeFigureOut">
              <a:rPr lang="ru-RU" smtClean="0"/>
              <a:pPr/>
              <a:t>12.07.2012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54A9A-0F78-4CB2-8EFE-0771802815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CCBBC-827F-483B-AAC5-68C2AB7CDDCF}" type="datetimeFigureOut">
              <a:rPr lang="ru-RU" smtClean="0"/>
              <a:pPr/>
              <a:t>12.07.2012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54A9A-0F78-4CB2-8EFE-0771802815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CCBBC-827F-483B-AAC5-68C2AB7CDDCF}" type="datetimeFigureOut">
              <a:rPr lang="ru-RU" smtClean="0"/>
              <a:pPr/>
              <a:t>12.07.2012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54A9A-0F78-4CB2-8EFE-0771802815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1CCBBC-827F-483B-AAC5-68C2AB7CDDCF}" type="datetimeFigureOut">
              <a:rPr lang="ru-RU" smtClean="0"/>
              <a:pPr/>
              <a:t>12.07.2012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154A9A-0F78-4CB2-8EFE-07718028157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Мои документы\Мамина папка\Все для эл през\фоны для презентаций\126 фоны для презентаций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07132"/>
            <a:ext cx="8858313" cy="6608016"/>
          </a:xfrm>
          <a:prstGeom prst="rect">
            <a:avLst/>
          </a:prstGeom>
          <a:noFill/>
          <a:ln w="101600" cmpd="tri">
            <a:solidFill>
              <a:srgbClr val="C00000"/>
            </a:solidFill>
          </a:ln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785786" y="357166"/>
            <a:ext cx="7499350" cy="1285884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Об истории возникновения графических способов изображений и чертежа 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Содержимое 3" descr="Image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357686" y="2000240"/>
            <a:ext cx="4572032" cy="407196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285720" y="2000240"/>
            <a:ext cx="4000502" cy="409342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000" dirty="0">
                <a:latin typeface="Corbel" pitchFamily="34" charset="0"/>
              </a:rPr>
              <a:t>Чертежи на Руси изготавливались «</a:t>
            </a:r>
            <a:r>
              <a:rPr lang="ru-RU" sz="2000" dirty="0" err="1" smtClean="0">
                <a:latin typeface="Corbel" pitchFamily="34" charset="0"/>
              </a:rPr>
              <a:t>чертежщиками</a:t>
            </a:r>
            <a:r>
              <a:rPr lang="ru-RU" sz="2000" dirty="0">
                <a:latin typeface="Corbel" pitchFamily="34" charset="0"/>
              </a:rPr>
              <a:t>» (чертежниками), упоминание о которых можно найти в «Пушкарском приказе» Ивана IV. Другие изображения — чертежи-рисунки, представляли собой вид на сооружение «с высоты птичьего полета» и широко использовались русскими мастерами и строителями. Примером может служить чертеж-план части Кремля, выполненный П. Годуновым в начале XVII в.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Мои документы\Мамина папка\Все для эл през\фоны для презентаций\126 фоны для презентаций\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85794"/>
            <a:ext cx="9144000" cy="6072206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0" y="0"/>
            <a:ext cx="9144000" cy="8572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Выскажитесь одним предложением, выбирая начало фразы из</a:t>
            </a:r>
            <a:r>
              <a:rPr kumimoji="0" lang="ru-RU" sz="2800" i="0" u="none" strike="noStrike" kern="1200" normalizeH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8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перечисленных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857752" y="1287244"/>
            <a:ext cx="428624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+mj-lt"/>
              <a:buAutoNum type="arabicPeriod"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Сегодня я узнала…</a:t>
            </a:r>
          </a:p>
          <a:p>
            <a:pPr>
              <a:buFont typeface="+mj-lt"/>
              <a:buAutoNum type="arabicPeriod"/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Было интересно…</a:t>
            </a:r>
          </a:p>
          <a:p>
            <a:pPr>
              <a:buFont typeface="+mj-lt"/>
              <a:buAutoNum type="arabicPeriod"/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Было трудно…</a:t>
            </a:r>
          </a:p>
          <a:p>
            <a:pPr>
              <a:buFont typeface="+mj-lt"/>
              <a:buAutoNum type="arabicPeriod"/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Я выполняла задания…</a:t>
            </a:r>
          </a:p>
          <a:p>
            <a:pPr>
              <a:buFont typeface="+mj-lt"/>
              <a:buAutoNum type="arabicPeriod"/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Я поняла, что…</a:t>
            </a:r>
          </a:p>
          <a:p>
            <a:pPr>
              <a:buFont typeface="+mj-lt"/>
              <a:buAutoNum type="arabicPeriod"/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Теперь я могу…</a:t>
            </a:r>
          </a:p>
          <a:p>
            <a:pPr>
              <a:buFont typeface="+mj-lt"/>
              <a:buAutoNum type="arabicPeriod"/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Я почувствовала, что…</a:t>
            </a:r>
          </a:p>
          <a:p>
            <a:pPr>
              <a:buFont typeface="+mj-lt"/>
              <a:buAutoNum type="arabicPeriod"/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Я приобрела…</a:t>
            </a:r>
          </a:p>
          <a:p>
            <a:pPr>
              <a:buFont typeface="+mj-lt"/>
              <a:buNone/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9. Я научилась…</a:t>
            </a:r>
          </a:p>
          <a:p>
            <a:pPr>
              <a:buFont typeface="+mj-lt"/>
              <a:buNone/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10. У меня получилось …</a:t>
            </a:r>
          </a:p>
          <a:p>
            <a:pPr>
              <a:buFont typeface="+mj-lt"/>
              <a:buNone/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11. Я смогла…</a:t>
            </a:r>
          </a:p>
          <a:p>
            <a:pPr>
              <a:buFont typeface="+mj-lt"/>
              <a:buNone/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12. Я попробую…</a:t>
            </a:r>
          </a:p>
          <a:p>
            <a:pPr>
              <a:buFont typeface="+mj-lt"/>
              <a:buNone/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13. Меня удивило…</a:t>
            </a:r>
          </a:p>
          <a:p>
            <a:pPr>
              <a:buFont typeface="+mj-lt"/>
              <a:buNone/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14. Урок дал мне для жизни…</a:t>
            </a:r>
          </a:p>
          <a:p>
            <a:pPr>
              <a:buFont typeface="+mj-lt"/>
              <a:buNone/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15. Мне захотелось…</a:t>
            </a:r>
          </a:p>
          <a:p>
            <a:pPr>
              <a:buFont typeface="+mj-lt"/>
              <a:buAutoNum type="arabicPeriod"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Мои документы\Мамина папка\Все для эл през\фоны для презентаций\126 фоны для презентаций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07132"/>
            <a:ext cx="8858313" cy="6608016"/>
          </a:xfrm>
          <a:prstGeom prst="rect">
            <a:avLst/>
          </a:prstGeom>
          <a:noFill/>
          <a:ln w="101600" cmpd="tri">
            <a:solidFill>
              <a:srgbClr val="C00000"/>
            </a:solidFill>
          </a:ln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822960" y="274638"/>
            <a:ext cx="7498080" cy="11430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Масштаб, масштабная линейка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285720" y="1142984"/>
            <a:ext cx="6858048" cy="2643206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Масштабом называется отношение линейных размеров изображенного на чертеже предмета к его размерам в                              натуре. 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4000504"/>
            <a:ext cx="1905000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400000">
            <a:off x="2671738" y="3686188"/>
            <a:ext cx="666750" cy="38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Мои документы\Мамина папка\Все для эл през\фоны для презентаций\126 фоны для презентаций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07132"/>
            <a:ext cx="8858313" cy="6608016"/>
          </a:xfrm>
          <a:prstGeom prst="rect">
            <a:avLst/>
          </a:prstGeom>
          <a:noFill/>
          <a:ln w="101600" cmpd="tri">
            <a:solidFill>
              <a:srgbClr val="C00000"/>
            </a:solidFill>
          </a:ln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642910" y="0"/>
            <a:ext cx="7858180" cy="1571612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Построение чертежа фартука</a:t>
            </a:r>
            <a:endParaRPr kumimoji="0" lang="ru-RU" sz="43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785786" y="1500174"/>
            <a:ext cx="235745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2358216" y="2285992"/>
            <a:ext cx="1570842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143240" y="1000108"/>
            <a:ext cx="3802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В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4282" y="1000108"/>
            <a:ext cx="5100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В</a:t>
            </a:r>
            <a:r>
              <a:rPr lang="ru-RU" dirty="0" smtClean="0">
                <a:solidFill>
                  <a:srgbClr val="0070C0"/>
                </a:solidFill>
              </a:rPr>
              <a:t>1</a:t>
            </a:r>
            <a:endParaRPr lang="ru-RU" sz="2800" dirty="0">
              <a:solidFill>
                <a:srgbClr val="0070C0"/>
              </a:solidFill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rot="5400000">
            <a:off x="-1571668" y="3857628"/>
            <a:ext cx="471490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286116" y="2571744"/>
            <a:ext cx="3593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Т</a:t>
            </a:r>
            <a:endParaRPr lang="ru-RU" sz="2800" dirty="0">
              <a:solidFill>
                <a:srgbClr val="0070C0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rot="10800000">
            <a:off x="785786" y="3071810"/>
            <a:ext cx="235745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10800000">
            <a:off x="785786" y="6215082"/>
            <a:ext cx="235745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1678761" y="2178835"/>
            <a:ext cx="1571636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10800000">
            <a:off x="1571604" y="3786190"/>
            <a:ext cx="157163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1072332" y="4285462"/>
            <a:ext cx="999338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>
            <a:off x="2143108" y="4286256"/>
            <a:ext cx="100013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1571604" y="4786322"/>
            <a:ext cx="107157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14282" y="2571744"/>
            <a:ext cx="5709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Т </a:t>
            </a:r>
            <a:r>
              <a:rPr lang="ru-RU" dirty="0" smtClean="0">
                <a:solidFill>
                  <a:srgbClr val="0070C0"/>
                </a:solidFill>
              </a:rPr>
              <a:t>1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857356" y="2571744"/>
            <a:ext cx="4892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Т</a:t>
            </a:r>
            <a:r>
              <a:rPr lang="ru-RU" dirty="0" smtClean="0">
                <a:solidFill>
                  <a:srgbClr val="0070C0"/>
                </a:solidFill>
              </a:rPr>
              <a:t>2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143108" y="1000108"/>
            <a:ext cx="4972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В</a:t>
            </a:r>
            <a:r>
              <a:rPr lang="ru-RU" dirty="0" smtClean="0">
                <a:solidFill>
                  <a:srgbClr val="0070C0"/>
                </a:solidFill>
              </a:rPr>
              <a:t>2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286116" y="3286124"/>
            <a:ext cx="3802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К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285984" y="3286124"/>
            <a:ext cx="4972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К</a:t>
            </a:r>
            <a:r>
              <a:rPr lang="ru-RU" dirty="0" smtClean="0">
                <a:solidFill>
                  <a:srgbClr val="0070C0"/>
                </a:solidFill>
              </a:rPr>
              <a:t>1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214414" y="3286124"/>
            <a:ext cx="4972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К</a:t>
            </a:r>
            <a:r>
              <a:rPr lang="ru-RU" dirty="0" smtClean="0">
                <a:solidFill>
                  <a:srgbClr val="0070C0"/>
                </a:solidFill>
              </a:rPr>
              <a:t>2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142976" y="4786322"/>
            <a:ext cx="4972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К</a:t>
            </a:r>
            <a:r>
              <a:rPr lang="ru-RU" dirty="0" smtClean="0">
                <a:solidFill>
                  <a:srgbClr val="0070C0"/>
                </a:solidFill>
              </a:rPr>
              <a:t>4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500298" y="4786322"/>
            <a:ext cx="4972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К</a:t>
            </a:r>
            <a:r>
              <a:rPr lang="ru-RU" dirty="0" smtClean="0">
                <a:solidFill>
                  <a:srgbClr val="0070C0"/>
                </a:solidFill>
              </a:rPr>
              <a:t>3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357554" y="5715016"/>
            <a:ext cx="4090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Н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85720" y="5715016"/>
            <a:ext cx="5261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Н</a:t>
            </a:r>
            <a:r>
              <a:rPr lang="ru-RU" dirty="0" smtClean="0">
                <a:solidFill>
                  <a:srgbClr val="0070C0"/>
                </a:solidFill>
              </a:rPr>
              <a:t>1</a:t>
            </a:r>
            <a:endParaRPr lang="ru-RU" sz="2800" dirty="0">
              <a:solidFill>
                <a:srgbClr val="0070C0"/>
              </a:solidFill>
            </a:endParaRPr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 rot="5400000">
            <a:off x="1571604" y="4643446"/>
            <a:ext cx="314327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3643306" y="1643050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  Строим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786446" y="1571612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(.) 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643306" y="2000240"/>
            <a:ext cx="3714776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ВВ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= Сб:2+6=42:2+6=27  (     )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ВТ = ДН = 18                      (   ) 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ТН = ДФ = 45                     (   )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5. ВВ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= 7                                (     )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6. ТТ2 = 9                                (    )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7. ТК = 7                                  (    )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8. КК1 = 7                                (     )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9. К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= 14                            (     )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10. К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= 14                           (     )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5" name="Прямая со стрелкой 54"/>
          <p:cNvCxnSpPr/>
          <p:nvPr/>
        </p:nvCxnSpPr>
        <p:spPr>
          <a:xfrm rot="10800000">
            <a:off x="4857752" y="1643050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 rot="5400000">
            <a:off x="5072066" y="1785926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3643306" y="235743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357818" y="1571612"/>
            <a:ext cx="4154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=&gt;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5" name="TextBox 44"/>
          <p:cNvSpPr txBox="1"/>
          <p:nvPr/>
        </p:nvSpPr>
        <p:spPr>
          <a:xfrm>
            <a:off x="3643306" y="27146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643306" y="307181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643306" y="3429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643306" y="378619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643306" y="41433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643306" y="450057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571868" y="485776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6" name="Прямая со стрелкой 55"/>
          <p:cNvCxnSpPr/>
          <p:nvPr/>
        </p:nvCxnSpPr>
        <p:spPr>
          <a:xfrm rot="10800000">
            <a:off x="6572264" y="2285992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/>
          <p:nvPr/>
        </p:nvCxnSpPr>
        <p:spPr>
          <a:xfrm rot="5400000">
            <a:off x="6572264" y="2714620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Прямая со стрелкой 71"/>
          <p:cNvCxnSpPr/>
          <p:nvPr/>
        </p:nvCxnSpPr>
        <p:spPr>
          <a:xfrm rot="5400000">
            <a:off x="6573058" y="314245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Прямая со стрелкой 72"/>
          <p:cNvCxnSpPr/>
          <p:nvPr/>
        </p:nvCxnSpPr>
        <p:spPr>
          <a:xfrm rot="10800000">
            <a:off x="6572264" y="3500438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Прямая со стрелкой 73"/>
          <p:cNvCxnSpPr/>
          <p:nvPr/>
        </p:nvCxnSpPr>
        <p:spPr>
          <a:xfrm rot="10800000">
            <a:off x="6572264" y="3929066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Прямая со стрелкой 74"/>
          <p:cNvCxnSpPr/>
          <p:nvPr/>
        </p:nvCxnSpPr>
        <p:spPr>
          <a:xfrm rot="10800000">
            <a:off x="6643702" y="4786322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6" name="Прямая со стрелкой 75"/>
          <p:cNvCxnSpPr/>
          <p:nvPr/>
        </p:nvCxnSpPr>
        <p:spPr>
          <a:xfrm rot="10800000">
            <a:off x="6643702" y="5572140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Прямая со стрелкой 76"/>
          <p:cNvCxnSpPr/>
          <p:nvPr/>
        </p:nvCxnSpPr>
        <p:spPr>
          <a:xfrm rot="5400000">
            <a:off x="6573058" y="5142718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Прямая со стрелкой 77"/>
          <p:cNvCxnSpPr/>
          <p:nvPr/>
        </p:nvCxnSpPr>
        <p:spPr>
          <a:xfrm rot="5400000">
            <a:off x="6573058" y="4356900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decel="100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900" decel="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900" decel="100000" fill="hold"/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900" decel="100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900" decel="100000" fill="hold"/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900" decel="100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900" decel="100000" fill="hold"/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900" decel="100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900" decel="100000" fill="hold"/>
                                        <p:tgtEl>
                                          <p:spTgt spid="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900" decel="100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900" decel="100000" fill="hold"/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900" decel="100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900" decel="100000" fill="hold"/>
                                        <p:tgtEl>
                                          <p:spTgt spid="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900" decel="100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1000"/>
                                        <p:tgtEl>
                                          <p:spTgt spid="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900" decel="100000" fill="hold"/>
                                        <p:tgtEl>
                                          <p:spTgt spid="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900" decel="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4" fill="hold">
                      <p:stCondLst>
                        <p:cond delay="indefinite"/>
                      </p:stCondLst>
                      <p:childTnLst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2" fill="hold">
                      <p:stCondLst>
                        <p:cond delay="indefinite"/>
                      </p:stCondLst>
                      <p:childTnLst>
                        <p:par>
                          <p:cTn id="233" fill="hold">
                            <p:stCondLst>
                              <p:cond delay="0"/>
                            </p:stCondLst>
                            <p:childTnLst>
                              <p:par>
                                <p:cTn id="234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6" dur="1000"/>
                                        <p:tgtEl>
                                          <p:spTgt spid="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900" decel="100000" fill="hold"/>
                                        <p:tgtEl>
                                          <p:spTgt spid="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900" decel="100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6" fill="hold">
                      <p:stCondLst>
                        <p:cond delay="indefinite"/>
                      </p:stCondLst>
                      <p:childTnLst>
                        <p:par>
                          <p:cTn id="247" fill="hold">
                            <p:stCondLst>
                              <p:cond delay="0"/>
                            </p:stCondLst>
                            <p:childTnLst>
                              <p:par>
                                <p:cTn id="2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0" fill="hold">
                      <p:stCondLst>
                        <p:cond delay="indefinite"/>
                      </p:stCondLst>
                      <p:childTnLst>
                        <p:par>
                          <p:cTn id="251" fill="hold">
                            <p:stCondLst>
                              <p:cond delay="0"/>
                            </p:stCondLst>
                            <p:childTnLst>
                              <p:par>
                                <p:cTn id="2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4" fill="hold">
                      <p:stCondLst>
                        <p:cond delay="indefinite"/>
                      </p:stCondLst>
                      <p:childTnLst>
                        <p:par>
                          <p:cTn id="255" fill="hold">
                            <p:stCondLst>
                              <p:cond delay="0"/>
                            </p:stCondLst>
                            <p:childTnLst>
                              <p:par>
                                <p:cTn id="2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/>
      <p:bldP spid="13" grpId="0"/>
      <p:bldP spid="32" grpId="0"/>
      <p:bldP spid="33" grpId="0"/>
      <p:bldP spid="34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52" grpId="0"/>
      <p:bldP spid="4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001953" y="285728"/>
            <a:ext cx="7140095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96646" indent="-514350" algn="ctr" fontAlgn="auto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FFFF00"/>
                </a:solidFill>
                <a:latin typeface="Arial Black" pitchFamily="34" charset="0"/>
              </a:rPr>
              <a:t>Рыбки плавали – ныряли</a:t>
            </a:r>
          </a:p>
          <a:p>
            <a:pPr marL="596646" indent="-514350" algn="ctr" fontAlgn="auto">
              <a:spcAft>
                <a:spcPts val="0"/>
              </a:spcAft>
              <a:defRPr/>
            </a:pPr>
            <a:endParaRPr lang="ru-RU" sz="3600" dirty="0" smtClean="0">
              <a:solidFill>
                <a:srgbClr val="FFFF00"/>
              </a:solidFill>
              <a:latin typeface="Arial Black" pitchFamily="34" charset="0"/>
            </a:endParaRPr>
          </a:p>
          <a:p>
            <a:pPr marL="596646" indent="-514350" algn="ctr" fontAlgn="auto">
              <a:spcAft>
                <a:spcPts val="0"/>
              </a:spcAft>
              <a:defRPr/>
            </a:pPr>
            <a:endParaRPr lang="ru-RU" sz="3600" dirty="0" smtClean="0">
              <a:solidFill>
                <a:srgbClr val="FFFF00"/>
              </a:solidFill>
              <a:latin typeface="Arial Black" pitchFamily="34" charset="0"/>
            </a:endParaRPr>
          </a:p>
          <a:p>
            <a:pPr marL="365760" indent="-283464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600" dirty="0" smtClean="0">
                <a:solidFill>
                  <a:srgbClr val="FFFF00"/>
                </a:solidFill>
                <a:latin typeface="Arial Black" pitchFamily="34" charset="0"/>
              </a:rPr>
              <a:t>В теплой тепленькой воде</a:t>
            </a:r>
          </a:p>
          <a:p>
            <a:pPr marL="365760" indent="-283464" algn="ctr" fontAlgn="auto">
              <a:spcAft>
                <a:spcPts val="0"/>
              </a:spcAft>
              <a:buFont typeface="Wingdings 2"/>
              <a:buNone/>
              <a:defRPr/>
            </a:pPr>
            <a:endParaRPr lang="ru-RU" sz="3600" dirty="0" smtClean="0">
              <a:solidFill>
                <a:srgbClr val="FFFF00"/>
              </a:solidFill>
              <a:latin typeface="Arial Black" pitchFamily="34" charset="0"/>
            </a:endParaRPr>
          </a:p>
          <a:p>
            <a:pPr marL="365760" indent="-283464" algn="ctr" fontAlgn="auto">
              <a:spcAft>
                <a:spcPts val="0"/>
              </a:spcAft>
              <a:buFont typeface="Wingdings 2"/>
              <a:buNone/>
              <a:defRPr/>
            </a:pPr>
            <a:endParaRPr lang="ru-RU" sz="3600" dirty="0" smtClean="0">
              <a:solidFill>
                <a:srgbClr val="FFFF00"/>
              </a:solidFill>
              <a:latin typeface="Arial Black" pitchFamily="34" charset="0"/>
            </a:endParaRPr>
          </a:p>
          <a:p>
            <a:pPr marL="365760" indent="-283464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600" dirty="0" smtClean="0">
                <a:solidFill>
                  <a:srgbClr val="FFFF00"/>
                </a:solidFill>
                <a:latin typeface="Arial Black" pitchFamily="34" charset="0"/>
              </a:rPr>
              <a:t>То сойдутся – разойдутся</a:t>
            </a:r>
          </a:p>
          <a:p>
            <a:pPr marL="365760" indent="-283464" algn="ctr" fontAlgn="auto">
              <a:spcAft>
                <a:spcPts val="0"/>
              </a:spcAft>
              <a:buFont typeface="Wingdings 2"/>
              <a:buNone/>
              <a:defRPr/>
            </a:pPr>
            <a:endParaRPr lang="ru-RU" sz="3600" dirty="0" smtClean="0">
              <a:solidFill>
                <a:srgbClr val="FFFF00"/>
              </a:solidFill>
              <a:latin typeface="Arial Black" pitchFamily="34" charset="0"/>
            </a:endParaRPr>
          </a:p>
          <a:p>
            <a:pPr marL="365760" indent="-283464" algn="ctr" fontAlgn="auto">
              <a:spcAft>
                <a:spcPts val="0"/>
              </a:spcAft>
              <a:buFont typeface="Wingdings 2"/>
              <a:buNone/>
              <a:defRPr/>
            </a:pPr>
            <a:endParaRPr lang="ru-RU" sz="3600" dirty="0" smtClean="0">
              <a:solidFill>
                <a:srgbClr val="FFFF00"/>
              </a:solidFill>
              <a:latin typeface="Arial Black" pitchFamily="34" charset="0"/>
            </a:endParaRPr>
          </a:p>
          <a:p>
            <a:pPr marL="365760" indent="-283464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600" dirty="0" smtClean="0">
                <a:solidFill>
                  <a:srgbClr val="FFFF00"/>
                </a:solidFill>
                <a:latin typeface="Arial Black" pitchFamily="34" charset="0"/>
              </a:rPr>
              <a:t>То зароются в песке</a:t>
            </a:r>
            <a:endParaRPr lang="ru-RU" sz="3600" dirty="0">
              <a:solidFill>
                <a:srgbClr val="FFFF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800" decel="100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Documents and Settings\Admin\Мои документы\Мамина папка\Конкурс Мой лучший урок\Фото для откр урока\детские-рамки-для-фотошопа-279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51" y="0"/>
            <a:ext cx="9215501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85852" y="571480"/>
            <a:ext cx="7371762" cy="440120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65760" indent="-283464" fontAlgn="auto">
              <a:spcAft>
                <a:spcPts val="0"/>
              </a:spcAft>
              <a:defRPr/>
            </a:pP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Буратино шёл – </a:t>
            </a:r>
            <a:r>
              <a:rPr lang="ru-RU" sz="40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шёл</a:t>
            </a:r>
            <a:endParaRPr lang="ru-RU" sz="4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365760" indent="-283464" algn="ctr" fontAlgn="auto">
              <a:spcAft>
                <a:spcPts val="0"/>
              </a:spcAft>
              <a:defRPr/>
            </a:pPr>
            <a:endParaRPr lang="ru-RU" sz="4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И грибочек нашёл</a:t>
            </a:r>
          </a:p>
          <a:p>
            <a:pPr marL="365760" indent="-283464" algn="ctr" fontAlgn="auto">
              <a:spcAft>
                <a:spcPts val="0"/>
              </a:spcAft>
              <a:buFont typeface="Wingdings 2"/>
              <a:buNone/>
              <a:defRPr/>
            </a:pPr>
            <a:endParaRPr lang="ru-RU" sz="4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Раз нагнулся, два нагнулся</a:t>
            </a:r>
          </a:p>
          <a:p>
            <a:pPr marL="365760" indent="-283464" algn="ctr" fontAlgn="auto">
              <a:spcAft>
                <a:spcPts val="0"/>
              </a:spcAft>
              <a:buFont typeface="Wingdings 2"/>
              <a:buNone/>
              <a:defRPr/>
            </a:pPr>
            <a:endParaRPr lang="ru-RU" sz="4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365760" indent="-283464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тихонько потянулся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Мои документы\Мамина папка\Все для эл през\фоны для презентаций\126 фоны для презентаций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07132"/>
            <a:ext cx="8858313" cy="6608016"/>
          </a:xfrm>
          <a:prstGeom prst="rect">
            <a:avLst/>
          </a:prstGeom>
          <a:noFill/>
          <a:ln w="101600" cmpd="tri">
            <a:solidFill>
              <a:srgbClr val="C00000"/>
            </a:solidFill>
          </a:ln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822960" y="274638"/>
            <a:ext cx="749808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Геометрические фигуры, полученные при построении чертежа, и детали фартука.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929588" y="1499380"/>
            <a:ext cx="428628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1750993" y="2106603"/>
            <a:ext cx="1214446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0800000">
            <a:off x="1643836" y="2713826"/>
            <a:ext cx="71438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1179489" y="1963727"/>
            <a:ext cx="1214446" cy="28575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428596" y="3071810"/>
            <a:ext cx="1928826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858018" y="4572008"/>
            <a:ext cx="2999602" cy="79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-1071602" y="4572008"/>
            <a:ext cx="3000396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428596" y="6072206"/>
            <a:ext cx="1928826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571868" y="1785926"/>
            <a:ext cx="642942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3571868" y="2357430"/>
            <a:ext cx="642942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 flipH="1" flipV="1">
            <a:off x="3929852" y="2070884"/>
            <a:ext cx="571504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3286910" y="2070884"/>
            <a:ext cx="571504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928794" y="2285992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857356" y="5500702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714744" y="1928802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928926" y="2714620"/>
            <a:ext cx="37036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 – нагрудник (трапеция)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928926" y="3286124"/>
            <a:ext cx="41117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 – фартук (прямоугольник)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928926" y="3786190"/>
            <a:ext cx="30843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 – карман (квадрат)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6" grpId="0"/>
      <p:bldP spid="39" grpId="0"/>
      <p:bldP spid="40" grpId="0"/>
      <p:bldP spid="41" grpId="0"/>
      <p:bldP spid="42" grpId="0"/>
      <p:bldP spid="4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Admin\Мои документы\Мамина папка\Все для эл през\фоны для презентаций\126 фоны для презентаций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07132"/>
            <a:ext cx="8858313" cy="6608016"/>
          </a:xfrm>
          <a:prstGeom prst="rect">
            <a:avLst/>
          </a:prstGeom>
          <a:noFill/>
          <a:ln w="101600" cmpd="tri">
            <a:solidFill>
              <a:srgbClr val="C00000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dirty="0" smtClean="0"/>
              <a:t>Технические условия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928662" y="1142984"/>
            <a:ext cx="60718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контроль качества чертежа фартука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2071678"/>
            <a:ext cx="57237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Цель: проверка правильности построения чертежа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и качества работы.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34" y="2928934"/>
            <a:ext cx="6131550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Проверить верность расчета п. 2 инструкционной карты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Проверить ширину чертежа  ВВ1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Проверить правильность построения прямых углов;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Проверить совпадают ли величины: длина нагрудника в </a:t>
            </a:r>
          </a:p>
          <a:p>
            <a:pPr marL="342900" indent="-342900"/>
            <a:r>
              <a:rPr lang="ru-RU" dirty="0" smtClean="0"/>
              <a:t>       таблице расчета и длина отрезка ВТ на чертеже;</a:t>
            </a:r>
          </a:p>
          <a:p>
            <a:pPr marL="342900" indent="-342900">
              <a:buAutoNum type="arabicPeriod" startAt="5"/>
            </a:pPr>
            <a:r>
              <a:rPr lang="ru-RU" dirty="0" smtClean="0"/>
              <a:t>Проверить форму кармана. </a:t>
            </a:r>
          </a:p>
          <a:p>
            <a:pPr marL="342900" indent="-342900"/>
            <a:r>
              <a:rPr lang="ru-RU" dirty="0" smtClean="0"/>
              <a:t>       Это должен быть квадрат с длиной стороны 14 см.</a:t>
            </a:r>
          </a:p>
          <a:p>
            <a:pPr marL="342900" indent="-342900">
              <a:buAutoNum type="arabicPeriod" startAt="6"/>
            </a:pPr>
            <a:r>
              <a:rPr lang="ru-RU" dirty="0" smtClean="0"/>
              <a:t>Проверить аккуратность начертания линий. </a:t>
            </a:r>
          </a:p>
          <a:p>
            <a:pPr marL="342900" indent="-342900"/>
            <a:r>
              <a:rPr lang="ru-RU" dirty="0" smtClean="0"/>
              <a:t>       Линии должны быть ровные, четкие</a:t>
            </a:r>
            <a:r>
              <a:rPr lang="ru-RU" smtClean="0"/>
              <a:t>. </a:t>
            </a:r>
            <a:endParaRPr lang="ru-RU" dirty="0" smtClean="0"/>
          </a:p>
        </p:txBody>
      </p:sp>
    </p:spTree>
  </p:cSld>
  <p:clrMapOvr>
    <a:masterClrMapping/>
  </p:clrMapOvr>
  <p:transition>
    <p:wedg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Admin\Мои документы\Мамина папка\Все для эл през\фоны для презентаций\126 фоны для презентаций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07132"/>
            <a:ext cx="8858313" cy="6608016"/>
          </a:xfrm>
          <a:prstGeom prst="rect">
            <a:avLst/>
          </a:prstGeom>
          <a:noFill/>
          <a:ln w="101600" cmpd="tri">
            <a:solidFill>
              <a:srgbClr val="C00000"/>
            </a:solidFill>
          </a:ln>
        </p:spPr>
      </p:pic>
      <p:sp>
        <p:nvSpPr>
          <p:cNvPr id="2" name="Заголовок 1"/>
          <p:cNvSpPr txBox="1">
            <a:spLocks/>
          </p:cNvSpPr>
          <p:nvPr/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Кроссворд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14282" y="2056686"/>
            <a:ext cx="3786188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 eaLnBrk="0" hangingPunct="0">
              <a:buFont typeface="Gill Sans MT" pitchFamily="34" charset="0"/>
              <a:buAutoNum type="arabicPeriod"/>
            </a:pPr>
            <a:r>
              <a:rPr lang="ru-RU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Швейное изделие, предохраняющее одежду от загрязнения. </a:t>
            </a:r>
            <a:endParaRPr lang="ru-RU" b="1" dirty="0">
              <a:ea typeface="Calibri" pitchFamily="34" charset="0"/>
              <a:cs typeface="Times New Roman" pitchFamily="18" charset="0"/>
            </a:endParaRPr>
          </a:p>
          <a:p>
            <a:pPr marL="342900" indent="-342900" eaLnBrk="0" hangingPunct="0">
              <a:buFont typeface="Gill Sans MT" pitchFamily="34" charset="0"/>
              <a:buAutoNum type="arabicPeriod"/>
            </a:pPr>
            <a:r>
              <a:rPr lang="ru-RU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Чертежный инструмент, с помощью которого проводят линии и отмеряют длину. </a:t>
            </a:r>
            <a:endParaRPr lang="ru-RU" b="1" dirty="0"/>
          </a:p>
          <a:p>
            <a:pPr marL="342900" indent="-342900" eaLnBrk="0" hangingPunct="0">
              <a:buFont typeface="Gill Sans MT" pitchFamily="34" charset="0"/>
              <a:buAutoNum type="arabicPeriod"/>
            </a:pPr>
            <a:r>
              <a:rPr lang="ru-RU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Уменьшенное изображение чертежа. </a:t>
            </a:r>
            <a:endParaRPr lang="ru-RU" b="1" dirty="0"/>
          </a:p>
          <a:p>
            <a:pPr marL="342900" indent="-342900" eaLnBrk="0" hangingPunct="0">
              <a:buFont typeface="Gill Sans MT" pitchFamily="34" charset="0"/>
              <a:buAutoNum type="arabicPeriod"/>
            </a:pPr>
            <a:r>
              <a:rPr lang="ru-RU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Условное изображение предмета, выполненное с помощью чертежных инструментов. </a:t>
            </a:r>
            <a:endParaRPr lang="ru-RU" b="1" dirty="0"/>
          </a:p>
          <a:p>
            <a:pPr marL="342900" indent="-342900" eaLnBrk="0" hangingPunct="0">
              <a:buFont typeface="Gill Sans MT" pitchFamily="34" charset="0"/>
              <a:buAutoNum type="arabicPeriod"/>
            </a:pPr>
            <a:r>
              <a:rPr lang="ru-RU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Прямая линия, имеющая начало и не имеющая конца. </a:t>
            </a:r>
            <a:endParaRPr lang="ru-RU" b="1" dirty="0"/>
          </a:p>
          <a:p>
            <a:pPr marL="342900" indent="-342900" eaLnBrk="0" hangingPunct="0">
              <a:buFont typeface="Gill Sans MT" pitchFamily="34" charset="0"/>
              <a:buAutoNum type="arabicPeriod"/>
            </a:pPr>
            <a:r>
              <a:rPr lang="ru-RU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Деталь фартука. </a:t>
            </a:r>
            <a:endParaRPr lang="ru-RU" b="1" dirty="0"/>
          </a:p>
          <a:p>
            <a:pPr marL="342900" indent="-342900" eaLnBrk="0" hangingPunct="0">
              <a:buFont typeface="Gill Sans MT" pitchFamily="34" charset="0"/>
              <a:buAutoNum type="arabicPeriod"/>
            </a:pPr>
            <a:r>
              <a:rPr lang="ru-RU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Фигура, образованная двумя лучами. </a:t>
            </a:r>
            <a:endParaRPr lang="ru-RU" b="1" dirty="0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714348" y="1071546"/>
            <a:ext cx="75009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Отгадав все слова кроссворда, вы угадаете ключевое слово – профессия человека, занимающегося разработкой чертежей.</a:t>
            </a:r>
            <a:endParaRPr lang="ru-RU" sz="2000" dirty="0">
              <a:solidFill>
                <a:srgbClr val="7030A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643570" y="1928802"/>
            <a:ext cx="500066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143504" y="1928802"/>
            <a:ext cx="500066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643438" y="1928802"/>
            <a:ext cx="500066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143372" y="1928802"/>
            <a:ext cx="500066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р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643306" y="1928802"/>
            <a:ext cx="500066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143240" y="1928802"/>
            <a:ext cx="500066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ф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643570" y="2357430"/>
            <a:ext cx="500066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643570" y="2786058"/>
            <a:ext cx="500066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н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5143504" y="2786058"/>
            <a:ext cx="500066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4643438" y="2786058"/>
            <a:ext cx="500066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143636" y="2786058"/>
            <a:ext cx="500066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6643702" y="2786058"/>
            <a:ext cx="500066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й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5643570" y="3214686"/>
            <a:ext cx="500066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5143504" y="3214686"/>
            <a:ext cx="500066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4643438" y="3214686"/>
            <a:ext cx="500066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6143636" y="3214686"/>
            <a:ext cx="500066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ш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6643702" y="3214686"/>
            <a:ext cx="500066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5143504" y="4071942"/>
            <a:ext cx="500066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7143768" y="4929198"/>
            <a:ext cx="500066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7643834" y="4929198"/>
            <a:ext cx="500066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8143900" y="4929198"/>
            <a:ext cx="500066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н</a:t>
            </a: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5143504" y="5786454"/>
            <a:ext cx="500066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6143636" y="5786454"/>
            <a:ext cx="500066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4643438" y="5786454"/>
            <a:ext cx="500066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5643570" y="4929198"/>
            <a:ext cx="500066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5643570" y="4500570"/>
            <a:ext cx="500066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5643570" y="3643314"/>
            <a:ext cx="500066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5643570" y="4071942"/>
            <a:ext cx="500066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р</a:t>
            </a:r>
            <a:endParaRPr lang="ru-RU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7143768" y="2786058"/>
            <a:ext cx="500066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7643834" y="2786058"/>
            <a:ext cx="500066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7143768" y="3214686"/>
            <a:ext cx="500066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7643834" y="3214686"/>
            <a:ext cx="500066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</a:t>
            </a:r>
            <a:endParaRPr lang="ru-RU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4643438" y="4071942"/>
            <a:ext cx="500066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</a:t>
            </a:r>
            <a:endParaRPr lang="ru-RU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6143636" y="4071942"/>
            <a:ext cx="500066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6643702" y="4071942"/>
            <a:ext cx="500066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ё</a:t>
            </a:r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7143768" y="4071942"/>
            <a:ext cx="500066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ж</a:t>
            </a:r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5643570" y="5357826"/>
            <a:ext cx="500066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5643570" y="5786454"/>
            <a:ext cx="500066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5143504" y="4500570"/>
            <a:ext cx="500066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6143636" y="4500570"/>
            <a:ext cx="500066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</a:t>
            </a:r>
            <a:endParaRPr lang="ru-RU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6143636" y="4929198"/>
            <a:ext cx="500066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50" name="Прямоугольник 49"/>
          <p:cNvSpPr/>
          <p:nvPr/>
        </p:nvSpPr>
        <p:spPr>
          <a:xfrm>
            <a:off x="6643702" y="4929198"/>
            <a:ext cx="500066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р</a:t>
            </a:r>
            <a:endParaRPr lang="ru-RU" dirty="0"/>
          </a:p>
        </p:txBody>
      </p:sp>
      <p:sp>
        <p:nvSpPr>
          <p:cNvPr id="58" name="Прямоугольник 57"/>
          <p:cNvSpPr/>
          <p:nvPr/>
        </p:nvSpPr>
        <p:spPr>
          <a:xfrm>
            <a:off x="5643570" y="6215082"/>
            <a:ext cx="500066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р</a:t>
            </a:r>
            <a:endParaRPr lang="ru-RU" dirty="0"/>
          </a:p>
        </p:txBody>
      </p:sp>
      <p:sp>
        <p:nvSpPr>
          <p:cNvPr id="61" name="TextBox 60"/>
          <p:cNvSpPr txBox="1"/>
          <p:nvPr/>
        </p:nvSpPr>
        <p:spPr>
          <a:xfrm>
            <a:off x="2786050" y="192880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62" name="TextBox 61"/>
          <p:cNvSpPr txBox="1"/>
          <p:nvPr/>
        </p:nvSpPr>
        <p:spPr>
          <a:xfrm>
            <a:off x="4286248" y="278605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63" name="TextBox 62"/>
          <p:cNvSpPr txBox="1"/>
          <p:nvPr/>
        </p:nvSpPr>
        <p:spPr>
          <a:xfrm>
            <a:off x="4286248" y="321468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64" name="TextBox 63"/>
          <p:cNvSpPr txBox="1"/>
          <p:nvPr/>
        </p:nvSpPr>
        <p:spPr>
          <a:xfrm>
            <a:off x="4286248" y="407194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65" name="TextBox 64"/>
          <p:cNvSpPr txBox="1"/>
          <p:nvPr/>
        </p:nvSpPr>
        <p:spPr>
          <a:xfrm>
            <a:off x="4786314" y="450057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66" name="TextBox 65"/>
          <p:cNvSpPr txBox="1"/>
          <p:nvPr/>
        </p:nvSpPr>
        <p:spPr>
          <a:xfrm>
            <a:off x="5357818" y="492919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67" name="TextBox 66"/>
          <p:cNvSpPr txBox="1"/>
          <p:nvPr/>
        </p:nvSpPr>
        <p:spPr>
          <a:xfrm>
            <a:off x="4357686" y="578645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23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0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20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20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0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23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0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20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20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0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23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10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211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212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13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23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1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21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21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1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23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20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221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222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23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23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25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22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22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2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23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30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231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232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33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23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3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23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23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3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23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40" dur="500" fill="hold"/>
                                        <p:tgtEl>
                                          <p:spTgt spid="35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241" dur="500" fill="hold"/>
                                        <p:tgtEl>
                                          <p:spTgt spid="35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242" dur="500" fill="hold"/>
                                        <p:tgtEl>
                                          <p:spTgt spid="35">
                                            <p:bg/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43" dur="500" fill="hold"/>
                                        <p:tgtEl>
                                          <p:spTgt spid="35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23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45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246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247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48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23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50" dur="500" fill="hold"/>
                                        <p:tgtEl>
                                          <p:spTgt spid="36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251" dur="500" fill="hold"/>
                                        <p:tgtEl>
                                          <p:spTgt spid="36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252" dur="500" fill="hold"/>
                                        <p:tgtEl>
                                          <p:spTgt spid="36">
                                            <p:bg/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53" dur="500" fill="hold"/>
                                        <p:tgtEl>
                                          <p:spTgt spid="36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23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55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256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257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58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9" presetID="23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60" dur="500" fill="hold"/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261" dur="500" fill="hold"/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262" dur="500" fill="hold"/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63" dur="500" fill="hold"/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23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65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26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267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68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23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70" dur="500" fill="hold"/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271" dur="500" fill="hold"/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272" dur="500" fill="hold"/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73" dur="500" fill="hold"/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23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75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276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27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7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9" presetID="23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80" dur="500" fill="hold"/>
                                        <p:tgtEl>
                                          <p:spTgt spid="45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281" dur="500" fill="hold"/>
                                        <p:tgtEl>
                                          <p:spTgt spid="45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282" dur="500" fill="hold"/>
                                        <p:tgtEl>
                                          <p:spTgt spid="45">
                                            <p:bg/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83" dur="500" fill="hold"/>
                                        <p:tgtEl>
                                          <p:spTgt spid="45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4" presetID="23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85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286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287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8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9" presetID="23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90" dur="500" fill="hold"/>
                                        <p:tgtEl>
                                          <p:spTgt spid="46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291" dur="500" fill="hold"/>
                                        <p:tgtEl>
                                          <p:spTgt spid="46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292" dur="500" fill="hold"/>
                                        <p:tgtEl>
                                          <p:spTgt spid="46">
                                            <p:bg/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93" dur="500" fill="hold"/>
                                        <p:tgtEl>
                                          <p:spTgt spid="46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4" presetID="23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95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296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297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98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9" presetID="23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300" dur="500" fill="hold"/>
                                        <p:tgtEl>
                                          <p:spTgt spid="58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301" dur="500" fill="hold"/>
                                        <p:tgtEl>
                                          <p:spTgt spid="58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302" dur="500" fill="hold"/>
                                        <p:tgtEl>
                                          <p:spTgt spid="58">
                                            <p:bg/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303" dur="500" fill="hold"/>
                                        <p:tgtEl>
                                          <p:spTgt spid="58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23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305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306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307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30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8" grpId="0" build="allAtOnce" animBg="1"/>
      <p:bldP spid="15" grpId="0" build="allAtOnce" animBg="1"/>
      <p:bldP spid="16" grpId="0" build="allAtOnce" animBg="1"/>
      <p:bldP spid="21" grpId="0" build="allAtOnce" animBg="1"/>
      <p:bldP spid="33" grpId="0" build="allAtOnce" animBg="1"/>
      <p:bldP spid="34" grpId="0" build="allAtOnce" animBg="1"/>
      <p:bldP spid="35" grpId="0" build="allAtOnce" animBg="1"/>
      <p:bldP spid="36" grpId="0" build="allAtOnce" animBg="1"/>
      <p:bldP spid="45" grpId="0" build="allAtOnce" animBg="1"/>
      <p:bldP spid="46" grpId="0" build="allAtOnce" animBg="1"/>
      <p:bldP spid="58" grpId="0" build="allAtOnce" animBg="1"/>
      <p:bldP spid="61" grpId="0"/>
      <p:bldP spid="62" grpId="0"/>
      <p:bldP spid="63" grpId="0"/>
      <p:bldP spid="64" grpId="0"/>
      <p:bldP spid="65" grpId="0"/>
      <p:bldP spid="66" grpId="0"/>
      <p:bldP spid="6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1436" cy="686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Содержимое 2"/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None/>
              <a:tabLst/>
              <a:defRPr/>
            </a:pPr>
            <a:r>
              <a:rPr kumimoji="0" lang="ru-RU" sz="4000" b="1" i="0" u="none" strike="noStrike" kern="1200" normalizeH="0" baseline="0" noProof="0" dirty="0" smtClean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MS Mincho" pitchFamily="49" charset="-128"/>
                <a:ea typeface="MS Mincho" pitchFamily="49" charset="-128"/>
                <a:cs typeface="+mn-cs"/>
              </a:rPr>
              <a:t>Наше конструкторское бюро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None/>
              <a:tabLst/>
              <a:defRPr/>
            </a:pPr>
            <a:r>
              <a:rPr kumimoji="0" lang="ru-RU" sz="4000" b="1" i="0" u="none" strike="noStrike" kern="1200" normalizeH="0" baseline="0" noProof="0" dirty="0" smtClean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MS Mincho" pitchFamily="49" charset="-128"/>
                <a:ea typeface="MS Mincho" pitchFamily="49" charset="-128"/>
                <a:cs typeface="+mn-cs"/>
              </a:rPr>
              <a:t> справилось 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None/>
              <a:tabLst/>
              <a:defRPr/>
            </a:pPr>
            <a:r>
              <a:rPr kumimoji="0" lang="ru-RU" sz="4000" b="1" i="0" u="none" strike="noStrike" kern="1200" normalizeH="0" baseline="0" noProof="0" dirty="0" smtClean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MS Mincho" pitchFamily="49" charset="-128"/>
                <a:ea typeface="MS Mincho" pitchFamily="49" charset="-128"/>
                <a:cs typeface="+mn-cs"/>
              </a:rPr>
              <a:t>с проблемной задачей 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None/>
              <a:tabLst/>
              <a:defRPr/>
            </a:pPr>
            <a:r>
              <a:rPr kumimoji="0" lang="ru-RU" sz="4000" b="1" i="0" u="none" strike="noStrike" kern="1200" normalizeH="0" baseline="0" noProof="0" dirty="0" smtClean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MS Mincho" pitchFamily="49" charset="-128"/>
                <a:ea typeface="MS Mincho" pitchFamily="49" charset="-128"/>
                <a:cs typeface="+mn-cs"/>
              </a:rPr>
              <a:t>и 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None/>
              <a:tabLst/>
              <a:defRPr/>
            </a:pPr>
            <a:r>
              <a:rPr kumimoji="0" lang="ru-RU" sz="4000" b="1" i="0" u="none" strike="noStrike" kern="1200" normalizeH="0" baseline="0" noProof="0" dirty="0" smtClean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MS Mincho" pitchFamily="49" charset="-128"/>
                <a:ea typeface="MS Mincho" pitchFamily="49" charset="-128"/>
                <a:cs typeface="+mn-cs"/>
              </a:rPr>
              <a:t>достигло поставленной цели!</a:t>
            </a:r>
            <a:endParaRPr kumimoji="0" lang="ru-RU" sz="4000" b="1" i="0" u="none" strike="noStrike" kern="1200" normalizeH="0" baseline="0" noProof="0" dirty="0">
              <a:ln w="18415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MS Mincho" pitchFamily="49" charset="-128"/>
              <a:ea typeface="MS Mincho" pitchFamily="49" charset="-128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1538" y="2357430"/>
            <a:ext cx="7317003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Поздравляю</a:t>
            </a:r>
            <a:r>
              <a:rPr lang="ru-RU" sz="96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+mn-lt"/>
              </a:rPr>
              <a:t>!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8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animClr clrSpc="rgb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2" presetClass="exit" presetSubtype="4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9" dur="3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000"/>
                            </p:stCondLst>
                            <p:childTnLst>
                              <p:par>
                                <p:cTn id="4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0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2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4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6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8" dur="2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3" grpId="2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716</TotalTime>
  <Words>553</Words>
  <Application>Microsoft Office PowerPoint</Application>
  <PresentationFormat>Экран (4:3)</PresentationFormat>
  <Paragraphs>150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Технические условия</vt:lpstr>
      <vt:lpstr>Слайд 8</vt:lpstr>
      <vt:lpstr>Слайд 9</vt:lpstr>
      <vt:lpstr>Слайд 10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</dc:creator>
  <cp:lastModifiedBy>На</cp:lastModifiedBy>
  <cp:revision>83</cp:revision>
  <dcterms:created xsi:type="dcterms:W3CDTF">2011-10-14T17:09:03Z</dcterms:created>
  <dcterms:modified xsi:type="dcterms:W3CDTF">2012-07-12T11:50:35Z</dcterms:modified>
</cp:coreProperties>
</file>