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4" autoAdjust="0"/>
  </p:normalViewPr>
  <p:slideViewPr>
    <p:cSldViewPr>
      <p:cViewPr varScale="1">
        <p:scale>
          <a:sx n="69" d="100"/>
          <a:sy n="69" d="100"/>
        </p:scale>
        <p:origin x="-54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3FEB5-DC4E-43A5-9AF8-AF906B64BF2F}" type="datetimeFigureOut">
              <a:rPr lang="ru-RU" smtClean="0"/>
              <a:pPr/>
              <a:t>08.07.2012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AD80ED-24B9-468B-AB0A-5C536F4E527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D8EFCCDD-97DD-495A-987D-B1A39A32F2EC}" type="datetimeFigureOut">
              <a:rPr lang="ru-RU" smtClean="0"/>
              <a:pPr/>
              <a:t>08.07.2012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AFAFC6CF-D87C-46D4-A0F8-20B5AD87AB9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8EFCCDD-97DD-495A-987D-B1A39A32F2EC}" type="datetimeFigureOut">
              <a:rPr lang="ru-RU" smtClean="0"/>
              <a:pPr/>
              <a:t>08.07.2012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AFC6CF-D87C-46D4-A0F8-20B5AD87AB97}" type="slidenum">
              <a:rPr lang="ru-RU" smtClean="0"/>
              <a:pPr/>
              <a:t>‹#›</a:t>
            </a:fld>
            <a:endParaRPr lang="ru-RU"/>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8EFCCDD-97DD-495A-987D-B1A39A32F2EC}" type="datetimeFigureOut">
              <a:rPr lang="ru-RU" smtClean="0"/>
              <a:pPr/>
              <a:t>08.07.2012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AFC6CF-D87C-46D4-A0F8-20B5AD87AB97}" type="slidenum">
              <a:rPr lang="ru-RU" smtClean="0"/>
              <a:pPr/>
              <a:t>‹#›</a:t>
            </a:fld>
            <a:endParaRPr lang="ru-RU"/>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8EFCCDD-97DD-495A-987D-B1A39A32F2EC}" type="datetimeFigureOut">
              <a:rPr lang="ru-RU" smtClean="0"/>
              <a:pPr/>
              <a:t>08.07.2012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AFC6CF-D87C-46D4-A0F8-20B5AD87AB97}" type="slidenum">
              <a:rPr lang="ru-RU" smtClean="0"/>
              <a:pPr/>
              <a:t>‹#›</a:t>
            </a:fld>
            <a:endParaRPr lang="ru-RU"/>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8EFCCDD-97DD-495A-987D-B1A39A32F2EC}" type="datetimeFigureOut">
              <a:rPr lang="ru-RU" smtClean="0"/>
              <a:pPr/>
              <a:t>08.07.2012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AFC6CF-D87C-46D4-A0F8-20B5AD87AB9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8EFCCDD-97DD-495A-987D-B1A39A32F2EC}" type="datetimeFigureOut">
              <a:rPr lang="ru-RU" smtClean="0"/>
              <a:pPr/>
              <a:t>08.07.2012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AFC6CF-D87C-46D4-A0F8-20B5AD87AB97}" type="slidenum">
              <a:rPr lang="ru-RU" smtClean="0"/>
              <a:pPr/>
              <a:t>‹#›</a:t>
            </a:fld>
            <a:endParaRPr lang="ru-RU"/>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8EFCCDD-97DD-495A-987D-B1A39A32F2EC}" type="datetimeFigureOut">
              <a:rPr lang="ru-RU" smtClean="0"/>
              <a:pPr/>
              <a:t>08.07.2012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FAFC6CF-D87C-46D4-A0F8-20B5AD87AB97}" type="slidenum">
              <a:rPr lang="ru-RU" smtClean="0"/>
              <a:pPr/>
              <a:t>‹#›</a:t>
            </a:fld>
            <a:endParaRPr lang="ru-RU"/>
          </a:p>
        </p:txBody>
      </p:sp>
    </p:spTree>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D8EFCCDD-97DD-495A-987D-B1A39A32F2EC}" type="datetimeFigureOut">
              <a:rPr lang="ru-RU" smtClean="0"/>
              <a:pPr/>
              <a:t>08.07.2012</a:t>
            </a:fld>
            <a:endParaRPr lang="ru-RU"/>
          </a:p>
        </p:txBody>
      </p:sp>
      <p:sp>
        <p:nvSpPr>
          <p:cNvPr id="8" name="Номер слайда 7"/>
          <p:cNvSpPr>
            <a:spLocks noGrp="1"/>
          </p:cNvSpPr>
          <p:nvPr>
            <p:ph type="sldNum" sz="quarter" idx="11"/>
          </p:nvPr>
        </p:nvSpPr>
        <p:spPr/>
        <p:txBody>
          <a:bodyPr/>
          <a:lstStyle/>
          <a:p>
            <a:fld id="{AFAFC6CF-D87C-46D4-A0F8-20B5AD87AB97}"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8EFCCDD-97DD-495A-987D-B1A39A32F2EC}" type="datetimeFigureOut">
              <a:rPr lang="ru-RU" smtClean="0"/>
              <a:pPr/>
              <a:t>08.07.2012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FAFC6CF-D87C-46D4-A0F8-20B5AD87AB97}" type="slidenum">
              <a:rPr lang="ru-RU" smtClean="0"/>
              <a:pPr/>
              <a:t>‹#›</a:t>
            </a:fld>
            <a:endParaRPr lang="ru-RU"/>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8EFCCDD-97DD-495A-987D-B1A39A32F2EC}" type="datetimeFigureOut">
              <a:rPr lang="ru-RU" smtClean="0"/>
              <a:pPr/>
              <a:t>08.07.2012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AFAFC6CF-D87C-46D4-A0F8-20B5AD87AB97}" type="slidenum">
              <a:rPr lang="ru-RU" smtClean="0"/>
              <a:pPr/>
              <a:t>‹#›</a:t>
            </a:fld>
            <a:endParaRPr lang="ru-RU"/>
          </a:p>
        </p:txBody>
      </p:sp>
    </p:spTree>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D8EFCCDD-97DD-495A-987D-B1A39A32F2EC}" type="datetimeFigureOut">
              <a:rPr lang="ru-RU" smtClean="0"/>
              <a:pPr/>
              <a:t>08.07.2012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AFC6CF-D87C-46D4-A0F8-20B5AD87AB97}" type="slidenum">
              <a:rPr lang="ru-RU" smtClean="0"/>
              <a:pPr/>
              <a:t>‹#›</a:t>
            </a:fld>
            <a:endParaRPr lang="ru-RU"/>
          </a:p>
        </p:txBody>
      </p:sp>
    </p:spTree>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blip>
          <a:srcRect/>
          <a:stretch>
            <a:fillRect l="-25000" r="-25000"/>
          </a:stretch>
        </a:blipFill>
        <a:effectLst/>
      </p:bgPr>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D8EFCCDD-97DD-495A-987D-B1A39A32F2EC}" type="datetimeFigureOut">
              <a:rPr lang="ru-RU" smtClean="0"/>
              <a:pPr/>
              <a:t>08.07.2012</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FAFC6CF-D87C-46D4-A0F8-20B5AD87AB97}"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p:newsflash/>
  </p:transition>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gif"/><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gif"/><Relationship Id="rId1" Type="http://schemas.openxmlformats.org/officeDocument/2006/relationships/slideLayout" Target="../slideLayouts/slideLayout8.xml"/><Relationship Id="rId4" Type="http://schemas.openxmlformats.org/officeDocument/2006/relationships/image" Target="../media/image3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8.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1268760"/>
            <a:ext cx="6804000" cy="2818406"/>
          </a:xfrm>
        </p:spPr>
        <p:txBody>
          <a:bodyPr>
            <a:normAutofit/>
          </a:bodyPr>
          <a:lstStyle/>
          <a:p>
            <a:pPr algn="ctr"/>
            <a:r>
              <a:rPr lang="ru-RU" sz="3600" cap="none"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a:t>
            </a:r>
            <a:r>
              <a:rPr lang="ru-RU" sz="3600" cap="none" dirty="0" smtClean="0">
                <a:ln w="24500" cmpd="dbl">
                  <a:solidFill>
                    <a:schemeClr val="accent2">
                      <a:shade val="85000"/>
                      <a:satMod val="155000"/>
                    </a:schemeClr>
                  </a:solidFill>
                  <a:prstDash val="solid"/>
                  <a:miter lim="800000"/>
                </a:ln>
                <a:gradFill>
                  <a:gsLst>
                    <a:gs pos="10000">
                      <a:srgbClr val="FFFF00"/>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a:t>
            </a:r>
            <a:r>
              <a:rPr lang="ru-RU" sz="4800" cap="none" dirty="0" smtClean="0">
                <a:ln w="24500" cmpd="dbl">
                  <a:solidFill>
                    <a:schemeClr val="accent2">
                      <a:shade val="85000"/>
                      <a:satMod val="155000"/>
                    </a:schemeClr>
                  </a:solidFill>
                  <a:prstDash val="solid"/>
                  <a:miter lim="800000"/>
                </a:ln>
                <a:gradFill>
                  <a:gsLst>
                    <a:gs pos="10000">
                      <a:srgbClr val="FFFF00"/>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Иммунитет</a:t>
            </a:r>
            <a:endParaRPr lang="ru-RU" sz="4800" cap="none" dirty="0">
              <a:ln w="24500" cmpd="dbl">
                <a:solidFill>
                  <a:schemeClr val="accent2">
                    <a:shade val="85000"/>
                    <a:satMod val="155000"/>
                  </a:schemeClr>
                </a:solidFill>
                <a:prstDash val="solid"/>
                <a:miter lim="800000"/>
              </a:ln>
              <a:gradFill>
                <a:gsLst>
                  <a:gs pos="10000">
                    <a:srgbClr val="FFFF00"/>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Подзаголовок 2"/>
          <p:cNvSpPr>
            <a:spLocks noGrp="1"/>
          </p:cNvSpPr>
          <p:nvPr>
            <p:ph type="subTitle" idx="1"/>
          </p:nvPr>
        </p:nvSpPr>
        <p:spPr>
          <a:xfrm>
            <a:off x="1115616" y="2132856"/>
            <a:ext cx="6480048" cy="1752600"/>
          </a:xfrm>
        </p:spPr>
        <p:txBody>
          <a:bodyPr>
            <a:normAutofit/>
          </a:bodyPr>
          <a:lstStyle/>
          <a:p>
            <a:pPr algn="ctr"/>
            <a:r>
              <a:rPr lang="ru-RU" sz="3600" b="1" dirty="0" smtClean="0">
                <a:effectLst>
                  <a:outerShdw blurRad="38100" dist="38100" dir="2700000" algn="tl">
                    <a:srgbClr val="000000">
                      <a:alpha val="43137"/>
                    </a:srgbClr>
                  </a:outerShdw>
                </a:effectLst>
                <a:latin typeface="+mj-lt"/>
              </a:rPr>
              <a:t>Борьба организма</a:t>
            </a:r>
          </a:p>
          <a:p>
            <a:pPr algn="ctr"/>
            <a:r>
              <a:rPr lang="ru-RU" sz="3600" b="1" dirty="0" smtClean="0">
                <a:effectLst>
                  <a:outerShdw blurRad="38100" dist="38100" dir="2700000" algn="tl">
                    <a:srgbClr val="000000">
                      <a:alpha val="43137"/>
                    </a:srgbClr>
                  </a:outerShdw>
                </a:effectLst>
                <a:latin typeface="+mj-lt"/>
              </a:rPr>
              <a:t> с инфекцией</a:t>
            </a:r>
            <a:endParaRPr lang="ru-RU" sz="3600" b="1" dirty="0">
              <a:effectLst>
                <a:outerShdw blurRad="38100" dist="38100" dir="2700000" algn="tl">
                  <a:srgbClr val="000000">
                    <a:alpha val="43137"/>
                  </a:srgbClr>
                </a:outerShdw>
              </a:effectLst>
              <a:latin typeface="+mj-lt"/>
            </a:endParaRPr>
          </a:p>
        </p:txBody>
      </p:sp>
      <p:pic>
        <p:nvPicPr>
          <p:cNvPr id="4" name="Рисунок 3" descr="actimel_ok.jpg"/>
          <p:cNvPicPr>
            <a:picLocks noChangeAspect="1"/>
          </p:cNvPicPr>
          <p:nvPr/>
        </p:nvPicPr>
        <p:blipFill>
          <a:blip r:embed="rId2" cstate="email"/>
          <a:stretch>
            <a:fillRect/>
          </a:stretch>
        </p:blipFill>
        <p:spPr>
          <a:xfrm>
            <a:off x="323528" y="836712"/>
            <a:ext cx="1643042" cy="28762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image.jpg"/>
          <p:cNvPicPr>
            <a:picLocks noChangeAspect="1"/>
          </p:cNvPicPr>
          <p:nvPr/>
        </p:nvPicPr>
        <p:blipFill>
          <a:blip r:embed="rId3" cstate="email"/>
          <a:stretch>
            <a:fillRect/>
          </a:stretch>
        </p:blipFill>
        <p:spPr>
          <a:xfrm>
            <a:off x="6804248" y="836712"/>
            <a:ext cx="2173293" cy="26432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descr="78111827_4278666_ar129506505615143.jpg"/>
          <p:cNvPicPr>
            <a:picLocks noChangeAspect="1"/>
          </p:cNvPicPr>
          <p:nvPr/>
        </p:nvPicPr>
        <p:blipFill>
          <a:blip r:embed="rId4" cstate="email"/>
          <a:stretch>
            <a:fillRect/>
          </a:stretch>
        </p:blipFill>
        <p:spPr>
          <a:xfrm>
            <a:off x="2771801" y="4121585"/>
            <a:ext cx="3240360" cy="243027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251520" y="5013176"/>
            <a:ext cx="4968552" cy="432048"/>
          </a:xfrm>
        </p:spPr>
        <p:txBody>
          <a:bodyPr>
            <a:noAutofit/>
          </a:bodyPr>
          <a:lstStyle/>
          <a:p>
            <a:r>
              <a:rPr lang="ru-RU" sz="2000" b="1" dirty="0" smtClean="0">
                <a:effectLst>
                  <a:outerShdw blurRad="38100" dist="38100" dir="2700000" algn="tl">
                    <a:srgbClr val="000000">
                      <a:alpha val="43137"/>
                    </a:srgbClr>
                  </a:outerShdw>
                </a:effectLst>
                <a:latin typeface="Comic Sans MS" pitchFamily="66" charset="0"/>
              </a:rPr>
              <a:t>Многие Т-лимфоциты способны распознавать микробные и другие антигены и расшифровывать их химическую структуру. В-лимфоциты, получив информацию об антигене от Т-лимфоцитов, начинают стремительно размножаться и выделять в кровь антитела. Каждый вид антител способен нейтрализовать строго определенный антиген, именно тот, который обнаружил Т-лимфоцит. Т-лимфоциты гладкие(а), а В-лимфоциты – ворситчатые(б)</a:t>
            </a:r>
          </a:p>
        </p:txBody>
      </p:sp>
      <p:pic>
        <p:nvPicPr>
          <p:cNvPr id="6" name="Рисунок 5" descr="1465_1099287700.jpg"/>
          <p:cNvPicPr>
            <a:picLocks noChangeAspect="1"/>
          </p:cNvPicPr>
          <p:nvPr/>
        </p:nvPicPr>
        <p:blipFill>
          <a:blip r:embed="rId2" cstate="email"/>
          <a:stretch>
            <a:fillRect/>
          </a:stretch>
        </p:blipFill>
        <p:spPr>
          <a:xfrm>
            <a:off x="4932040" y="548680"/>
            <a:ext cx="2000264" cy="204676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8" name="Содержимое 7" descr="1464_1868580929.jpg"/>
          <p:cNvPicPr>
            <a:picLocks noGrp="1" noChangeAspect="1"/>
          </p:cNvPicPr>
          <p:nvPr>
            <p:ph sz="half" idx="1"/>
          </p:nvPr>
        </p:nvPicPr>
        <p:blipFill>
          <a:blip r:embed="rId3" cstate="email"/>
          <a:stretch>
            <a:fillRect/>
          </a:stretch>
        </p:blipFill>
        <p:spPr>
          <a:xfrm>
            <a:off x="6444208" y="2924944"/>
            <a:ext cx="1928826" cy="202507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9" name="Прямоугольник 8"/>
          <p:cNvSpPr/>
          <p:nvPr/>
        </p:nvSpPr>
        <p:spPr>
          <a:xfrm>
            <a:off x="6516216" y="2348880"/>
            <a:ext cx="500066" cy="523220"/>
          </a:xfrm>
          <a:prstGeom prst="rect">
            <a:avLst/>
          </a:prstGeom>
          <a:noFill/>
        </p:spPr>
        <p:txBody>
          <a:bodyPr wrap="square" lIns="91440" tIns="45720" rIns="91440" bIns="45720">
            <a:spAutoFit/>
          </a:bodyPr>
          <a:lstStyle/>
          <a:p>
            <a:pPr algn="ctr"/>
            <a:r>
              <a:rPr lang="ru-RU" sz="2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а</a:t>
            </a:r>
            <a:endParaRPr lang="ru-RU" sz="2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10" name="Прямоугольник 9"/>
          <p:cNvSpPr/>
          <p:nvPr/>
        </p:nvSpPr>
        <p:spPr>
          <a:xfrm>
            <a:off x="8028384" y="5013176"/>
            <a:ext cx="444352" cy="584775"/>
          </a:xfrm>
          <a:prstGeom prst="rect">
            <a:avLst/>
          </a:prstGeom>
          <a:noFill/>
        </p:spPr>
        <p:txBody>
          <a:bodyPr wrap="none" lIns="91440" tIns="45720" rIns="91440" bIns="45720">
            <a:spAutoFit/>
          </a:bodyPr>
          <a:lstStyle/>
          <a:p>
            <a:pPr algn="ctr"/>
            <a:r>
              <a:rPr lang="ru-RU" sz="32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б</a:t>
            </a:r>
            <a:endParaRPr lang="ru-RU" sz="32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179512" y="2708920"/>
            <a:ext cx="4357718" cy="3929090"/>
          </a:xfrm>
        </p:spPr>
        <p:txBody>
          <a:bodyPr>
            <a:noAutofit/>
          </a:bodyPr>
          <a:lstStyle/>
          <a:p>
            <a:r>
              <a:rPr lang="ru-RU" sz="2000" b="1" dirty="0" smtClean="0">
                <a:effectLst>
                  <a:outerShdw blurRad="38100" dist="38100" dir="2700000" algn="tl">
                    <a:srgbClr val="000000">
                      <a:alpha val="43137"/>
                    </a:srgbClr>
                  </a:outerShdw>
                </a:effectLst>
                <a:latin typeface="Comic Sans MS" pitchFamily="66" charset="0"/>
              </a:rPr>
              <a:t>Антитела могут нейтрализовать только те антигены, которые находятся вне клеток. Если же вирусу удалось проникнуть в клетку, не оставив следов на ее клеточной мембране, ни антитела, ни лейкоциты справиться с ним не смогут. Против вирусов борется сама клетка, выделяя особые вещества, одним из которых является интерферон. На рисунке 47 показано, как лейкоциты выходят из сосуда и уничтожают микробов, которые изображены темными овальными точками; мелкими точками обозначен гной; крупные круглые точки в сосуде — эритроциты</a:t>
            </a:r>
            <a:endParaRPr lang="ru-RU" sz="2000" b="1" dirty="0">
              <a:effectLst>
                <a:outerShdw blurRad="38100" dist="38100" dir="2700000" algn="tl">
                  <a:srgbClr val="000000">
                    <a:alpha val="43137"/>
                  </a:srgbClr>
                </a:outerShdw>
              </a:effectLst>
              <a:latin typeface="Comic Sans MS" pitchFamily="66" charset="0"/>
            </a:endParaRPr>
          </a:p>
        </p:txBody>
      </p:sp>
      <p:pic>
        <p:nvPicPr>
          <p:cNvPr id="5" name="Содержимое 4" descr="interferon.jpg"/>
          <p:cNvPicPr>
            <a:picLocks noGrp="1" noChangeAspect="1"/>
          </p:cNvPicPr>
          <p:nvPr>
            <p:ph sz="half" idx="1"/>
          </p:nvPr>
        </p:nvPicPr>
        <p:blipFill>
          <a:blip r:embed="rId2" cstate="email"/>
          <a:stretch>
            <a:fillRect/>
          </a:stretch>
        </p:blipFill>
        <p:spPr>
          <a:xfrm>
            <a:off x="5000628" y="428604"/>
            <a:ext cx="2714643" cy="271464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 name="Рисунок 5" descr="800px-8_18_16_1.png"/>
          <p:cNvPicPr>
            <a:picLocks noChangeAspect="1"/>
          </p:cNvPicPr>
          <p:nvPr/>
        </p:nvPicPr>
        <p:blipFill>
          <a:blip r:embed="rId3" cstate="email"/>
          <a:stretch>
            <a:fillRect/>
          </a:stretch>
        </p:blipFill>
        <p:spPr>
          <a:xfrm>
            <a:off x="4499992" y="3429000"/>
            <a:ext cx="3924983" cy="2020567"/>
          </a:xfrm>
          <a:prstGeom prst="rect">
            <a:avLst/>
          </a:prstGeom>
        </p:spPr>
      </p:pic>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323528" y="1700808"/>
            <a:ext cx="4069116" cy="3357586"/>
          </a:xfrm>
        </p:spPr>
        <p:txBody>
          <a:bodyPr>
            <a:noAutofit/>
          </a:bodyPr>
          <a:lstStyle/>
          <a:p>
            <a:r>
              <a:rPr lang="ru-RU" sz="2000" b="1" dirty="0" smtClean="0">
                <a:effectLst>
                  <a:outerShdw blurRad="38100" dist="38100" dir="2700000" algn="tl">
                    <a:srgbClr val="000000">
                      <a:alpha val="43137"/>
                    </a:srgbClr>
                  </a:outerShdw>
                </a:effectLst>
                <a:latin typeface="Comic Sans MS" pitchFamily="66" charset="0"/>
              </a:rPr>
              <a:t> Проникающие в организм микробы сначала сосредоточиваются в одном месте, поражая орган или часть его. Это вызывает местную реакцию, которая называется воспалением. Ее приспособительное значение в том, чтобы не допустить распространения микробов на весь организм, а затем и полностью их уничтожить.</a:t>
            </a:r>
            <a:endParaRPr lang="ru-RU" sz="2000" b="1" dirty="0">
              <a:effectLst>
                <a:outerShdw blurRad="38100" dist="38100" dir="2700000" algn="tl">
                  <a:srgbClr val="000000">
                    <a:alpha val="43137"/>
                  </a:srgbClr>
                </a:outerShdw>
              </a:effectLst>
              <a:latin typeface="Comic Sans MS" pitchFamily="66" charset="0"/>
            </a:endParaRPr>
          </a:p>
        </p:txBody>
      </p:sp>
      <p:pic>
        <p:nvPicPr>
          <p:cNvPr id="5" name="Содержимое 4" descr="11091.jpg"/>
          <p:cNvPicPr>
            <a:picLocks noGrp="1" noChangeAspect="1"/>
          </p:cNvPicPr>
          <p:nvPr>
            <p:ph sz="half" idx="1"/>
          </p:nvPr>
        </p:nvPicPr>
        <p:blipFill>
          <a:blip r:embed="rId2" cstate="email"/>
          <a:stretch>
            <a:fillRect/>
          </a:stretch>
        </p:blipFill>
        <p:spPr>
          <a:xfrm>
            <a:off x="4786314" y="1357298"/>
            <a:ext cx="2786082" cy="37147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142844" y="5715016"/>
            <a:ext cx="3057556" cy="985972"/>
          </a:xfrm>
        </p:spPr>
        <p:txBody>
          <a:bodyPr>
            <a:noAutofit/>
          </a:bodyPr>
          <a:lstStyle/>
          <a:p>
            <a:r>
              <a:rPr lang="ru-RU" sz="1600" b="1" dirty="0" smtClean="0">
                <a:effectLst>
                  <a:outerShdw blurRad="38100" dist="38100" dir="2700000" algn="tl">
                    <a:srgbClr val="000000">
                      <a:alpha val="43137"/>
                    </a:srgbClr>
                  </a:outerShdw>
                </a:effectLst>
                <a:latin typeface="Comic Sans MS" pitchFamily="66" charset="0"/>
              </a:rPr>
              <a:t>При воспалении происходит покраснение пораженного участка: расширяются капилляры и к этому месту усиленно притекает кровь. Повышается местная температура, раздражаются рецепторы, вызывающие ощущение боли. К воспаленному участку с кровью прибывают лейкоциты крови и макрофаги из тканей — начинается фагоцитоз. При этом вокруг скопления микробов образуется мощный защитный вал из лейкоцитов и макрофагов. Внутри этого вала происходит уничтожение возбудителей. При этом гибнет и часть клеток крови. Смесь из погибших микробов и фагоцитов и представляет собой всем известный гной (рис. 47). </a:t>
            </a:r>
            <a:endParaRPr lang="ru-RU" sz="1600" b="1" dirty="0">
              <a:effectLst>
                <a:outerShdw blurRad="38100" dist="38100" dir="2700000" algn="tl">
                  <a:srgbClr val="000000">
                    <a:alpha val="43137"/>
                  </a:srgbClr>
                </a:outerShdw>
              </a:effectLst>
              <a:latin typeface="Comic Sans MS" pitchFamily="66" charset="0"/>
            </a:endParaRPr>
          </a:p>
        </p:txBody>
      </p:sp>
      <p:pic>
        <p:nvPicPr>
          <p:cNvPr id="5" name="Содержимое 4" descr="fagocitoz.gif"/>
          <p:cNvPicPr>
            <a:picLocks noGrp="1" noChangeAspect="1"/>
          </p:cNvPicPr>
          <p:nvPr>
            <p:ph sz="half" idx="1"/>
          </p:nvPr>
        </p:nvPicPr>
        <p:blipFill>
          <a:blip r:embed="rId2" cstate="email"/>
          <a:stretch>
            <a:fillRect/>
          </a:stretch>
        </p:blipFill>
        <p:spPr>
          <a:xfrm>
            <a:off x="3286116" y="571480"/>
            <a:ext cx="4000528" cy="2643333"/>
          </a:xfrm>
          <a:prstGeom prst="rect">
            <a:avLst/>
          </a:prstGeom>
          <a:ln>
            <a:noFill/>
          </a:ln>
          <a:effectLst>
            <a:outerShdw blurRad="190500" algn="tl" rotWithShape="0">
              <a:srgbClr val="000000">
                <a:alpha val="70000"/>
              </a:srgbClr>
            </a:outerShdw>
          </a:effectLst>
        </p:spPr>
      </p:pic>
      <p:pic>
        <p:nvPicPr>
          <p:cNvPr id="6" name="Рисунок 5" descr="800px-8_18_16_1.png"/>
          <p:cNvPicPr>
            <a:picLocks noChangeAspect="1"/>
          </p:cNvPicPr>
          <p:nvPr/>
        </p:nvPicPr>
        <p:blipFill>
          <a:blip r:embed="rId3" cstate="email"/>
          <a:stretch>
            <a:fillRect/>
          </a:stretch>
        </p:blipFill>
        <p:spPr>
          <a:xfrm>
            <a:off x="3275856" y="3212976"/>
            <a:ext cx="4357718" cy="2286016"/>
          </a:xfrm>
          <a:prstGeom prst="rect">
            <a:avLst/>
          </a:prstGeom>
        </p:spPr>
      </p:pic>
    </p:spTree>
  </p:cSld>
  <p:clrMapOvr>
    <a:masterClrMapping/>
  </p:clrMapOvr>
  <p:transition>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142844" y="857232"/>
            <a:ext cx="4069116" cy="4214708"/>
          </a:xfrm>
        </p:spPr>
        <p:txBody>
          <a:bodyPr>
            <a:normAutofit/>
          </a:bodyPr>
          <a:lstStyle/>
          <a:p>
            <a:r>
              <a:rPr lang="ru-RU" sz="2000" b="1" dirty="0" smtClean="0">
                <a:effectLst>
                  <a:outerShdw blurRad="38100" dist="38100" dir="2700000" algn="tl">
                    <a:srgbClr val="000000">
                      <a:alpha val="43137"/>
                    </a:srgbClr>
                  </a:outerShdw>
                </a:effectLst>
                <a:latin typeface="Comic Sans MS" pitchFamily="66" charset="0"/>
              </a:rPr>
              <a:t>Среди заболеваний, поражающих весь организм, особую группу составляют инфекционные болезни. Их вызывают живые возбудители: вирусы, микробы, грибки и др. Паразитарные болезни вызываются простейшими, червями-паразитами, паразитическими насекомыми, клещами и другими организмами.</a:t>
            </a:r>
            <a:endParaRPr lang="ru-RU" sz="2000" b="1" dirty="0">
              <a:effectLst>
                <a:outerShdw blurRad="38100" dist="38100" dir="2700000" algn="tl">
                  <a:srgbClr val="000000">
                    <a:alpha val="43137"/>
                  </a:srgbClr>
                </a:outerShdw>
              </a:effectLst>
              <a:latin typeface="Comic Sans MS" pitchFamily="66" charset="0"/>
            </a:endParaRPr>
          </a:p>
        </p:txBody>
      </p:sp>
      <p:pic>
        <p:nvPicPr>
          <p:cNvPr id="5" name="Содержимое 4" descr="1310810579388.jpg"/>
          <p:cNvPicPr>
            <a:picLocks noGrp="1" noChangeAspect="1"/>
          </p:cNvPicPr>
          <p:nvPr>
            <p:ph sz="half" idx="1"/>
          </p:nvPr>
        </p:nvPicPr>
        <p:blipFill>
          <a:blip r:embed="rId2" cstate="email"/>
          <a:stretch>
            <a:fillRect/>
          </a:stretch>
        </p:blipFill>
        <p:spPr>
          <a:xfrm>
            <a:off x="4643438" y="2000240"/>
            <a:ext cx="2828925" cy="270525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142844" y="142852"/>
            <a:ext cx="5221244" cy="6500724"/>
          </a:xfrm>
        </p:spPr>
        <p:txBody>
          <a:bodyPr>
            <a:noAutofit/>
          </a:bodyPr>
          <a:lstStyle/>
          <a:p>
            <a:r>
              <a:rPr lang="ru-RU" sz="1600" b="1" dirty="0" smtClean="0">
                <a:effectLst>
                  <a:outerShdw blurRad="38100" dist="38100" dir="2700000" algn="tl">
                    <a:srgbClr val="000000">
                      <a:alpha val="43137"/>
                    </a:srgbClr>
                  </a:outerShdw>
                </a:effectLst>
              </a:rPr>
              <a:t> </a:t>
            </a:r>
            <a:r>
              <a:rPr lang="ru-RU" sz="1600" b="1" dirty="0" smtClean="0">
                <a:effectLst>
                  <a:outerShdw blurRad="38100" dist="38100" dir="2700000" algn="tl">
                    <a:srgbClr val="000000">
                      <a:alpha val="43137"/>
                    </a:srgbClr>
                  </a:outerShdw>
                </a:effectLst>
                <a:latin typeface="Comic Sans MS" pitchFamily="66" charset="0"/>
              </a:rPr>
              <a:t>Инфекционные заболевания отличаются от других тем, что они заразны, а также им свойственны циклическое течение и формирование постинфекционного иммунитета. Под цикличностью течения заболевания понимают закономерную смену симптомов болезни. Так, после попадания в организм инфекции больной некоторое время не чувствует каких-либо изменений. Это скрытый период болезни. Здесь происходит, с одной стороны, размножение возбудителя, а с другой — нарастание иммунной реакции: опознание чужеродных соединений, выработка против них антител. Болезнь не наступит, если антите¬лам удастся в самом начале подавить размножение возбудителя. В противном случае постепенно развиваются симптомы бо¬лезни (иногда это происходит резко). В этот острый период в организме происходит интенсивное накопление возбудителя, вредных веществ, которые он выделяет, а также уничтожающих их антител. В стадии выздоровления антитела начинают сдерживать размножение возбудителя и нейтрализуют его яды. Наступает облегчение, а затем выздоровление.</a:t>
            </a:r>
            <a:endParaRPr lang="ru-RU" sz="1600" b="1" dirty="0">
              <a:effectLst>
                <a:outerShdw blurRad="38100" dist="38100" dir="2700000" algn="tl">
                  <a:srgbClr val="000000">
                    <a:alpha val="43137"/>
                  </a:srgbClr>
                </a:outerShdw>
              </a:effectLst>
              <a:latin typeface="Comic Sans MS" pitchFamily="66" charset="0"/>
            </a:endParaRPr>
          </a:p>
        </p:txBody>
      </p:sp>
      <p:pic>
        <p:nvPicPr>
          <p:cNvPr id="5" name="Содержимое 4" descr="panflu.jpg"/>
          <p:cNvPicPr>
            <a:picLocks noGrp="1" noChangeAspect="1"/>
          </p:cNvPicPr>
          <p:nvPr>
            <p:ph sz="half" idx="1"/>
          </p:nvPr>
        </p:nvPicPr>
        <p:blipFill>
          <a:blip r:embed="rId2" cstate="email"/>
          <a:stretch>
            <a:fillRect/>
          </a:stretch>
        </p:blipFill>
        <p:spPr>
          <a:xfrm>
            <a:off x="5508104" y="1916832"/>
            <a:ext cx="3214710" cy="282090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142844" y="285728"/>
            <a:ext cx="4714908" cy="5572188"/>
          </a:xfrm>
        </p:spPr>
        <p:txBody>
          <a:bodyPr>
            <a:normAutofit/>
          </a:bodyPr>
          <a:lstStyle/>
          <a:p>
            <a:r>
              <a:rPr lang="ru-RU" sz="1600" b="1" dirty="0" smtClean="0">
                <a:effectLst>
                  <a:outerShdw blurRad="38100" dist="38100" dir="2700000" algn="tl">
                    <a:srgbClr val="000000">
                      <a:alpha val="43137"/>
                    </a:srgbClr>
                  </a:outerShdw>
                </a:effectLst>
                <a:latin typeface="Comic Sans MS" pitchFamily="66" charset="0"/>
              </a:rPr>
              <a:t>Инфекционные болезни — заразные болезни, поэтому важно знать, в какое время и как передается инфекция. Путь, через который возбудитель болезни может попасть в организм, называют «воротами инфекции». Наиболее частыми инфекционными поражениями являются острые респираторные заболевания (ОРЗ), в том числе грипп. Они вызываются различными микроорганизмами и вирусами. Иммунитет, выработанный к одному из возбудителей, не гарантирует от заражения другим. Грипп передается воздушно-капельным путем. Зная это, надо тщательно следить за чистотой воздуха, удалять пыль, изолировать больного. Многие микробы не выдерживают кипячения, их можно уничтожить хлорамином и другими дезинфицирующими средствами.</a:t>
            </a:r>
            <a:endParaRPr lang="ru-RU" sz="1600" b="1" dirty="0">
              <a:effectLst>
                <a:outerShdw blurRad="38100" dist="38100" dir="2700000" algn="tl">
                  <a:srgbClr val="000000">
                    <a:alpha val="43137"/>
                  </a:srgbClr>
                </a:outerShdw>
              </a:effectLst>
              <a:latin typeface="Comic Sans MS" pitchFamily="66" charset="0"/>
            </a:endParaRPr>
          </a:p>
        </p:txBody>
      </p:sp>
      <p:pic>
        <p:nvPicPr>
          <p:cNvPr id="5" name="Содержимое 4" descr="39.jpg"/>
          <p:cNvPicPr>
            <a:picLocks noGrp="1" noChangeAspect="1"/>
          </p:cNvPicPr>
          <p:nvPr>
            <p:ph sz="half" idx="1"/>
          </p:nvPr>
        </p:nvPicPr>
        <p:blipFill>
          <a:blip r:embed="rId2" cstate="email"/>
          <a:stretch>
            <a:fillRect/>
          </a:stretch>
        </p:blipFill>
        <p:spPr>
          <a:xfrm>
            <a:off x="4936581" y="0"/>
            <a:ext cx="4207419" cy="4000504"/>
          </a:xfrm>
        </p:spPr>
      </p:pic>
      <p:pic>
        <p:nvPicPr>
          <p:cNvPr id="6" name="Рисунок 5" descr="gripp.jpg"/>
          <p:cNvPicPr>
            <a:picLocks noChangeAspect="1"/>
          </p:cNvPicPr>
          <p:nvPr/>
        </p:nvPicPr>
        <p:blipFill>
          <a:blip r:embed="rId3" cstate="email"/>
          <a:stretch>
            <a:fillRect/>
          </a:stretch>
        </p:blipFill>
        <p:spPr>
          <a:xfrm>
            <a:off x="4929190" y="3714728"/>
            <a:ext cx="3929090" cy="314327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142844" y="357166"/>
            <a:ext cx="5005220" cy="6143668"/>
          </a:xfrm>
        </p:spPr>
        <p:txBody>
          <a:bodyPr>
            <a:noAutofit/>
          </a:bodyPr>
          <a:lstStyle/>
          <a:p>
            <a:r>
              <a:rPr lang="ru-RU" sz="1800" b="1" dirty="0" smtClean="0">
                <a:effectLst>
                  <a:outerShdw blurRad="38100" dist="38100" dir="2700000" algn="tl">
                    <a:srgbClr val="000000">
                      <a:alpha val="43137"/>
                    </a:srgbClr>
                  </a:outerShdw>
                </a:effectLst>
                <a:latin typeface="Comic Sans MS" pitchFamily="66" charset="0"/>
              </a:rPr>
              <a:t> Ряд инфекционных болезней поражает преимущественно детей. Это корь, ветряная оспа, коклюш, свинка. Эти заболевания обычно оставляют стойкий иммунитет. Вместе с тем они очень заразны. Большинство людей болеют ими в детстве. Отсюда и их название — «детские болезни», но болеть ими могут и взрослые. Значительную опасность для окружающих представляют бацилло- и вирусоносители. Ими становятся люди, перенесшие инфекционные заболевания, но не освободившиеся полностью от болезнетворных микроорганизмов. Силы иммунитета этих людей достаточны, чтобы защитить себя от возобновления заболевания, но они не могут уничтожить их до конца. Такие люди могут, сами того не подозревая, заражать окружающих. Поэтому не следует уклоняться от анализа на бациллоносительство, если его предлагает врач.</a:t>
            </a:r>
            <a:endParaRPr lang="ru-RU" sz="1800" b="1" dirty="0">
              <a:effectLst>
                <a:outerShdw blurRad="38100" dist="38100" dir="2700000" algn="tl">
                  <a:srgbClr val="000000">
                    <a:alpha val="43137"/>
                  </a:srgbClr>
                </a:outerShdw>
              </a:effectLst>
              <a:latin typeface="Comic Sans MS" pitchFamily="66" charset="0"/>
            </a:endParaRPr>
          </a:p>
        </p:txBody>
      </p:sp>
      <p:pic>
        <p:nvPicPr>
          <p:cNvPr id="5" name="Содержимое 4" descr="vetryanaya_ospa.gif"/>
          <p:cNvPicPr>
            <a:picLocks noGrp="1" noChangeAspect="1"/>
          </p:cNvPicPr>
          <p:nvPr>
            <p:ph sz="half" idx="1"/>
          </p:nvPr>
        </p:nvPicPr>
        <p:blipFill>
          <a:blip r:embed="rId2" cstate="email"/>
          <a:stretch>
            <a:fillRect/>
          </a:stretch>
        </p:blipFill>
        <p:spPr>
          <a:xfrm>
            <a:off x="5868144" y="2060848"/>
            <a:ext cx="3071834" cy="216667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 name="Рисунок 5" descr="measles.jpg"/>
          <p:cNvPicPr>
            <a:picLocks noChangeAspect="1"/>
          </p:cNvPicPr>
          <p:nvPr/>
        </p:nvPicPr>
        <p:blipFill>
          <a:blip r:embed="rId3" cstate="email"/>
          <a:stretch>
            <a:fillRect/>
          </a:stretch>
        </p:blipFill>
        <p:spPr>
          <a:xfrm>
            <a:off x="5652120" y="188640"/>
            <a:ext cx="2604912" cy="202031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7" name="Рисунок 6" descr="Pertussis.jpg"/>
          <p:cNvPicPr>
            <a:picLocks noChangeAspect="1"/>
          </p:cNvPicPr>
          <p:nvPr/>
        </p:nvPicPr>
        <p:blipFill>
          <a:blip r:embed="rId4" cstate="email"/>
          <a:stretch>
            <a:fillRect/>
          </a:stretch>
        </p:blipFill>
        <p:spPr>
          <a:xfrm>
            <a:off x="6516216" y="4005064"/>
            <a:ext cx="1714512" cy="260605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4282" y="1928802"/>
            <a:ext cx="8143932" cy="2308324"/>
          </a:xfrm>
          <a:prstGeom prst="rect">
            <a:avLst/>
          </a:prstGeom>
          <a:noFill/>
        </p:spPr>
        <p:txBody>
          <a:bodyPr wrap="square" lIns="91440" tIns="45720" rIns="91440" bIns="45720">
            <a:spAutoFit/>
          </a:bodyPr>
          <a:lstStyle/>
          <a:p>
            <a:pPr algn="ctr"/>
            <a:r>
              <a:rPr lang="ru-RU" sz="3600" b="1" cap="none" spc="0" dirty="0" smtClean="0">
                <a:ln w="10541" cmpd="sng">
                  <a:solidFill>
                    <a:schemeClr val="accent1">
                      <a:shade val="88000"/>
                      <a:satMod val="110000"/>
                    </a:schemeClr>
                  </a:solidFill>
                  <a:prstDash val="solid"/>
                </a:ln>
                <a:solidFill>
                  <a:srgbClr val="FFFF00"/>
                </a:solidFill>
                <a:effectLst/>
              </a:rPr>
              <a:t>Презентация </a:t>
            </a:r>
            <a:br>
              <a:rPr lang="ru-RU" sz="3600" b="1" cap="none" spc="0" dirty="0" smtClean="0">
                <a:ln w="10541" cmpd="sng">
                  <a:solidFill>
                    <a:schemeClr val="accent1">
                      <a:shade val="88000"/>
                      <a:satMod val="110000"/>
                    </a:schemeClr>
                  </a:solidFill>
                  <a:prstDash val="solid"/>
                </a:ln>
                <a:solidFill>
                  <a:srgbClr val="FFFF00"/>
                </a:solidFill>
                <a:effectLst/>
              </a:rPr>
            </a:br>
            <a:r>
              <a:rPr lang="ru-RU" sz="3600" b="1" cap="none" spc="0" dirty="0" smtClean="0">
                <a:ln w="10541" cmpd="sng">
                  <a:solidFill>
                    <a:schemeClr val="accent1">
                      <a:shade val="88000"/>
                      <a:satMod val="110000"/>
                    </a:schemeClr>
                  </a:solidFill>
                  <a:prstDash val="solid"/>
                </a:ln>
                <a:solidFill>
                  <a:srgbClr val="FFFF00"/>
                </a:solidFill>
                <a:effectLst/>
              </a:rPr>
              <a:t>ученика 8 «Б» класса</a:t>
            </a:r>
          </a:p>
          <a:p>
            <a:pPr algn="ctr"/>
            <a:r>
              <a:rPr lang="ru-RU" sz="3600" b="1" cap="none" spc="0" dirty="0" smtClean="0">
                <a:ln w="10541" cmpd="sng">
                  <a:solidFill>
                    <a:schemeClr val="accent1">
                      <a:shade val="88000"/>
                      <a:satMod val="110000"/>
                    </a:schemeClr>
                  </a:solidFill>
                  <a:prstDash val="solid"/>
                </a:ln>
                <a:solidFill>
                  <a:srgbClr val="FFFF00"/>
                </a:solidFill>
                <a:effectLst/>
              </a:rPr>
              <a:t>Михневской средней школы</a:t>
            </a:r>
            <a:br>
              <a:rPr lang="ru-RU" sz="3600" b="1" cap="none" spc="0" dirty="0" smtClean="0">
                <a:ln w="10541" cmpd="sng">
                  <a:solidFill>
                    <a:schemeClr val="accent1">
                      <a:shade val="88000"/>
                      <a:satMod val="110000"/>
                    </a:schemeClr>
                  </a:solidFill>
                  <a:prstDash val="solid"/>
                </a:ln>
                <a:solidFill>
                  <a:srgbClr val="FFFF00"/>
                </a:solidFill>
                <a:effectLst/>
              </a:rPr>
            </a:br>
            <a:r>
              <a:rPr lang="ru-RU" sz="3600" b="1" cap="none" spc="0" dirty="0" smtClean="0">
                <a:ln w="10541" cmpd="sng">
                  <a:solidFill>
                    <a:schemeClr val="accent1">
                      <a:shade val="88000"/>
                      <a:satMod val="110000"/>
                    </a:schemeClr>
                  </a:solidFill>
                  <a:prstDash val="solid"/>
                </a:ln>
                <a:solidFill>
                  <a:srgbClr val="FFFF00"/>
                </a:solidFill>
                <a:effectLst/>
              </a:rPr>
              <a:t>Кравченко Артема</a:t>
            </a:r>
            <a:endParaRPr lang="ru-RU" sz="3600" b="1" cap="none" spc="0" dirty="0">
              <a:ln w="10541" cmpd="sng">
                <a:solidFill>
                  <a:schemeClr val="accent1">
                    <a:shade val="88000"/>
                    <a:satMod val="110000"/>
                  </a:schemeClr>
                </a:solidFill>
                <a:prstDash val="solid"/>
              </a:ln>
              <a:solidFill>
                <a:srgbClr val="FFFF00"/>
              </a:solidFill>
              <a:effectLst/>
            </a:endParaRPr>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142852"/>
            <a:ext cx="3714776" cy="6143668"/>
          </a:xfrm>
        </p:spPr>
        <p:txBody>
          <a:bodyPr>
            <a:normAutofit/>
          </a:bodyPr>
          <a:lstStyle/>
          <a:p>
            <a:pPr algn="just"/>
            <a:r>
              <a:rPr lang="ru-RU" sz="1600" b="1" dirty="0" smtClean="0">
                <a:effectLst>
                  <a:outerShdw blurRad="38100" dist="38100" dir="2700000" algn="tl">
                    <a:srgbClr val="000000">
                      <a:alpha val="43137"/>
                    </a:srgbClr>
                  </a:outerShdw>
                </a:effectLst>
                <a:latin typeface="Comic Sans MS" pitchFamily="66" charset="0"/>
              </a:rPr>
              <a:t> Все многоклеточные организмы (в том числе и человек) подвергаются постоянным атакам со стороны микробов, вирусов, паразитов. Первым барьером на пути нападающих оказываются кожа и слизистые оболочки. Они являются не только физической преградой, выделения потовых и сальных желез кожи губительны для многих микробов. Слезы, слюна, соляная кислота и ряд других веществ, выделяемых слизистыми оболочками, также вредны для микробов. Наряду с этим действует и «экологическая защита»: на коже и слизистых находятся микроорганизмы, уничтожающие вредных для человека микробов.</a:t>
            </a:r>
            <a:endParaRPr lang="ru-RU" sz="1600" b="1" dirty="0">
              <a:effectLst>
                <a:outerShdw blurRad="38100" dist="38100" dir="2700000" algn="tl">
                  <a:srgbClr val="000000">
                    <a:alpha val="43137"/>
                  </a:srgbClr>
                </a:outerShdw>
              </a:effectLst>
              <a:latin typeface="Comic Sans MS" pitchFamily="66" charset="0"/>
            </a:endParaRPr>
          </a:p>
        </p:txBody>
      </p:sp>
      <p:pic>
        <p:nvPicPr>
          <p:cNvPr id="4" name="Содержимое 3" descr="Защитные барьеры микробов.jpg"/>
          <p:cNvPicPr>
            <a:picLocks noGrp="1" noChangeAspect="1"/>
          </p:cNvPicPr>
          <p:nvPr>
            <p:ph idx="1"/>
          </p:nvPr>
        </p:nvPicPr>
        <p:blipFill>
          <a:blip r:embed="rId2" cstate="email"/>
          <a:stretch>
            <a:fillRect/>
          </a:stretch>
        </p:blipFill>
        <p:spPr>
          <a:xfrm>
            <a:off x="4067944" y="1412776"/>
            <a:ext cx="4429156" cy="354332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285720" y="428604"/>
            <a:ext cx="3071834" cy="5643602"/>
          </a:xfrm>
          <a:noFill/>
          <a:effectLst>
            <a:outerShdw blurRad="50800" dist="50800" dir="5400000" algn="ctr" rotWithShape="0">
              <a:srgbClr val="000000">
                <a:alpha val="0"/>
              </a:srgbClr>
            </a:outerShdw>
          </a:effectLst>
        </p:spPr>
        <p:txBody>
          <a:bodyPr>
            <a:normAutofit/>
          </a:bodyPr>
          <a:lstStyle/>
          <a:p>
            <a:r>
              <a:rPr lang="ru-RU" sz="2000" b="1" dirty="0" smtClean="0">
                <a:effectLst>
                  <a:outerShdw blurRad="38100" dist="38100" dir="2700000" algn="tl">
                    <a:srgbClr val="000000">
                      <a:alpha val="43137"/>
                    </a:srgbClr>
                  </a:outerShdw>
                </a:effectLst>
                <a:latin typeface="Comic Sans MS" pitchFamily="66" charset="0"/>
              </a:rPr>
              <a:t>Вторым барьером на пути болезнетворных микробов становятся элементы внутренней среды организма: кровь, тканевая жидкость и лимфа</a:t>
            </a:r>
            <a:r>
              <a:rPr lang="ru-RU" sz="1800" b="1" dirty="0" smtClean="0">
                <a:effectLst>
                  <a:outerShdw blurRad="38100" dist="38100" dir="2700000" algn="tl">
                    <a:srgbClr val="000000">
                      <a:alpha val="43137"/>
                    </a:srgbClr>
                  </a:outerShdw>
                </a:effectLst>
                <a:latin typeface="Comic Sans MS" pitchFamily="66" charset="0"/>
              </a:rPr>
              <a:t>.</a:t>
            </a:r>
            <a:endParaRPr lang="ru-RU" sz="1800" b="1" dirty="0">
              <a:effectLst>
                <a:outerShdw blurRad="38100" dist="38100" dir="2700000" algn="tl">
                  <a:srgbClr val="000000">
                    <a:alpha val="43137"/>
                  </a:srgbClr>
                </a:outerShdw>
              </a:effectLst>
              <a:latin typeface="Comic Sans MS" pitchFamily="66" charset="0"/>
            </a:endParaRPr>
          </a:p>
        </p:txBody>
      </p:sp>
      <p:pic>
        <p:nvPicPr>
          <p:cNvPr id="12" name="Рисунок 11" descr="кровь.jpg"/>
          <p:cNvPicPr>
            <a:picLocks noChangeAspect="1"/>
          </p:cNvPicPr>
          <p:nvPr/>
        </p:nvPicPr>
        <p:blipFill>
          <a:blip r:embed="rId2" cstate="email"/>
          <a:stretch>
            <a:fillRect/>
          </a:stretch>
        </p:blipFill>
        <p:spPr>
          <a:xfrm>
            <a:off x="3428992" y="3571876"/>
            <a:ext cx="2260895" cy="137161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3" name="Рисунок 12" descr="Лимфа.jpg"/>
          <p:cNvPicPr>
            <a:picLocks noChangeAspect="1"/>
          </p:cNvPicPr>
          <p:nvPr/>
        </p:nvPicPr>
        <p:blipFill>
          <a:blip r:embed="rId3" cstate="email"/>
          <a:stretch>
            <a:fillRect/>
          </a:stretch>
        </p:blipFill>
        <p:spPr>
          <a:xfrm>
            <a:off x="5072066" y="1071546"/>
            <a:ext cx="2571736" cy="192880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4" name="Рисунок 13" descr="тканевая жидкость.jpg"/>
          <p:cNvPicPr>
            <a:picLocks noChangeAspect="1"/>
          </p:cNvPicPr>
          <p:nvPr/>
        </p:nvPicPr>
        <p:blipFill>
          <a:blip r:embed="rId4" cstate="email"/>
          <a:stretch>
            <a:fillRect/>
          </a:stretch>
        </p:blipFill>
        <p:spPr>
          <a:xfrm>
            <a:off x="6215074" y="3571876"/>
            <a:ext cx="2214578" cy="166093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15" name="Двойная стрелка влево/вправо 14"/>
          <p:cNvSpPr/>
          <p:nvPr/>
        </p:nvSpPr>
        <p:spPr>
          <a:xfrm rot="386347">
            <a:off x="5740745" y="4119591"/>
            <a:ext cx="547454" cy="330024"/>
          </a:xfrm>
          <a:prstGeom prst="leftRightArrow">
            <a:avLst>
              <a:gd name="adj1" fmla="val 40576"/>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Двойная стрелка вверх/вниз 15"/>
          <p:cNvSpPr/>
          <p:nvPr/>
        </p:nvSpPr>
        <p:spPr>
          <a:xfrm rot="1281362">
            <a:off x="5034569" y="2963948"/>
            <a:ext cx="339014" cy="64266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Двойная стрелка вверх/вниз 16"/>
          <p:cNvSpPr/>
          <p:nvPr/>
        </p:nvSpPr>
        <p:spPr>
          <a:xfrm rot="21108739">
            <a:off x="6831298" y="3022113"/>
            <a:ext cx="352069" cy="65322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142852"/>
            <a:ext cx="4429156" cy="6572296"/>
          </a:xfrm>
        </p:spPr>
        <p:txBody>
          <a:bodyPr>
            <a:normAutofit/>
          </a:bodyPr>
          <a:lstStyle/>
          <a:p>
            <a:r>
              <a:rPr lang="ru-RU" sz="2800" b="1" dirty="0" smtClean="0">
                <a:effectLst>
                  <a:outerShdw blurRad="38100" dist="38100" dir="2700000" algn="tl">
                    <a:srgbClr val="000000">
                      <a:alpha val="43137"/>
                    </a:srgbClr>
                  </a:outerShdw>
                </a:effectLst>
                <a:latin typeface="Comic Sans MS" pitchFamily="66" charset="0"/>
              </a:rPr>
              <a:t>Способность организма избавляться от чужеродных тел и соединений и благодаря этому сохранять химическое и биологическое постоянство внутренней среды и собственных тканей называют </a:t>
            </a:r>
            <a:r>
              <a:rPr lang="ru-RU" sz="2800" b="1" i="1" dirty="0" smtClean="0">
                <a:effectLst>
                  <a:outerShdw blurRad="38100" dist="38100" dir="2700000" algn="tl">
                    <a:srgbClr val="000000">
                      <a:alpha val="43137"/>
                    </a:srgbClr>
                  </a:outerShdw>
                </a:effectLst>
                <a:latin typeface="Comic Sans MS" pitchFamily="66" charset="0"/>
              </a:rPr>
              <a:t>иммунитетом.</a:t>
            </a:r>
            <a:endParaRPr lang="ru-RU" sz="2800" b="1" i="1" dirty="0">
              <a:effectLst>
                <a:outerShdw blurRad="38100" dist="38100" dir="2700000" algn="tl">
                  <a:srgbClr val="000000">
                    <a:alpha val="43137"/>
                  </a:srgbClr>
                </a:outerShdw>
              </a:effectLst>
              <a:latin typeface="Comic Sans MS" pitchFamily="66" charset="0"/>
            </a:endParaRPr>
          </a:p>
        </p:txBody>
      </p:sp>
      <p:pic>
        <p:nvPicPr>
          <p:cNvPr id="4" name="Содержимое 3" descr="иммунитет.jpg"/>
          <p:cNvPicPr>
            <a:picLocks noGrp="1" noChangeAspect="1"/>
          </p:cNvPicPr>
          <p:nvPr>
            <p:ph idx="1"/>
          </p:nvPr>
        </p:nvPicPr>
        <p:blipFill>
          <a:blip r:embed="rId2" cstate="email"/>
          <a:stretch>
            <a:fillRect/>
          </a:stretch>
        </p:blipFill>
        <p:spPr>
          <a:xfrm>
            <a:off x="4788024" y="1772816"/>
            <a:ext cx="3962196" cy="345638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3284984"/>
            <a:ext cx="5472608" cy="3358156"/>
          </a:xfrm>
        </p:spPr>
        <p:txBody>
          <a:bodyPr>
            <a:normAutofit/>
          </a:bodyPr>
          <a:lstStyle/>
          <a:p>
            <a:pPr algn="just"/>
            <a:r>
              <a:rPr lang="ru-RU" sz="1600" b="1" dirty="0" smtClean="0">
                <a:effectLst>
                  <a:outerShdw blurRad="38100" dist="38100" dir="2700000" algn="tl">
                    <a:srgbClr val="000000">
                      <a:alpha val="43137"/>
                    </a:srgbClr>
                  </a:outerShdw>
                </a:effectLst>
                <a:latin typeface="Comic Sans MS" pitchFamily="66" charset="0"/>
              </a:rPr>
              <a:t>Наиболее </a:t>
            </a:r>
            <a:r>
              <a:rPr lang="ru-RU" sz="1600" b="1" dirty="0" smtClean="0">
                <a:latin typeface="Comic Sans MS" pitchFamily="66" charset="0"/>
              </a:rPr>
              <a:t>древней формой иммунитета является неспецифический иммунитет, осуществляемый лейкоцитами путем фагоцитоза (рис. 47), открытого И. И. Мечниковым. Он ввел шип розы в прозрачное тело личинки морской звезды и наблюдал, как ее лейкоциты уничтожают («пожирают») попавших в организм микробов. Эти формы иммунитета были названы неспецифическими, потому что они действовали на все микроор¬ганизмы, независимо от их химической природы</a:t>
            </a:r>
            <a:r>
              <a:rPr lang="ru-RU" sz="1600" b="1" dirty="0" smtClean="0"/>
              <a:t>.</a:t>
            </a:r>
            <a:endParaRPr lang="ru-RU" sz="1600" b="1" dirty="0">
              <a:effectLst>
                <a:outerShdw blurRad="38100" dist="38100" dir="2700000" algn="tl">
                  <a:srgbClr val="000000">
                    <a:alpha val="43137"/>
                  </a:srgbClr>
                </a:outerShdw>
              </a:effectLst>
              <a:latin typeface="Comic Sans MS" pitchFamily="66" charset="0"/>
            </a:endParaRPr>
          </a:p>
        </p:txBody>
      </p:sp>
      <p:pic>
        <p:nvPicPr>
          <p:cNvPr id="4" name="Содержимое 3" descr="8_18_16_1.png"/>
          <p:cNvPicPr>
            <a:picLocks noGrp="1" noChangeAspect="1"/>
          </p:cNvPicPr>
          <p:nvPr>
            <p:ph idx="1"/>
          </p:nvPr>
        </p:nvPicPr>
        <p:blipFill>
          <a:blip r:embed="rId2" cstate="email"/>
          <a:stretch>
            <a:fillRect/>
          </a:stretch>
        </p:blipFill>
        <p:spPr>
          <a:xfrm>
            <a:off x="251520" y="620688"/>
            <a:ext cx="5213913" cy="2808312"/>
          </a:xfrm>
          <a:prstGeom prst="rect">
            <a:avLst/>
          </a:prstGeom>
          <a:ln>
            <a:noFill/>
          </a:ln>
          <a:effectLst>
            <a:softEdge rad="112500"/>
          </a:effectLst>
        </p:spPr>
      </p:pic>
      <p:pic>
        <p:nvPicPr>
          <p:cNvPr id="5" name="Рисунок 4" descr="Мечников.jpg"/>
          <p:cNvPicPr>
            <a:picLocks noChangeAspect="1"/>
          </p:cNvPicPr>
          <p:nvPr/>
        </p:nvPicPr>
        <p:blipFill>
          <a:blip r:embed="rId3" cstate="email"/>
          <a:stretch>
            <a:fillRect/>
          </a:stretch>
        </p:blipFill>
        <p:spPr>
          <a:xfrm>
            <a:off x="6012160" y="1268760"/>
            <a:ext cx="2669401" cy="315298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285860"/>
            <a:ext cx="4104488" cy="4663420"/>
          </a:xfrm>
        </p:spPr>
        <p:txBody>
          <a:bodyPr>
            <a:noAutofit/>
          </a:bodyPr>
          <a:lstStyle/>
          <a:p>
            <a:r>
              <a:rPr lang="ru-RU" sz="2400" b="1" dirty="0" smtClean="0">
                <a:effectLst>
                  <a:outerShdw blurRad="38100" dist="38100" dir="2700000" algn="tl">
                    <a:srgbClr val="000000">
                      <a:alpha val="43137"/>
                    </a:srgbClr>
                  </a:outerShdw>
                </a:effectLst>
              </a:rPr>
              <a:t>Другая форма иммунитета — специфический иммунитет: организм способен распознавать вещества, отличные от его клеток и тканей, и уничтожать только эти чужеродные клетки и вещества.</a:t>
            </a:r>
            <a:endParaRPr lang="ru-RU" sz="2400" b="1" dirty="0">
              <a:effectLst>
                <a:outerShdw blurRad="38100" dist="38100" dir="2700000" algn="tl">
                  <a:srgbClr val="000000">
                    <a:alpha val="43137"/>
                  </a:srgbClr>
                </a:outerShdw>
              </a:effectLst>
            </a:endParaRPr>
          </a:p>
        </p:txBody>
      </p:sp>
      <p:pic>
        <p:nvPicPr>
          <p:cNvPr id="4" name="Содержимое 3" descr="иммунитет1.gif"/>
          <p:cNvPicPr>
            <a:picLocks noGrp="1" noChangeAspect="1"/>
          </p:cNvPicPr>
          <p:nvPr>
            <p:ph idx="1"/>
          </p:nvPr>
        </p:nvPicPr>
        <p:blipFill>
          <a:blip r:embed="rId2" cstate="email"/>
          <a:stretch>
            <a:fillRect/>
          </a:stretch>
        </p:blipFill>
        <p:spPr>
          <a:xfrm>
            <a:off x="4283968" y="1916832"/>
            <a:ext cx="4358224" cy="326866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556792"/>
            <a:ext cx="3786214" cy="3304388"/>
          </a:xfrm>
        </p:spPr>
        <p:txBody>
          <a:bodyPr>
            <a:noAutofit/>
          </a:bodyPr>
          <a:lstStyle/>
          <a:p>
            <a:r>
              <a:rPr lang="ru-RU" sz="2400" b="1" dirty="0" smtClean="0">
                <a:effectLst>
                  <a:outerShdw blurRad="38100" dist="38100" dir="2700000" algn="tl">
                    <a:srgbClr val="000000">
                      <a:alpha val="43137"/>
                    </a:srgbClr>
                  </a:outerShdw>
                </a:effectLst>
                <a:latin typeface="Comic Sans MS" pitchFamily="66" charset="0"/>
              </a:rPr>
              <a:t>Чужеродные вещества, способные вызывать иммунную реакцию, названы антигенами. Антигенами могут быть микробы, вирусы и любые клетки, состав которых отличается от состава собственных клеток организма. </a:t>
            </a:r>
            <a:endParaRPr lang="ru-RU" sz="2400" b="1" dirty="0">
              <a:effectLst>
                <a:outerShdw blurRad="38100" dist="38100" dir="2700000" algn="tl">
                  <a:srgbClr val="000000">
                    <a:alpha val="43137"/>
                  </a:srgbClr>
                </a:outerShdw>
              </a:effectLst>
              <a:latin typeface="Comic Sans MS" pitchFamily="66" charset="0"/>
            </a:endParaRPr>
          </a:p>
        </p:txBody>
      </p:sp>
      <p:pic>
        <p:nvPicPr>
          <p:cNvPr id="4" name="Содержимое 3" descr="image003.png"/>
          <p:cNvPicPr>
            <a:picLocks noGrp="1" noChangeAspect="1"/>
          </p:cNvPicPr>
          <p:nvPr>
            <p:ph idx="1"/>
          </p:nvPr>
        </p:nvPicPr>
        <p:blipFill>
          <a:blip r:embed="rId2" cstate="email"/>
          <a:stretch>
            <a:fillRect/>
          </a:stretch>
        </p:blipFill>
        <p:spPr>
          <a:xfrm>
            <a:off x="4714876" y="1857364"/>
            <a:ext cx="3231974" cy="269716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251520" y="1052736"/>
            <a:ext cx="4861204" cy="4248472"/>
          </a:xfrm>
        </p:spPr>
        <p:txBody>
          <a:bodyPr>
            <a:noAutofit/>
          </a:bodyPr>
          <a:lstStyle/>
          <a:p>
            <a:pPr algn="just"/>
            <a:r>
              <a:rPr lang="ru-RU" sz="1600" b="1" dirty="0" smtClean="0">
                <a:effectLst>
                  <a:outerShdw blurRad="38100" dist="38100" dir="2700000" algn="tl">
                    <a:srgbClr val="000000">
                      <a:alpha val="43137"/>
                    </a:srgbClr>
                  </a:outerShdw>
                </a:effectLst>
                <a:latin typeface="Comic Sans MS" pitchFamily="66" charset="0"/>
              </a:rPr>
              <a:t>Следует также различать клеточный и гуморальный механизмы иммунитета. Первый — уничтожение вредного фактора клетками-фатоцитами, второй — его уничтожение находящимися в крови особыми веществами, антителами, растворенными в крови. В ответ на попадание во внутреннюю среду организма антигенов происходит выработка антител, точно соответствующих по строению этому антигену (как ключ к замку). Если во внутреннюю среду попадет другой антиген, то на него вырабатывается соответствующее антитело. Результатом взаимодействия антигена и антитела образуются безвредные для организма неактивные соединения. Их обычно уничтожают фагоциты.</a:t>
            </a:r>
            <a:endParaRPr lang="ru-RU" sz="1600" b="1" dirty="0">
              <a:effectLst>
                <a:outerShdw blurRad="38100" dist="38100" dir="2700000" algn="tl">
                  <a:srgbClr val="000000">
                    <a:alpha val="43137"/>
                  </a:srgbClr>
                </a:outerShdw>
              </a:effectLst>
              <a:latin typeface="Comic Sans MS" pitchFamily="66" charset="0"/>
            </a:endParaRPr>
          </a:p>
        </p:txBody>
      </p:sp>
      <p:pic>
        <p:nvPicPr>
          <p:cNvPr id="5" name="Содержимое 4" descr="immunitet.jpg"/>
          <p:cNvPicPr>
            <a:picLocks noGrp="1" noChangeAspect="1"/>
          </p:cNvPicPr>
          <p:nvPr>
            <p:ph sz="half" idx="1"/>
          </p:nvPr>
        </p:nvPicPr>
        <p:blipFill>
          <a:blip r:embed="rId2" cstate="email"/>
          <a:stretch>
            <a:fillRect/>
          </a:stretch>
        </p:blipFill>
        <p:spPr>
          <a:xfrm>
            <a:off x="5580112" y="980728"/>
            <a:ext cx="3071834" cy="434660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2"/>
          </p:nvPr>
        </p:nvSpPr>
        <p:spPr>
          <a:xfrm>
            <a:off x="395536" y="2636912"/>
            <a:ext cx="2737476" cy="2359164"/>
          </a:xfrm>
        </p:spPr>
        <p:txBody>
          <a:bodyPr>
            <a:noAutofit/>
          </a:bodyPr>
          <a:lstStyle/>
          <a:p>
            <a:r>
              <a:rPr lang="ru-RU" sz="2000" b="1" dirty="0" smtClean="0">
                <a:effectLst>
                  <a:outerShdw blurRad="38100" dist="38100" dir="2700000" algn="tl">
                    <a:srgbClr val="000000">
                      <a:alpha val="43137"/>
                    </a:srgbClr>
                  </a:outerShdw>
                </a:effectLst>
                <a:latin typeface="Comic Sans MS" pitchFamily="66" charset="0"/>
              </a:rPr>
              <a:t>У позвоночных животных есть специальные органы, где формируются клетки крови, участвующие в иммунной реакции. Это костный мозг, вилочковая железа (тимус), лимфатические узлы.</a:t>
            </a:r>
            <a:endParaRPr lang="ru-RU" sz="2000" b="1" dirty="0">
              <a:effectLst>
                <a:outerShdw blurRad="38100" dist="38100" dir="2700000" algn="tl">
                  <a:srgbClr val="000000">
                    <a:alpha val="43137"/>
                  </a:srgbClr>
                </a:outerShdw>
              </a:effectLst>
              <a:latin typeface="Comic Sans MS" pitchFamily="66" charset="0"/>
            </a:endParaRPr>
          </a:p>
        </p:txBody>
      </p:sp>
      <p:pic>
        <p:nvPicPr>
          <p:cNvPr id="7" name="Содержимое 6" descr="000094_n.jpg"/>
          <p:cNvPicPr>
            <a:picLocks noGrp="1" noChangeAspect="1"/>
          </p:cNvPicPr>
          <p:nvPr>
            <p:ph sz="half" idx="1"/>
          </p:nvPr>
        </p:nvPicPr>
        <p:blipFill>
          <a:blip r:embed="rId2" cstate="email"/>
          <a:stretch>
            <a:fillRect/>
          </a:stretch>
        </p:blipFill>
        <p:spPr>
          <a:xfrm>
            <a:off x="6357950" y="2928934"/>
            <a:ext cx="2007516" cy="206352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8" name="Рисунок 7" descr="tumblr_lat9o1815e1qdxiaa.jpg"/>
          <p:cNvPicPr>
            <a:picLocks noChangeAspect="1"/>
          </p:cNvPicPr>
          <p:nvPr/>
        </p:nvPicPr>
        <p:blipFill>
          <a:blip r:embed="rId3" cstate="email"/>
          <a:stretch>
            <a:fillRect/>
          </a:stretch>
        </p:blipFill>
        <p:spPr>
          <a:xfrm>
            <a:off x="5000628" y="785794"/>
            <a:ext cx="2428892" cy="194311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9" name="Рисунок 8" descr="timus.jpg"/>
          <p:cNvPicPr>
            <a:picLocks noChangeAspect="1"/>
          </p:cNvPicPr>
          <p:nvPr/>
        </p:nvPicPr>
        <p:blipFill>
          <a:blip r:embed="rId4" cstate="email"/>
          <a:stretch>
            <a:fillRect/>
          </a:stretch>
        </p:blipFill>
        <p:spPr>
          <a:xfrm>
            <a:off x="3286116" y="3000372"/>
            <a:ext cx="2420934" cy="181570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213</TotalTime>
  <Words>773</Words>
  <Application>Microsoft Office PowerPoint</Application>
  <PresentationFormat>Экран (4:3)</PresentationFormat>
  <Paragraphs>23</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Техническая</vt:lpstr>
      <vt:lpstr>         Иммунитет</vt:lpstr>
      <vt:lpstr> Все многоклеточные организмы (в том числе и человек) подвергаются постоянным атакам со стороны микробов, вирусов, паразитов. Первым барьером на пути нападающих оказываются кожа и слизистые оболочки. Они являются не только физической преградой, выделения потовых и сальных желез кожи губительны для многих микробов. Слезы, слюна, соляная кислота и ряд других веществ, выделяемых слизистыми оболочками, также вредны для микробов. Наряду с этим действует и «экологическая защита»: на коже и слизистых находятся микроорганизмы, уничтожающие вредных для человека микробов.</vt:lpstr>
      <vt:lpstr>Вторым барьером на пути болезнетворных микробов становятся элементы внутренней среды организма: кровь, тканевая жидкость и лимфа.</vt:lpstr>
      <vt:lpstr>Способность организма избавляться от чужеродных тел и соединений и благодаря этому сохранять химическое и биологическое постоянство внутренней среды и собственных тканей называют иммунитетом.</vt:lpstr>
      <vt:lpstr>Наиболее древней формой иммунитета является неспецифический иммунитет, осуществляемый лейкоцитами путем фагоцитоза (рис. 47), открытого И. И. Мечниковым. Он ввел шип розы в прозрачное тело личинки морской звезды и наблюдал, как ее лейкоциты уничтожают («пожирают») попавших в организм микробов. Эти формы иммунитета были названы неспецифическими, потому что они действовали на все микроор¬ганизмы, независимо от их химической природы.</vt:lpstr>
      <vt:lpstr>Другая форма иммунитета — специфический иммунитет: организм способен распознавать вещества, отличные от его клеток и тканей, и уничтожать только эти чужеродные клетки и вещества.</vt:lpstr>
      <vt:lpstr>Чужеродные вещества, способные вызывать иммунную реакцию, названы антигенами. Антигенами могут быть микробы, вирусы и любые клетки, состав которых отличается от состава собственных клеток организма. </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Smirnoff A.N.D.</dc:creator>
  <cp:lastModifiedBy>Наталья</cp:lastModifiedBy>
  <cp:revision>24</cp:revision>
  <dcterms:created xsi:type="dcterms:W3CDTF">2011-12-11T14:39:13Z</dcterms:created>
  <dcterms:modified xsi:type="dcterms:W3CDTF">2012-07-08T10:56:20Z</dcterms:modified>
</cp:coreProperties>
</file>