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208C-79CD-450D-9BAD-19A2FE2731EC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D143-C515-49C2-914A-23086A749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5FB95-95DD-477A-BB81-5A74B35C1ABB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F9640-D417-436C-8F95-F6B2A5AAD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5D836-82A0-416D-A21B-DD2A3035574B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7785-C5C3-4F01-A216-DC1203CC1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BD7757-494B-4CB5-BBA4-945C1D821C49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DDF597D-3C1E-43C3-87E3-3772ADF1A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0E36C-BD69-4866-86A9-74727B7880B7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58714-837C-4E60-8481-CF9D0E05E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3B093-FA2B-4924-810D-28135BB4CE2A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78BC7-77B8-4E37-B94C-AFE9D4B1C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92584-5523-41F4-B572-C5F9FE996F92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10226-1DF2-4809-B752-48ACFEE8CB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B3A2D1-7AA2-4564-A154-EFD2EF0DF435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01665B-61E1-4DE7-8FD5-1D0C778E5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8BB32-A6AC-416E-9458-9050CC30DEEB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A8FFC-8155-4C4B-9C45-9B2B301E5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7BE893-1FE4-4B84-AEB1-B843A7162C8D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E748EA7-9826-4AE4-B280-F0DF3E18D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40A184-0C94-430F-9CE0-F583DE5EA236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BE347C6-C4F3-4E53-BE06-36FD0F4BF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D61C4B-DE05-4469-A59D-E83089F81F23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A50DED-B22A-4F40-893F-BF5F3710E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29" r:id="rId4"/>
    <p:sldLayoutId id="2147483730" r:id="rId5"/>
    <p:sldLayoutId id="2147483737" r:id="rId6"/>
    <p:sldLayoutId id="2147483731" r:id="rId7"/>
    <p:sldLayoutId id="2147483738" r:id="rId8"/>
    <p:sldLayoutId id="2147483739" r:id="rId9"/>
    <p:sldLayoutId id="2147483732" r:id="rId10"/>
    <p:sldLayoutId id="2147483733" r:id="rId11"/>
  </p:sldLayoutIdLst>
  <p:transition>
    <p:wheel spokes="8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pb.infoskidka.ru/view_shop/8679.html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spb.infoskidka.ru/view_shop/8761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er\Desktop\&#1040;&#1058;&#1058;&#1045;&#1057;&#1058;&#1040;&#1062;&#1048;&#1071;\&#1087;&#1077;&#1076;.&#1095;&#1090;&#1077;&#1085;.12.12.11\&#1050;&#1072;&#1083;&#1100;&#1082;.&#1090;&#1086;&#1088;&#1090;&#1072;.xls" TargetMode="External"/><Relationship Id="rId2" Type="http://schemas.openxmlformats.org/officeDocument/2006/relationships/hyperlink" Target="file:///C:\Users\user\Desktop\&#1087;&#1077;&#1076;.&#1095;&#1090;&#1077;&#1085;&#1080;&#1103;\&#1054;&#1090;&#1082;&#1088;.&#1091;&#1088;.&#1058;&#1086;&#1088;&#1090;%20&#1042;&#1080;&#1096;&#1077;&#1085;&#1082;&#1072;\&#1050;&#1072;&#1083;&#1100;&#1082;&#1091;&#1083;_&#1090;&#1086;&#1088;&#1090;&#1072;.xls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user\Desktop\&#1040;&#1058;&#1058;&#1045;&#1057;&#1058;&#1040;&#1062;&#1048;&#1071;\&#1087;&#1077;&#1076;.&#1095;&#1090;&#1077;&#1085;.12.12.11\&#1087;&#1077;&#1076;&#1095;&#1090;&#1077;&#1085;&#1080;&#1103;-&#1075;&#1086;&#1083;&#1100;&#1076;&#1080;&#1085;&#1072;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15375" cy="7858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b="1" smtClean="0">
                <a:solidFill>
                  <a:schemeClr val="accent3">
                    <a:lumMod val="75000"/>
                  </a:schemeClr>
                </a:solidFill>
              </a:rPr>
              <a:t>ГБОУ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</a:rPr>
              <a:t>НПО ПРОФЕССИОНАЛЬНЫЙ ЛИЦЕЙ КУЛИНАРНОГО МАСТЕРСТВА</a:t>
            </a:r>
            <a:endParaRPr lang="ru-RU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1403" y="857232"/>
            <a:ext cx="7525795" cy="6000768"/>
          </a:xfrm>
          <a:solidFill>
            <a:schemeClr val="accent4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>
            <a:norm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62110"/>
                </a:solidFill>
              </a:rPr>
              <a:t>ОТКРЫТЫЙ УРОК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62110"/>
                </a:solidFill>
              </a:rPr>
              <a:t>Группа ТУ № 166, 1 курс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62110"/>
                </a:solidFill>
              </a:rPr>
              <a:t>Предмет: </a:t>
            </a:r>
            <a:r>
              <a:rPr lang="ru-RU" b="1" dirty="0" smtClean="0">
                <a:solidFill>
                  <a:srgbClr val="862110"/>
                </a:solidFill>
              </a:rPr>
              <a:t>Основы калькуляции и бухгалтерский учет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86211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62110"/>
                </a:solidFill>
              </a:rPr>
              <a:t>Раздел: </a:t>
            </a:r>
            <a:r>
              <a:rPr lang="ru-RU" b="1" dirty="0" smtClean="0">
                <a:solidFill>
                  <a:srgbClr val="862110"/>
                </a:solidFill>
              </a:rPr>
              <a:t>Ценообразование и калькуляция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Тема урока</a:t>
            </a:r>
            <a:r>
              <a:rPr lang="ru-RU" dirty="0" smtClean="0">
                <a:solidFill>
                  <a:srgbClr val="862110"/>
                </a:solidFill>
              </a:rPr>
              <a:t>:</a:t>
            </a:r>
            <a:r>
              <a:rPr lang="ru-RU" b="1" dirty="0" smtClean="0">
                <a:solidFill>
                  <a:srgbClr val="862110"/>
                </a:solidFill>
              </a:rPr>
              <a:t>  Калькуляция тортов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b="1" i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862110"/>
                </a:solidFill>
              </a:rPr>
              <a:t>Девиз: </a:t>
            </a:r>
            <a:r>
              <a:rPr lang="ru-RU" i="1" dirty="0" smtClean="0">
                <a:solidFill>
                  <a:srgbClr val="254887"/>
                </a:solidFill>
              </a:rPr>
              <a:t>«</a:t>
            </a:r>
            <a:r>
              <a:rPr lang="ru-RU" b="1" i="1" dirty="0" smtClean="0">
                <a:solidFill>
                  <a:srgbClr val="254887"/>
                </a:solidFill>
              </a:rPr>
              <a:t>Цену на товар устанавливает рынок,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254887"/>
                </a:solidFill>
              </a:rPr>
              <a:t>а не продавец»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i="1" dirty="0" err="1" smtClean="0">
                <a:solidFill>
                  <a:srgbClr val="862110"/>
                </a:solidFill>
              </a:rPr>
              <a:t>Силован</a:t>
            </a:r>
            <a:r>
              <a:rPr lang="ru-RU" sz="1600" b="1" i="1" dirty="0" smtClean="0">
                <a:solidFill>
                  <a:srgbClr val="862110"/>
                </a:solidFill>
              </a:rPr>
              <a:t> </a:t>
            </a:r>
            <a:r>
              <a:rPr lang="ru-RU" sz="1600" b="1" i="1" dirty="0" err="1" smtClean="0">
                <a:solidFill>
                  <a:srgbClr val="862110"/>
                </a:solidFill>
              </a:rPr>
              <a:t>Рамишвили</a:t>
            </a:r>
            <a:endParaRPr lang="ru-RU" sz="1600" i="1" dirty="0" smtClean="0">
              <a:solidFill>
                <a:srgbClr val="86211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rgbClr val="862110"/>
                </a:solidFill>
              </a:rPr>
              <a:t>Преподаватель Гольдина Татьяна Михайловна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Санкт –Петербург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2010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b="1" dirty="0" smtClean="0">
              <a:solidFill>
                <a:srgbClr val="862110"/>
              </a:solidFill>
            </a:endParaRPr>
          </a:p>
        </p:txBody>
      </p:sp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4213" y="0"/>
            <a:ext cx="7467600" cy="7254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</a:rPr>
              <a:t>Структура продажной цены</a:t>
            </a:r>
            <a:endParaRPr lang="ru-RU" sz="4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2051050" y="765175"/>
            <a:ext cx="46815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u="sng">
                <a:solidFill>
                  <a:srgbClr val="C00000"/>
                </a:solidFill>
                <a:latin typeface="Calibri" pitchFamily="34" charset="0"/>
              </a:rPr>
              <a:t>Продажная цена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39750" y="1857375"/>
            <a:ext cx="3311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Прямые затраты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427538" y="1857375"/>
            <a:ext cx="3502025" cy="1384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Косвенные затраты-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ТОРГОВАЯ НАЦЕНКА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Calibri" pitchFamily="34" charset="0"/>
              <a:cs typeface="+mn-cs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55650" y="3500438"/>
            <a:ext cx="2663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Общая стоимость сырьевого набора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6463" y="3213100"/>
            <a:ext cx="34274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Аренда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Водоснабжение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Электроснабжение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Транспортные расходы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Издержки производства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Заработная плата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Налоги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+mn-cs"/>
              </a:rPr>
              <a:t>Прибыль 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571750" y="1412875"/>
            <a:ext cx="1568450" cy="515938"/>
          </a:xfrm>
          <a:prstGeom prst="straightConnector1">
            <a:avLst/>
          </a:prstGeom>
          <a:ln w="50800" cap="rnd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500563" y="1412875"/>
            <a:ext cx="1500187" cy="515938"/>
          </a:xfrm>
          <a:prstGeom prst="straightConnector1">
            <a:avLst/>
          </a:prstGeom>
          <a:ln w="50800" cap="rnd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трелка вниз 17"/>
          <p:cNvSpPr/>
          <p:nvPr/>
        </p:nvSpPr>
        <p:spPr>
          <a:xfrm>
            <a:off x="2051050" y="2781300"/>
            <a:ext cx="288925" cy="503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6156325" y="2781300"/>
            <a:ext cx="287338" cy="503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150" y="333375"/>
            <a:ext cx="6840538" cy="6778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</a:rPr>
              <a:t>Метод проведения: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 деловая игра «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Создание новых видов </a:t>
            </a:r>
            <a:r>
              <a:rPr lang="ru-RU" sz="2000" i="1" dirty="0" err="1" smtClean="0">
                <a:solidFill>
                  <a:schemeClr val="accent3">
                    <a:lumMod val="75000"/>
                  </a:schemeClr>
                </a:solidFill>
              </a:rPr>
              <a:t>йогуртовых</a:t>
            </a:r>
            <a:r>
              <a:rPr lang="ru-RU" sz="2000" i="1" dirty="0" smtClean="0">
                <a:solidFill>
                  <a:schemeClr val="accent3">
                    <a:lumMod val="75000"/>
                  </a:schemeClr>
                </a:solidFill>
              </a:rPr>
              <a:t> тортов»</a:t>
            </a:r>
            <a:endParaRPr lang="ru-RU" sz="20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43" name="Picture 4" descr="йогу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196975"/>
            <a:ext cx="48133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7467600" cy="7858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Участники деловой игры:</a:t>
            </a:r>
            <a:endParaRPr lang="ru-RU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mtClean="0">
                <a:solidFill>
                  <a:srgbClr val="5A160B"/>
                </a:solidFill>
              </a:rPr>
              <a:t>Кондитерская фабрика</a:t>
            </a: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mtClean="0">
                <a:solidFill>
                  <a:srgbClr val="5A160B"/>
                </a:solidFill>
              </a:rPr>
              <a:t>Сеть гипермаркетов		</a:t>
            </a: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mtClean="0">
                <a:solidFill>
                  <a:srgbClr val="5A160B"/>
                </a:solidFill>
              </a:rPr>
              <a:t>Сеть гипермаркетов</a:t>
            </a: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r>
              <a:rPr lang="ru-RU" smtClean="0">
                <a:solidFill>
                  <a:srgbClr val="5A160B"/>
                </a:solidFill>
              </a:rPr>
              <a:t>Сеть супермаркетов</a:t>
            </a: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  <a:p>
            <a:pPr marL="457200" indent="-457200" eaLnBrk="1" hangingPunct="1">
              <a:buFont typeface="Century Schoolbook" pitchFamily="18" charset="0"/>
              <a:buAutoNum type="arabicPeriod"/>
            </a:pPr>
            <a:endParaRPr lang="ru-RU" smtClean="0">
              <a:solidFill>
                <a:srgbClr val="5A160B"/>
              </a:solidFill>
            </a:endParaRPr>
          </a:p>
        </p:txBody>
      </p:sp>
      <p:pic>
        <p:nvPicPr>
          <p:cNvPr id="4" name="Рисунок 3" descr="Карат плюс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196975"/>
            <a:ext cx="1584325" cy="1284288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гипермаркеты лент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2755900"/>
            <a:ext cx="2235200" cy="801688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Супермаркет гипермаркет О'КЕЙ: адреса и телефоны, акции, сайт, расположение на карте Санкт-Петербурга">
            <a:hlinkClick r:id="rId4" tooltip="&quot;О'КЕЙ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3967163"/>
            <a:ext cx="2232025" cy="863600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Супермаркет гипермаркет Перекрёсток: адреса и телефоны, акции, сайт, расположение на карте Санкт-Петербурга">
            <a:hlinkClick r:id="rId6" tooltip="Перекрёсток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6825" y="5251450"/>
            <a:ext cx="2232025" cy="836613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1196975"/>
            <a:ext cx="20510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Box 1"/>
          <p:cNvSpPr txBox="1">
            <a:spLocks noChangeArrowheads="1"/>
          </p:cNvSpPr>
          <p:nvPr/>
        </p:nvSpPr>
        <p:spPr bwMode="auto">
          <a:xfrm>
            <a:off x="539750" y="549275"/>
            <a:ext cx="6121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buFont typeface="Wingdings" pitchFamily="2" charset="2"/>
              <a:buChar char="Ø"/>
            </a:pPr>
            <a:r>
              <a:rPr lang="ru-RU">
                <a:latin typeface="Century Schoolbook" pitchFamily="18" charset="0"/>
              </a:rPr>
              <a:t>Компания предлагает более 300 наименований кондитерской продукции. Это бисквитные торты, муссовые торты, нежные торты-суфле, изысканное птичье молоко, изготовленное по классическим рецептам, вкуснейшая коллекция йогуртовых тортов и красивые пирожные.</a:t>
            </a:r>
          </a:p>
          <a:p>
            <a:pPr indent="457200">
              <a:buFont typeface="Wingdings" pitchFamily="2" charset="2"/>
              <a:buChar char="Ø"/>
            </a:pPr>
            <a:endParaRPr lang="ru-RU">
              <a:latin typeface="Century Schoolbook" pitchFamily="18" charset="0"/>
            </a:endParaRPr>
          </a:p>
          <a:p>
            <a:pPr indent="457200">
              <a:buFont typeface="Wingdings" pitchFamily="2" charset="2"/>
              <a:buChar char="Ø"/>
            </a:pPr>
            <a:r>
              <a:rPr lang="ru-RU">
                <a:latin typeface="Century Schoolbook" pitchFamily="18" charset="0"/>
              </a:rPr>
              <a:t>"КАРАТ ПЛЮС" первым начал производить йогуртовые торты в Санкт-Петербурге. Эта продукция была удостоена Почетного диплома Победителя сравнительной экспертизы качества тортов. В ходе тестирования ФГУ "Тест - Санкт-Петербург" йогуртовые торты получили общую оценку "Отлично", им был присвоен знак </a:t>
            </a:r>
            <a:r>
              <a:rPr lang="ru-RU" b="1">
                <a:latin typeface="Century Schoolbook" pitchFamily="18" charset="0"/>
              </a:rPr>
              <a:t>"Петербургское качество", </a:t>
            </a:r>
            <a:r>
              <a:rPr lang="ru-RU">
                <a:latin typeface="Century Schoolbook" pitchFamily="18" charset="0"/>
              </a:rPr>
              <a:t>который разрешено наносить на упаковку. </a:t>
            </a:r>
          </a:p>
        </p:txBody>
      </p:sp>
      <p:pic>
        <p:nvPicPr>
          <p:cNvPr id="12292" name="Picture 3" descr="C:\Users\Анна\Desktop\f9e9b61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508476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C:\Users\Анна\Desktop\50203938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5157788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5" descr="C:\Users\Анна\Desktop\50203938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5157788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3" descr="C:\Users\Анна\Desktop\f9e9b61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5157788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3" descr="C:\Users\Анна\Desktop\f9e9b61e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5084763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7467600" cy="5000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u="sng" dirty="0" smtClean="0">
                <a:solidFill>
                  <a:schemeClr val="accent3">
                    <a:lumMod val="50000"/>
                  </a:schemeClr>
                </a:solidFill>
              </a:rPr>
              <a:t>Интеллектуальная разминка</a:t>
            </a:r>
            <a:endParaRPr lang="ru-RU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75"/>
            <a:ext cx="7467600" cy="5759450"/>
          </a:xfrm>
        </p:spPr>
        <p:txBody>
          <a:bodyPr>
            <a:normAutofit fontScale="77500" lnSpcReduction="20000"/>
          </a:bodyPr>
          <a:lstStyle/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Объясните, что понимают в общественном питании под калькуляцией.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Расскажите, какой нормативно - технологической документацией пользуются при составлении калькуляции.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Расскажите, что является главным критерием установления цены на любой товар.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Расскажите, в каком документе составляют калькуляцию.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Объясните, по какой норме включают в калькуляционный расчет большинство продуктов.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Объясните, на какое количество порций  (изделий) составляют расчет, если норма закладки дана на одну порцию (изделие).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Расскажите, на какое количество составляют расчет, если норма закладки дана на 1000 грамм.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Объясните, как определяют цены на продукты, подлежащие включению в калькуляцию.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Объясните, как составляется калькуляционный расчет?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Расскажите, кто подписывает и утверждает калькуляционную карточку.</a:t>
            </a:r>
          </a:p>
          <a:p>
            <a:pPr marL="822960" lvl="1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300" dirty="0" smtClean="0">
                <a:solidFill>
                  <a:schemeClr val="accent3">
                    <a:lumMod val="75000"/>
                  </a:schemeClr>
                </a:solidFill>
              </a:rPr>
              <a:t>Как вы считаете, какие факторы влияют на продажную цену изделия.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chemeClr val="accent3">
                    <a:lumMod val="50000"/>
                  </a:schemeClr>
                </a:solidFill>
              </a:rPr>
              <a:t>Маркетинговые исследования:</a:t>
            </a:r>
            <a:endParaRPr lang="ru-RU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3" y="857232"/>
          <a:ext cx="8215369" cy="5824542"/>
        </p:xfrm>
        <a:graphic>
          <a:graphicData uri="http://schemas.openxmlformats.org/drawingml/2006/table">
            <a:tbl>
              <a:tblPr firstRow="1" bandRow="1">
                <a:solidFill>
                  <a:schemeClr val="accent1">
                    <a:lumMod val="20000"/>
                    <a:lumOff val="80000"/>
                  </a:schemeClr>
                </a:solidFill>
                <a:tableStyleId>{5C22544A-7EE6-4342-B048-85BDC9FD1C3A}</a:tableStyleId>
              </a:tblPr>
              <a:tblGrid>
                <a:gridCol w="508916"/>
                <a:gridCol w="2326476"/>
                <a:gridCol w="945131"/>
                <a:gridCol w="1526750"/>
                <a:gridCol w="1538621"/>
                <a:gridCol w="1369475"/>
              </a:tblGrid>
              <a:tr h="642942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sz="1400" b="1" baseline="0" dirty="0" err="1" smtClean="0">
                          <a:solidFill>
                            <a:schemeClr val="tx1"/>
                          </a:solidFill>
                        </a:rPr>
                        <a:t>п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Название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</a:rPr>
                        <a:t> торта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Выход, </a:t>
                      </a: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г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Продажная цена, руб.коп.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Производи-</a:t>
                      </a:r>
                    </a:p>
                    <a:p>
                      <a:r>
                        <a:rPr lang="ru-RU" sz="1400" b="1" dirty="0" err="1" smtClean="0">
                          <a:solidFill>
                            <a:schemeClr val="tx1"/>
                          </a:solidFill>
                        </a:rPr>
                        <a:t>тель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Место реализации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ягодный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коктейль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311-59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Невские берега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Лента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киви-вишня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359-19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Север-Метрополь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Лента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ассорти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319-00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Метрополь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О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кей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малина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183-00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Метрополь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О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кей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вишневый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208-00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Петра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О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кей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«Японская вишня»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1400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530-60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Невские берега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Перекресток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клубника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370-00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Север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Карусель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Лесная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ягода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1500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510-00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Метрополь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Перекресток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Черника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600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275-00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Метрополь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Перекресток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Торт «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Йогуртовый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» Черная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смородина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450-00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Метрополь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Гипермаркет  Карусель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38" cy="1143000"/>
          </a:xfrm>
        </p:spPr>
        <p:txBody>
          <a:bodyPr/>
          <a:lstStyle/>
          <a:p>
            <a:pPr algn="ctr">
              <a:defRPr/>
            </a:pPr>
            <a:r>
              <a:rPr lang="ru-RU" b="1" u="sng" smtClean="0">
                <a:solidFill>
                  <a:schemeClr val="accent3">
                    <a:lumMod val="75000"/>
                  </a:schemeClr>
                </a:solidFill>
              </a:rPr>
              <a:t>Технологическая карта</a:t>
            </a:r>
            <a:r>
              <a:rPr lang="ru-RU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i="1" smtClean="0">
                <a:solidFill>
                  <a:schemeClr val="accent3">
                    <a:lumMod val="75000"/>
                  </a:schemeClr>
                </a:solidFill>
              </a:rPr>
              <a:t>Торт йогуртовый «Вишенка»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615262" cy="4641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586"/>
                <a:gridCol w="2928958"/>
                <a:gridCol w="1223016"/>
                <a:gridCol w="1493520"/>
                <a:gridCol w="1641182"/>
              </a:tblGrid>
              <a:tr h="37084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№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Наименование сырья и полуфабрикатов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Массовая доля сухих веществ,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Расход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сырья,г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на 1000г готовой продукции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 натуре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 сухих веществах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Бисквит с блиц бисквитом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131,40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Крем "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Йогуртовый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" нейтральный с водой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35,80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71,60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Желе "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Желиссимо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" Е 122 (красный) линия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33,88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81,31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Сироп для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промочки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39,60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Крем "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Йогуртовый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" Вишня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41,83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66,93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Вишня свежая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416,84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ВЫХОД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41,68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1000,00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416,84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Управляющая кнопка: далее 6">
            <a:hlinkClick r:id="rId2" action="ppaction://hlinkfile" highlightClick="1"/>
          </p:cNvPr>
          <p:cNvSpPr/>
          <p:nvPr/>
        </p:nvSpPr>
        <p:spPr>
          <a:xfrm>
            <a:off x="8143875" y="5715000"/>
            <a:ext cx="571500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далее 4">
            <a:hlinkClick r:id="rId3" action="ppaction://hlinkfile" highlightClick="1"/>
          </p:cNvPr>
          <p:cNvSpPr/>
          <p:nvPr/>
        </p:nvSpPr>
        <p:spPr>
          <a:xfrm>
            <a:off x="8143875" y="5715000"/>
            <a:ext cx="571500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7467600" cy="135731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>Варианты</a:t>
            </a:r>
            <a:r>
              <a:rPr lang="ru-RU" sz="2800" b="1" u="sng" cap="none" dirty="0" smtClean="0">
                <a:ln/>
                <a:solidFill>
                  <a:schemeClr val="accent3"/>
                </a:solidFill>
              </a:rPr>
              <a:t> </a:t>
            </a:r>
            <a:r>
              <a:rPr lang="ru-RU" sz="28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>калькуляционного расчета</a:t>
            </a:r>
            <a: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b="1" u="sng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400" b="1" i="1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>Ц</a:t>
            </a:r>
            <a:r>
              <a:rPr lang="ru-RU" sz="2400" b="1" i="1" dirty="0" smtClean="0">
                <a:ln/>
                <a:solidFill>
                  <a:schemeClr val="accent3">
                    <a:lumMod val="75000"/>
                  </a:schemeClr>
                </a:solidFill>
              </a:rPr>
              <a:t>ена (от производителя),  рублей</a:t>
            </a:r>
            <a:r>
              <a:rPr lang="ru-RU" sz="2400" b="1" i="1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b="1" i="1" cap="none" dirty="0" smtClean="0">
                <a:ln/>
                <a:solidFill>
                  <a:schemeClr val="accent3">
                    <a:lumMod val="75000"/>
                  </a:schemeClr>
                </a:solidFill>
              </a:rPr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444625"/>
          <a:ext cx="7615262" cy="4695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992"/>
                <a:gridCol w="2039817"/>
                <a:gridCol w="2112667"/>
                <a:gridCol w="2107786"/>
              </a:tblGrid>
              <a:tr h="182038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Выход, 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вариант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(начальный)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 вариант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взаимозаме-няемость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продуктов)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 вариант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(смена поставщика, дешевое сырье)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839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1000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251,99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212,55 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208,62 </a:t>
                      </a:r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9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1200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302,39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255,06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250,34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9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900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226,79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191,30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187,76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9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700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176,39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148,79 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146,03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Управляющая кнопка: далее 4">
            <a:hlinkClick r:id="rId2" action="ppaction://hlinkpres?slideindex=10&amp;slidetitle=Автоматизация  ресторанно-гостиничного бизнеса" highlightClick="1"/>
          </p:cNvPr>
          <p:cNvSpPr/>
          <p:nvPr/>
        </p:nvSpPr>
        <p:spPr>
          <a:xfrm>
            <a:off x="8072462" y="5715016"/>
            <a:ext cx="857256" cy="7566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3000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591</Words>
  <Application>Microsoft Office PowerPoint</Application>
  <PresentationFormat>Экран (4:3)</PresentationFormat>
  <Paragraphs>197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ГБОУ НПО ПРОФЕССИОНАЛЬНЫЙ ЛИЦЕЙ КУЛИНАРНОГО МАСТЕРСТВА</vt:lpstr>
      <vt:lpstr>Структура продажной цены</vt:lpstr>
      <vt:lpstr>Метод проведения: деловая игра «Создание новых видов йогуртовых тортов»</vt:lpstr>
      <vt:lpstr>Участники деловой игры:</vt:lpstr>
      <vt:lpstr>Слайд 5</vt:lpstr>
      <vt:lpstr>Интеллектуальная разминка</vt:lpstr>
      <vt:lpstr>Маркетинговые исследования:</vt:lpstr>
      <vt:lpstr>Технологическая карта Торт йогуртовый «Вишенка»</vt:lpstr>
      <vt:lpstr>    Варианты калькуляционного расчета Цена (от производителя),  рублей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ГОУ НПО ПРОФЕССИОНАЛЬНЫЙ ЛИЦЕЙ КУЛИНАРНОГО МАСТЕРСТВА</dc:title>
  <dc:creator>user</dc:creator>
  <cp:lastModifiedBy>user</cp:lastModifiedBy>
  <cp:revision>12</cp:revision>
  <dcterms:created xsi:type="dcterms:W3CDTF">2011-11-09T11:03:35Z</dcterms:created>
  <dcterms:modified xsi:type="dcterms:W3CDTF">2012-07-11T22:09:49Z</dcterms:modified>
</cp:coreProperties>
</file>