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62" r:id="rId6"/>
    <p:sldId id="261" r:id="rId7"/>
    <p:sldId id="263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737" autoAdjust="0"/>
  </p:normalViewPr>
  <p:slideViewPr>
    <p:cSldViewPr>
      <p:cViewPr varScale="1">
        <p:scale>
          <a:sx n="66" d="100"/>
          <a:sy n="66" d="100"/>
        </p:scale>
        <p:origin x="-12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925673B-6191-4A65-83E0-7F8F27DB736E}" type="datetimeFigureOut">
              <a:rPr lang="ru-RU"/>
              <a:pPr>
                <a:defRPr/>
              </a:pPr>
              <a:t>12.07.2012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A02EC2D-583E-4B49-BE9E-1FFFA1D8D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56A468-8284-4570-9A49-000C41F52972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47B1F-18A6-4E14-8632-49FB2BFF3FD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1FE6D-9D2A-422F-9FDC-74A284FEF8F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A26D0-B118-4459-A017-D8166FFFE75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C7B06-F544-4FAF-9371-BDDEC035DE7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E82B7-07AE-4DE5-81EA-3B8B18F56F3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E3198-9A5F-44CD-8C47-BB9E6D922D72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0512A-F922-48D2-9F72-90152F8013B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D3E8C-E78A-4331-B633-351DF1AD67E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19E91-B896-4D1B-9891-41BF971FB5F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A2137-40B0-43F1-984A-2FDDB4ABF45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61C508-6AC5-42F4-9084-60F8B1C312B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3FDD121-A6E3-459C-8825-544C5CCE60E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2" r:id="rId9"/>
    <p:sldLayoutId id="2147483840" r:id="rId10"/>
    <p:sldLayoutId id="2147483841" r:id="rId11"/>
  </p:sldLayoutIdLst>
  <p:transition>
    <p:wipe dir="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82;&#1072;&#1083;&#1100;&#1082;.%20&#1087;&#1077;&#1083;&#1100;&#1084;&#1077;&#1085;&#1080;&#1081;.xl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54;&#1090;&#1082;&#1088;.&#1091;&#1088;.&#1058;&#1086;&#1088;&#1090;%20&#1076;&#1083;&#1103;%20&#1087;&#1077;&#1076;&#1095;&#1090;.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C:\Users\user\Documents\ПЛКМ Задания для мамы\Сайт ПЛКМ\фото САЙТ\Логотип ПЛКМ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62800" y="0"/>
            <a:ext cx="19812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981200"/>
            <a:ext cx="8763000" cy="10001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u="sng" dirty="0"/>
              <a:t>ИНФОРМАЦИОННАЯ КУЛЬТУРА НА УРОКАХ СПЕЦДИСЦИПЛИН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410200" y="5943600"/>
            <a:ext cx="37338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ru-RU" sz="2000"/>
              <a:t>Преподаватель Т.М.Гольдина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85800" y="0"/>
            <a:ext cx="58674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ГБОУ НПО Профессиональный лицей кулинарного мастерства</a:t>
            </a:r>
          </a:p>
          <a:p>
            <a:pPr algn="ctr"/>
            <a:endParaRPr lang="ru-RU" sz="2400"/>
          </a:p>
          <a:p>
            <a:pPr algn="ctr"/>
            <a:r>
              <a:rPr lang="ru-RU" sz="2400" b="1"/>
              <a:t>Педагогические чтения, посвященные 85-летию лицея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971800" y="6488113"/>
            <a:ext cx="2819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Санкт-Петербург 2011</a:t>
            </a:r>
          </a:p>
        </p:txBody>
      </p:sp>
      <p:pic>
        <p:nvPicPr>
          <p:cNvPr id="4102" name="Picture 6" descr="H:\пед.чтения\фото\DSC038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3352800"/>
            <a:ext cx="3886200" cy="3207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971800" y="3048000"/>
            <a:ext cx="61722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r"/>
            <a:r>
              <a:rPr lang="ru-RU" sz="140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Научить человека жить в информационном мире  – </a:t>
            </a:r>
          </a:p>
          <a:p>
            <a:pPr indent="342900" algn="r"/>
            <a:r>
              <a:rPr lang="ru-RU" sz="2000">
                <a:latin typeface="Times New Roman" pitchFamily="18" charset="0"/>
                <a:cs typeface="Times New Roman" pitchFamily="18" charset="0"/>
              </a:rPr>
              <a:t>важнейшая задача современной школы». </a:t>
            </a:r>
            <a:br>
              <a:rPr lang="ru-RU" sz="2000"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>А. П. Семёнов</a:t>
            </a:r>
            <a:endParaRPr lang="ru-RU" sz="20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8" grpId="0" build="p"/>
      <p:bldP spid="9" grpId="0"/>
      <p:bldP spid="410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991600" cy="1143000"/>
          </a:xfrm>
        </p:spPr>
        <p:txBody>
          <a:bodyPr/>
          <a:lstStyle/>
          <a:p>
            <a:pPr eaLnBrk="1" hangingPunct="1"/>
            <a:r>
              <a:rPr lang="ru-RU" sz="3200" b="1" smtClean="0"/>
              <a:t>Автоматизация  ресторанно-гостиничного бизнеса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484438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Профессионалы разработали  надежные и современные программные продукты в сфере автоматизации </a:t>
            </a:r>
            <a:r>
              <a:rPr lang="ru-RU" dirty="0" err="1" smtClean="0"/>
              <a:t>ресторанно-гостиничного</a:t>
            </a:r>
            <a:r>
              <a:rPr lang="ru-RU" dirty="0" smtClean="0"/>
              <a:t> бизнеса.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Это системы  </a:t>
            </a:r>
            <a:r>
              <a:rPr lang="ru-RU" dirty="0" err="1" smtClean="0"/>
              <a:t>R-Keeper</a:t>
            </a:r>
            <a:r>
              <a:rPr lang="ru-RU" dirty="0" smtClean="0"/>
              <a:t>, </a:t>
            </a:r>
            <a:r>
              <a:rPr lang="ru-RU" u="sng" dirty="0" smtClean="0"/>
              <a:t>Юпитер</a:t>
            </a:r>
            <a:r>
              <a:rPr lang="ru-RU" dirty="0" smtClean="0"/>
              <a:t>, Сириус, 1С-Рарус, Трактир, </a:t>
            </a:r>
            <a:r>
              <a:rPr lang="ru-RU" dirty="0" err="1" smtClean="0"/>
              <a:t>Айко</a:t>
            </a:r>
            <a:r>
              <a:rPr lang="ru-RU" dirty="0" smtClean="0"/>
              <a:t>, 1С-Бухгалтерия, Эксперт, </a:t>
            </a:r>
            <a:r>
              <a:rPr lang="ru-RU" dirty="0" err="1" smtClean="0"/>
              <a:t>Либро</a:t>
            </a:r>
            <a:r>
              <a:rPr lang="ru-RU" dirty="0" smtClean="0"/>
              <a:t> и другие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4" name="Рисунок 3" descr="работа системы автоматизации ресторан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505200"/>
            <a:ext cx="6934200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0" y="457200"/>
            <a:ext cx="8839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Автоматизированные системы  управления рестораном </a:t>
            </a:r>
            <a:r>
              <a:rPr lang="ru-RU" sz="2400" b="1" dirty="0" smtClean="0"/>
              <a:t>«ЮПИТЕР-РЕСТОРАН</a:t>
            </a:r>
            <a:r>
              <a:rPr lang="ru-RU" sz="2400" b="1" dirty="0"/>
              <a:t>» в учебном процессе</a:t>
            </a: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381000" y="1905000"/>
            <a:ext cx="84582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/>
              <a:t>«ЮПИТЕР-РЕСТОРАН</a:t>
            </a:r>
            <a:r>
              <a:rPr lang="ru-RU" dirty="0"/>
              <a:t>» позволяет автоматизировать все производственные процессы от прихода товаров и формирования меню до обслуживания посетителей в зале. Решение состоит из двух основных частей: Модуля управления рестораном (</a:t>
            </a:r>
            <a:r>
              <a:rPr lang="ru-RU" dirty="0" err="1"/>
              <a:t>back-office</a:t>
            </a:r>
            <a:r>
              <a:rPr lang="ru-RU" dirty="0"/>
              <a:t>) и Модуля обслуживания посетителей (</a:t>
            </a:r>
            <a:r>
              <a:rPr lang="ru-RU" dirty="0" err="1"/>
              <a:t>front-office</a:t>
            </a:r>
            <a:r>
              <a:rPr lang="ru-RU" dirty="0"/>
              <a:t>).</a:t>
            </a:r>
          </a:p>
        </p:txBody>
      </p:sp>
      <p:pic>
        <p:nvPicPr>
          <p:cNvPr id="35842" name="Picture 2" descr="C:\Users\user\Desktop\пед.чтения\Домино\92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581400"/>
            <a:ext cx="3219718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3" name="Picture 3" descr="C:\Users\user\Desktop\пед.чтения\Домино\pp77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3886200"/>
            <a:ext cx="48768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Владение информационными технологиями</a:t>
            </a:r>
            <a:r>
              <a:rPr lang="ru-RU" dirty="0" smtClean="0"/>
              <a:t>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это огромное поле деятельности для педагога любой специальности.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Они широко применяются в различных областях лицейской жизни (таких как):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оформление и ведение учебной документации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создание газеты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конкурсы презентаций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разработка учебных тем по предметам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подготовка рефератов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тестовых заданий по всем предметам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разработка дидактического материала (в том числе при помощи </a:t>
            </a:r>
            <a:r>
              <a:rPr lang="ru-RU" b="1" i="1" dirty="0" err="1" smtClean="0"/>
              <a:t>интернет-ресурсов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Picture 5" descr="BS0055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3810000"/>
            <a:ext cx="17272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2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05600" y="1981200"/>
            <a:ext cx="2438400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Современный  урок</a:t>
            </a:r>
            <a:r>
              <a:rPr lang="ru-RU" sz="3600" smtClean="0"/>
              <a:t> – это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6477000" cy="4389437"/>
          </a:xfrm>
        </p:spPr>
        <p:txBody>
          <a:bodyPr>
            <a:normAutofit fontScale="85000" lnSpcReduction="20000"/>
          </a:bodyPr>
          <a:lstStyle/>
          <a:p>
            <a:pPr marL="449263" indent="-449263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урок, демонстрирующий компьютерную грамотность преподавателя и ученика</a:t>
            </a:r>
          </a:p>
          <a:p>
            <a:pPr marL="449263" indent="-449263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урок, позволяющий быстро и мобильно использовать информационные технологии для объяснения или закрепления материала, изучаемого на уроке</a:t>
            </a:r>
          </a:p>
          <a:p>
            <a:pPr marL="449263" indent="-449263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широкая возможность использования информационного поля</a:t>
            </a:r>
          </a:p>
          <a:p>
            <a:pPr marL="449263" indent="-449263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это средство общения с огромным количеством информации и систематизация этой информации</a:t>
            </a:r>
          </a:p>
          <a:p>
            <a:pPr marL="449263" indent="-449263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урок, дающий не просто определенный объем знаний, а дающий возможность учиться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4" name="Picture 4" descr="картин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228600"/>
            <a:ext cx="2667000" cy="1771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Перспективы педагога в области информационных технологий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Разработка </a:t>
            </a:r>
            <a:r>
              <a:rPr lang="ru-RU" b="1" i="1" dirty="0" smtClean="0"/>
              <a:t>Электронного интерактивного  тренажера по профессии «повар».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Этот комплекс позволит: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Проводить дистанционное обучение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Разнообразить тестовый контроль при проверке знаний по технологии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dirty="0" err="1" smtClean="0"/>
              <a:t>Разноообразить</a:t>
            </a:r>
            <a:r>
              <a:rPr lang="ru-RU" dirty="0" smtClean="0"/>
              <a:t> виды самостоятельных работ на уроке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dirty="0" smtClean="0"/>
              <a:t>Использовать тренажер на краткосрочных курсах повышения квалификации и обучение по новой профессии по новым образовательным стандартам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4" name="Picture 6" descr="картинка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304800"/>
            <a:ext cx="17780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картинка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109903" y="1676400"/>
            <a:ext cx="2034097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28800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СПАСИБО ЗА ВНИМАНИЕ</a:t>
            </a:r>
          </a:p>
          <a:p>
            <a:pPr algn="ctr"/>
            <a:endParaRPr lang="ru-RU" sz="3200" b="1" dirty="0" smtClean="0"/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 smtClean="0"/>
              <a:t>ТВОРЧЕСКИХ УСПЕХОВ!</a:t>
            </a:r>
            <a:endParaRPr lang="ru-RU" sz="32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Информационная культура современного человека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066800"/>
            <a:ext cx="8229600" cy="438943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mtClean="0"/>
              <a:t>  В период перехода к информационному обществу необходимо подготовить человека к быстрому восприятию и обработке больших объемов информации, обучить его современным средствам, методам и технологиям работы.</a:t>
            </a:r>
          </a:p>
          <a:p>
            <a:pPr marL="0" indent="0" eaLnBrk="1" hangingPunct="1">
              <a:spcBef>
                <a:spcPct val="125000"/>
              </a:spcBef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0000"/>
            <a:ext cx="32004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124200" y="3200400"/>
            <a:ext cx="6019800" cy="3429000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r>
              <a:rPr lang="ru-RU" sz="2600" dirty="0">
                <a:latin typeface="+mn-lt"/>
              </a:rPr>
              <a:t>  </a:t>
            </a:r>
            <a:r>
              <a:rPr lang="ru-RU" sz="4700" b="1" i="1" dirty="0">
                <a:latin typeface="+mn-lt"/>
              </a:rPr>
              <a:t>Информационная культура </a:t>
            </a:r>
            <a:r>
              <a:rPr lang="ru-RU" sz="4700" dirty="0">
                <a:latin typeface="+mn-lt"/>
              </a:rPr>
              <a:t>- совокупность знаний, умений и навыков поиска, отбора, хранения, анализа информации, то есть всего, что включается в информационную деятельность, направленную на удовлетворение информационных потребностей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6044" y="4876800"/>
            <a:ext cx="2127956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143000"/>
            <a:ext cx="8534400" cy="704850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Информационная культура проявляется в следующих аспектах</a:t>
            </a:r>
            <a:r>
              <a:rPr lang="ru-RU" sz="2400" b="1" smtClean="0"/>
              <a:t>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7162800" cy="4389438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 навыках по использованию технических устройств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 способности использовать в своей деятельности компьютерные технологии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 умении извлекать информацию из различных источников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представлять ее в понятном виде и уметь ее эффективно использовать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 умении работать с различной информацией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 знании особенностей информационных потоков в своей области деятельности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122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8229600" cy="781050"/>
          </a:xfrm>
        </p:spPr>
        <p:txBody>
          <a:bodyPr/>
          <a:lstStyle/>
          <a:p>
            <a:pPr eaLnBrk="1" hangingPunct="1"/>
            <a:r>
              <a:rPr lang="ru-RU" sz="3500" b="1" smtClean="0"/>
              <a:t>Информационная культура педагога: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001000" cy="2865438"/>
          </a:xfrm>
        </p:spPr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dirty="0" smtClean="0"/>
              <a:t>включение педагога в проектную деятельность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dirty="0" smtClean="0"/>
              <a:t>организация самостоятельной разработки педагогом различных проектов и их реализации на основе информационных технологий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ü"/>
              <a:defRPr/>
            </a:pPr>
            <a:r>
              <a:rPr lang="ru-RU" dirty="0" smtClean="0"/>
              <a:t>самодиагностика и самоанализ достижений в области проектной деятельности, осуществляемой на основе информационных технологий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4267200"/>
            <a:ext cx="5715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1433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8686800" cy="685800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Учебная дисциплина «Калькуляция и учет»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3733800"/>
          </a:xfrm>
        </p:spPr>
        <p:txBody>
          <a:bodyPr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Разработано учебно-методическое пособие на тему: </a:t>
            </a:r>
            <a:r>
              <a:rPr lang="ru-RU" b="1" dirty="0" smtClean="0">
                <a:solidFill>
                  <a:srgbClr val="FFFF00"/>
                </a:solidFill>
              </a:rPr>
              <a:t>«Производственная программа работы  </a:t>
            </a:r>
            <a:r>
              <a:rPr lang="ru-RU" b="1" dirty="0" err="1" smtClean="0">
                <a:solidFill>
                  <a:srgbClr val="FFFF00"/>
                </a:solidFill>
              </a:rPr>
              <a:t>доготовочного</a:t>
            </a:r>
            <a:r>
              <a:rPr lang="ru-RU" b="1" dirty="0" smtClean="0">
                <a:solidFill>
                  <a:srgbClr val="FFFF00"/>
                </a:solidFill>
              </a:rPr>
              <a:t> предприятия», </a:t>
            </a:r>
            <a:r>
              <a:rPr lang="ru-RU" dirty="0" smtClean="0"/>
              <a:t>решение которого представлено в виде сквозной задачи. Учащимся предложено разработать План-меню предприятия и на его основе решить производственные задачи.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dirty="0" smtClean="0"/>
              <a:t>Для примера   разработан  </a:t>
            </a:r>
            <a:r>
              <a:rPr lang="ru-RU" dirty="0" smtClean="0">
                <a:hlinkClick r:id="rId2" action="ppaction://hlinkfile"/>
              </a:rPr>
              <a:t>урок «Работа пельменной</a:t>
            </a:r>
            <a:r>
              <a:rPr lang="ru-RU" dirty="0" smtClean="0"/>
              <a:t>» (презентация). Реализация этого  проекта возможна с использованием информационных технологий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1638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534400" cy="1295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/>
              <a:t>Информационная культура  </a:t>
            </a:r>
            <a:r>
              <a:rPr lang="ru-RU" sz="2800" b="1" dirty="0" smtClean="0"/>
              <a:t>педагога- </a:t>
            </a:r>
            <a:br>
              <a:rPr lang="ru-RU" sz="2800" b="1" dirty="0" smtClean="0"/>
            </a:br>
            <a:r>
              <a:rPr lang="ru-RU" sz="2800" b="1" dirty="0" smtClean="0"/>
              <a:t>сотрудничество  с коллегами в проектной деятельности</a:t>
            </a:r>
            <a:endParaRPr lang="ru-RU" sz="2800" b="1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229600" cy="2103437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2400" smtClean="0"/>
              <a:t>	Совместно с преподавателем бухгалтерского учета  проводился бинарный урок в группах 3 курса по теме: «Документы учета, их роль на производстве».  Урок проводили с применением программы MS Power</a:t>
            </a:r>
            <a:r>
              <a:rPr lang="en-US" sz="2400" smtClean="0"/>
              <a:t>Point</a:t>
            </a:r>
            <a:r>
              <a:rPr lang="ru-RU" sz="2400" smtClean="0"/>
              <a:t>,  </a:t>
            </a:r>
            <a:r>
              <a:rPr lang="en-US" sz="2400" smtClean="0"/>
              <a:t>Excel</a:t>
            </a:r>
            <a:endParaRPr lang="ru-RU" sz="2400" smtClean="0"/>
          </a:p>
        </p:txBody>
      </p:sp>
      <p:pic>
        <p:nvPicPr>
          <p:cNvPr id="15366" name="Picture 6" descr="C:\Users\user\Desktop\пед.чтения\фото\DSC038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3886200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7" name="Picture 7" descr="C:\Users\user\Desktop\пед.чтения\фото\DSC0386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8200" y="3886200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8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85800"/>
            <a:ext cx="7543800" cy="1600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500" b="1" dirty="0"/>
              <a:t>Информационная </a:t>
            </a:r>
            <a:r>
              <a:rPr lang="ru-RU" sz="3500" b="1" dirty="0" smtClean="0"/>
              <a:t>технология</a:t>
            </a:r>
            <a:r>
              <a:rPr lang="ru-RU" sz="3500" dirty="0" smtClean="0"/>
              <a:t>-</a:t>
            </a:r>
            <a:r>
              <a:rPr lang="ru-RU" sz="2700" dirty="0" smtClean="0"/>
              <a:t>совокупность четко определенных целенаправленных действий персонала по переработке информации на компьютере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5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0" y="2133600"/>
            <a:ext cx="9144000" cy="32464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Три основных принципа информационной технологии:</a:t>
            </a:r>
          </a:p>
          <a:p>
            <a:pPr eaLnBrk="1" hangingPunct="1"/>
            <a:r>
              <a:rPr lang="ru-RU" smtClean="0"/>
              <a:t>	интерактивный (диалоговый) режим работы с компьютером</a:t>
            </a:r>
          </a:p>
          <a:p>
            <a:pPr eaLnBrk="1" hangingPunct="1"/>
            <a:r>
              <a:rPr lang="ru-RU" smtClean="0"/>
              <a:t>	интегрированность (стыковка, взаимосвязь) с другими программными продуктами</a:t>
            </a:r>
          </a:p>
          <a:p>
            <a:pPr eaLnBrk="1" hangingPunct="1"/>
            <a:r>
              <a:rPr lang="ru-RU" smtClean="0"/>
              <a:t>	гибкость процесса изменения как данных, так и постановок задач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4876800"/>
            <a:ext cx="2334986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4800600"/>
            <a:ext cx="35814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92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/>
              <a:t>Открытый урок</a:t>
            </a:r>
            <a:r>
              <a:rPr lang="ru-RU" smtClean="0"/>
              <a:t> </a:t>
            </a:r>
            <a:r>
              <a:rPr lang="ru-RU" b="1" smtClean="0"/>
              <a:t>«Калькуляция йогуртовых тортов» </a:t>
            </a:r>
            <a:r>
              <a:rPr lang="ru-RU" smtClean="0"/>
              <a:t>проводился в виде </a:t>
            </a:r>
            <a:r>
              <a:rPr lang="ru-RU" b="1" smtClean="0"/>
              <a:t>деловой игры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4800" y="533400"/>
            <a:ext cx="8686800" cy="685800"/>
          </a:xfrm>
          <a:prstGeom prst="rect">
            <a:avLst/>
          </a:prstGeom>
        </p:spPr>
        <p:txBody>
          <a:bodyPr lIns="0" rIns="0" bIns="0"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Учебная дисциплина «Калькуляция и учет»</a:t>
            </a:r>
          </a:p>
        </p:txBody>
      </p:sp>
      <p:pic>
        <p:nvPicPr>
          <p:cNvPr id="18436" name="Picture 4" descr="C:\Users\user\Desktop\пед.чтения\фото\DSC042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2743200"/>
            <a:ext cx="3733800" cy="26860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8437" name="Picture 5" descr="C:\Users\user\Desktop\пед.чтения\фото\DSC042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2819400"/>
            <a:ext cx="3556000" cy="2667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372600" cy="781050"/>
          </a:xfrm>
        </p:spPr>
        <p:txBody>
          <a:bodyPr/>
          <a:lstStyle/>
          <a:p>
            <a:pPr eaLnBrk="1" hangingPunct="1"/>
            <a:r>
              <a:rPr lang="ru-RU" sz="3200" b="1" smtClean="0"/>
              <a:t>Открытый урок</a:t>
            </a:r>
            <a:r>
              <a:rPr lang="ru-RU" sz="3200" smtClean="0"/>
              <a:t> </a:t>
            </a:r>
            <a:r>
              <a:rPr lang="ru-RU" sz="3200" b="1" smtClean="0"/>
              <a:t>«Калькуляция йогуртовых тортов</a:t>
            </a:r>
            <a:endParaRPr lang="ru-RU" sz="32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3"/>
            <a:ext cx="8458200" cy="4922837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/>
              <a:t>  </a:t>
            </a:r>
            <a:r>
              <a:rPr lang="ru-RU" sz="4600" dirty="0" smtClean="0"/>
              <a:t>Использовались  следующие </a:t>
            </a:r>
            <a:r>
              <a:rPr lang="ru-RU" sz="4600" b="1" i="1" dirty="0" smtClean="0"/>
              <a:t>технологии:  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i="1" dirty="0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b="1" i="1" dirty="0" smtClean="0"/>
              <a:t>интегрированное обучение</a:t>
            </a:r>
            <a:r>
              <a:rPr lang="ru-RU" sz="4000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межпредметная</a:t>
            </a:r>
            <a:r>
              <a:rPr lang="ru-RU" dirty="0" smtClean="0"/>
              <a:t> связь с дисциплинами: технология мучных кондитерских изделий, экономика, информатика, обществоведение, маркетинг, менеджмент, практика – базовое предприятие кондитерская фабрика «Карат Плюс»)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b="1" i="1" dirty="0" smtClean="0"/>
              <a:t>репродуктивный метод </a:t>
            </a:r>
            <a:r>
              <a:rPr lang="ru-RU" dirty="0" smtClean="0"/>
              <a:t>(позволяет получить прочные знания определений, понятий и др.)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b="1" i="1" dirty="0" smtClean="0"/>
              <a:t>эвристическая беседа </a:t>
            </a:r>
            <a:r>
              <a:rPr lang="ru-RU" dirty="0" smtClean="0"/>
              <a:t>(серия взаимосвязанных вопросов – интеллектуальная разминка)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b="1" i="1" dirty="0" smtClean="0"/>
              <a:t>кейс-технология</a:t>
            </a:r>
            <a:r>
              <a:rPr lang="ru-RU" dirty="0" smtClean="0"/>
              <a:t> (учащимся предлагается производственная ситуация, решение которой требует актуализации знаний и умений по изучаемой теме)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b="1" i="1" dirty="0" smtClean="0"/>
              <a:t>технология тестирования</a:t>
            </a:r>
            <a:endParaRPr lang="ru-RU" dirty="0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b="1" i="1" dirty="0" smtClean="0">
                <a:hlinkClick r:id="rId2" action="ppaction://hlinkpres?slideindex=1&amp;slidetitle="/>
              </a:rPr>
              <a:t>технология  компьютерной презентации</a:t>
            </a:r>
            <a:endParaRPr lang="ru-RU" dirty="0" smtClean="0"/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945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431</TotalTime>
  <Words>643</Words>
  <Application>Microsoft PowerPoint</Application>
  <PresentationFormat>Экран (4:3)</PresentationFormat>
  <Paragraphs>78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ИНФОРМАЦИОННАЯ КУЛЬТУРА НА УРОКАХ СПЕЦДИСЦИПЛИН</vt:lpstr>
      <vt:lpstr>Информационная культура современного человека</vt:lpstr>
      <vt:lpstr>Информационная культура проявляется в следующих аспектах:</vt:lpstr>
      <vt:lpstr>Информационная культура педагога:</vt:lpstr>
      <vt:lpstr>Учебная дисциплина «Калькуляция и учет»</vt:lpstr>
      <vt:lpstr>Информационная культура  педагога-  сотрудничество  с коллегами в проектной деятельности</vt:lpstr>
      <vt:lpstr>Информационная технология-совокупность четко определенных целенаправленных действий персонала по переработке информации на компьютере </vt:lpstr>
      <vt:lpstr>Слайд 8</vt:lpstr>
      <vt:lpstr>Открытый урок «Калькуляция йогуртовых тортов</vt:lpstr>
      <vt:lpstr>Автоматизация  ресторанно-гостиничного бизнеса</vt:lpstr>
      <vt:lpstr>Слайд 11</vt:lpstr>
      <vt:lpstr>Владение информационными технологиями -</vt:lpstr>
      <vt:lpstr>Современный  урок – это</vt:lpstr>
      <vt:lpstr>Перспективы педагога в области информационных технологий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Mama</dc:creator>
  <cp:lastModifiedBy>user</cp:lastModifiedBy>
  <cp:revision>75</cp:revision>
  <cp:lastPrinted>1601-01-01T00:00:00Z</cp:lastPrinted>
  <dcterms:created xsi:type="dcterms:W3CDTF">1601-01-01T00:00:00Z</dcterms:created>
  <dcterms:modified xsi:type="dcterms:W3CDTF">2012-07-11T22:12:46Z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