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4" r:id="rId3"/>
    <p:sldId id="257" r:id="rId4"/>
    <p:sldId id="260" r:id="rId5"/>
    <p:sldId id="258" r:id="rId6"/>
    <p:sldId id="265" r:id="rId7"/>
    <p:sldId id="266" r:id="rId8"/>
    <p:sldId id="268" r:id="rId9"/>
    <p:sldId id="267" r:id="rId10"/>
    <p:sldId id="259" r:id="rId11"/>
    <p:sldId id="269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42A96-925B-471C-8542-073EC9B9D615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D6000-8D94-4A0C-8D0A-FB78461CDE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030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http://www.chitalnya.ru/</a:t>
            </a: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9D1F8F-DCFE-4B00-A1AC-803DF17F120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D6000-8D94-4A0C-8D0A-FB78461CDED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439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http://diepresse.com/</a:t>
            </a: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EAE0B6-6A6B-4A1C-907B-36263D314A0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Документ с текстом открывается в режиме редакции двойным щелчком, в режиме просмотры – одним щелчком.</a:t>
            </a:r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D2556B-92F2-487B-A1B0-35E2EA236EE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BB4FD7-EA1D-459A-AC88-C2393E6296F9}" type="datetimeFigureOut">
              <a:rPr lang="ru-RU" smtClean="0"/>
              <a:t>04.06.2012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BDAAEC-5D92-4BB0-83B8-A69A8C492D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_________Microsoft_Word_97-20031.doc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jpeg"/><Relationship Id="rId5" Type="http://schemas.openxmlformats.org/officeDocument/2006/relationships/image" Target="../media/image11.wmf"/><Relationship Id="rId4" Type="http://schemas.openxmlformats.org/officeDocument/2006/relationships/oleObject" Target="../embeddings/_________Microsoft_Word_97-20032.doc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5517232"/>
            <a:ext cx="7776863" cy="882119"/>
          </a:xfrm>
        </p:spPr>
        <p:txBody>
          <a:bodyPr>
            <a:noAutofit/>
          </a:bodyPr>
          <a:lstStyle/>
          <a:p>
            <a:r>
              <a:rPr lang="ru-RU" sz="1800" dirty="0" smtClean="0"/>
              <a:t>                                                        Учитель истории </a:t>
            </a:r>
            <a:r>
              <a:rPr lang="ru-RU" sz="1800" dirty="0" err="1" smtClean="0"/>
              <a:t>С.А.Маняхина</a:t>
            </a:r>
            <a:endParaRPr lang="ru-RU" sz="1800" dirty="0" smtClean="0"/>
          </a:p>
          <a:p>
            <a:endParaRPr lang="ru-RU" sz="1800" dirty="0" smtClean="0"/>
          </a:p>
          <a:p>
            <a:pPr algn="ctr"/>
            <a:r>
              <a:rPr lang="ru-RU" sz="1800" dirty="0" smtClean="0"/>
              <a:t>2012 год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936313"/>
            <a:ext cx="8784976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/>
              <a:t>ХРИСТИАНСКАЯ СЕМЬЯ  </a:t>
            </a:r>
            <a:br>
              <a:rPr lang="ru-RU" sz="4400" dirty="0" smtClean="0"/>
            </a:br>
            <a:r>
              <a:rPr lang="ru-RU" sz="4400" dirty="0" smtClean="0"/>
              <a:t>И </a:t>
            </a:r>
            <a:br>
              <a:rPr lang="ru-RU" sz="4400" dirty="0" smtClean="0"/>
            </a:br>
            <a:r>
              <a:rPr lang="ru-RU" sz="4400" dirty="0" smtClean="0"/>
              <a:t>                           ЕЁ ЦЕННОСТИ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1027053"/>
            <a:ext cx="4536504" cy="90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300"/>
              </a:spcAft>
              <a:buClr>
                <a:srgbClr val="FA8D3D">
                  <a:lumMod val="75000"/>
                </a:srgbClr>
              </a:buClr>
              <a:buSzPct val="130000"/>
            </a:pPr>
            <a:r>
              <a:rPr lang="ru-RU" sz="1400" b="1" dirty="0">
                <a:solidFill>
                  <a:srgbClr val="B13F9A"/>
                </a:solidFill>
              </a:rPr>
              <a:t>Презентация по курсу </a:t>
            </a:r>
            <a:r>
              <a:rPr lang="ru-RU" sz="1400" b="1" dirty="0" smtClean="0">
                <a:solidFill>
                  <a:srgbClr val="B13F9A"/>
                </a:solidFill>
              </a:rPr>
              <a:t>ОРКСЭ</a:t>
            </a:r>
          </a:p>
          <a:p>
            <a:pPr lvl="0">
              <a:spcBef>
                <a:spcPct val="20000"/>
              </a:spcBef>
              <a:spcAft>
                <a:spcPts val="300"/>
              </a:spcAft>
              <a:buClr>
                <a:srgbClr val="FA8D3D">
                  <a:lumMod val="75000"/>
                </a:srgbClr>
              </a:buClr>
              <a:buSzPct val="130000"/>
            </a:pPr>
            <a:r>
              <a:rPr lang="ru-RU" sz="1400" b="1" dirty="0" smtClean="0">
                <a:solidFill>
                  <a:srgbClr val="B13F9A"/>
                </a:solidFill>
              </a:rPr>
              <a:t>модуль </a:t>
            </a:r>
            <a:r>
              <a:rPr lang="ru-RU" sz="1400" b="1" dirty="0">
                <a:solidFill>
                  <a:srgbClr val="B13F9A"/>
                </a:solidFill>
              </a:rPr>
              <a:t>«Основы православной культуры</a:t>
            </a:r>
            <a:r>
              <a:rPr lang="ru-RU" sz="1400" b="1" dirty="0" smtClean="0">
                <a:solidFill>
                  <a:srgbClr val="B13F9A"/>
                </a:solidFill>
              </a:rPr>
              <a:t>»</a:t>
            </a:r>
          </a:p>
          <a:p>
            <a:pPr lvl="0">
              <a:spcBef>
                <a:spcPct val="20000"/>
              </a:spcBef>
              <a:spcAft>
                <a:spcPts val="300"/>
              </a:spcAft>
              <a:buClr>
                <a:srgbClr val="FA8D3D">
                  <a:lumMod val="75000"/>
                </a:srgbClr>
              </a:buClr>
              <a:buSzPct val="130000"/>
            </a:pPr>
            <a:r>
              <a:rPr lang="ru-RU" sz="1400" b="1" dirty="0" smtClean="0">
                <a:solidFill>
                  <a:srgbClr val="B13F9A"/>
                </a:solidFill>
              </a:rPr>
              <a:t>Урок №27</a:t>
            </a:r>
            <a:endParaRPr lang="ru-RU" sz="1400" b="1" dirty="0">
              <a:solidFill>
                <a:srgbClr val="B13F9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332656"/>
            <a:ext cx="7229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МКОУ «СОШ п. Целинный </a:t>
            </a:r>
            <a:r>
              <a:rPr lang="ru-RU" dirty="0" err="1"/>
              <a:t>П</a:t>
            </a:r>
            <a:r>
              <a:rPr lang="ru-RU" dirty="0" err="1" smtClean="0"/>
              <a:t>ерелюбского</a:t>
            </a:r>
            <a:r>
              <a:rPr lang="ru-RU" dirty="0" smtClean="0"/>
              <a:t> муниципального района </a:t>
            </a:r>
          </a:p>
          <a:p>
            <a:pPr algn="ctr"/>
            <a:r>
              <a:rPr lang="ru-RU" dirty="0" smtClean="0"/>
              <a:t>Саратовской области»</a:t>
            </a:r>
            <a:endParaRPr lang="ru-RU" dirty="0"/>
          </a:p>
        </p:txBody>
      </p:sp>
      <p:pic>
        <p:nvPicPr>
          <p:cNvPr id="15362" name="Picture 2" descr="C:\Users\user\Desktop\79854593_1320767536_45063801_Untitled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84984"/>
            <a:ext cx="4623044" cy="35611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983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5157192"/>
            <a:ext cx="6512511" cy="1143000"/>
          </a:xfrm>
        </p:spPr>
        <p:txBody>
          <a:bodyPr/>
          <a:lstStyle/>
          <a:p>
            <a:r>
              <a:rPr lang="ru-RU" sz="2800" dirty="0"/>
              <a:t>Приведите примеры благочестивых семей.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260648"/>
            <a:ext cx="6400800" cy="347472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dirty="0"/>
              <a:t>Митрополит Антоний Сурожский писал: </a:t>
            </a:r>
            <a:endParaRPr lang="ru-RU" dirty="0" smtClean="0"/>
          </a:p>
          <a:p>
            <a:pPr>
              <a:buBlip>
                <a:blip r:embed="rId2"/>
              </a:buBlip>
            </a:pPr>
            <a:r>
              <a:rPr lang="ru-RU" i="1" dirty="0" smtClean="0">
                <a:latin typeface="Batang" pitchFamily="18" charset="-127"/>
                <a:ea typeface="Batang" pitchFamily="18" charset="-127"/>
              </a:rPr>
              <a:t>«</a:t>
            </a:r>
            <a:r>
              <a:rPr lang="ru-RU" i="1" dirty="0">
                <a:latin typeface="Batang" pitchFamily="18" charset="-127"/>
                <a:ea typeface="Batang" pitchFamily="18" charset="-127"/>
              </a:rPr>
              <a:t>Муж является гла­вой семьи не потому, что он мужчина, а потому, что он является образом Христа, и жена и дети могут видеть в нем этот образ, то есть образ любви безграничной, </a:t>
            </a:r>
            <a:r>
              <a:rPr lang="ru-RU" i="1" dirty="0" smtClean="0">
                <a:latin typeface="Batang" pitchFamily="18" charset="-127"/>
                <a:ea typeface="Batang" pitchFamily="18" charset="-127"/>
              </a:rPr>
              <a:t>любви</a:t>
            </a:r>
            <a:r>
              <a:rPr lang="ru-RU" i="1" dirty="0">
                <a:latin typeface="Batang" pitchFamily="18" charset="-127"/>
                <a:ea typeface="Batang" pitchFamily="18" charset="-127"/>
              </a:rPr>
              <a:t>, которая готова на все, чтобы спасти, защи­тить, напитать, утешить, обрадовать, воспитать свою семью... </a:t>
            </a:r>
            <a:endParaRPr lang="ru-RU" i="1" dirty="0" smtClean="0">
              <a:latin typeface="Batang" pitchFamily="18" charset="-127"/>
              <a:ea typeface="Batang" pitchFamily="18" charset="-127"/>
            </a:endParaRPr>
          </a:p>
          <a:p>
            <a:pPr>
              <a:buBlip>
                <a:blip r:embed="rId2"/>
              </a:buBlip>
            </a:pPr>
            <a:r>
              <a:rPr lang="ru-RU" i="1" dirty="0" smtClean="0">
                <a:latin typeface="Batang" pitchFamily="18" charset="-127"/>
                <a:ea typeface="Batang" pitchFamily="18" charset="-127"/>
              </a:rPr>
              <a:t>Жена </a:t>
            </a:r>
            <a:r>
              <a:rPr lang="ru-RU" i="1" dirty="0">
                <a:latin typeface="Batang" pitchFamily="18" charset="-127"/>
                <a:ea typeface="Batang" pitchFamily="18" charset="-127"/>
              </a:rPr>
              <a:t>ради мужа должна быть готова «все оставить, все забыть, от все­го оторваться по любви к нему и последовать за ним, куда бы он ни пошел, если нужно даже на страдания, если нужно — на крест».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8197" name="Picture 5" descr="C:\Users\user\Desktop\prolove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3584"/>
            <a:ext cx="374441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766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08518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620688"/>
            <a:ext cx="59824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A8D3D">
                  <a:lumMod val="75000"/>
                </a:srgbClr>
              </a:buClr>
              <a:buSzPct val="130000"/>
            </a:pP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Символом какого праздника являются полевые ромашки? </a:t>
            </a:r>
          </a:p>
        </p:txBody>
      </p:sp>
      <p:pic>
        <p:nvPicPr>
          <p:cNvPr id="10242" name="Picture 2" descr="C:\Users\user\Desktop\62895194_1282195441_1ee0dd1f966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97907"/>
            <a:ext cx="6912768" cy="516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772816"/>
            <a:ext cx="7317432" cy="3096344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1862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0_3367a_d4d8dc3b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207919"/>
            <a:ext cx="83884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В 2007 году 8 июля  объявлен</a:t>
            </a:r>
          </a:p>
          <a:p>
            <a:pPr marL="45720" indent="0" algn="ctr">
              <a:buNone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</a:rPr>
              <a:t>Днём семьи, любви и верности. </a:t>
            </a:r>
          </a:p>
          <a:p>
            <a:endParaRPr lang="ru-RU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          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В этот день православные христиане   </a:t>
            </a:r>
          </a:p>
          <a:p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          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празднуют память святых Петра и  </a:t>
            </a:r>
          </a:p>
          <a:p>
            <a:r>
              <a:rPr lang="ru-RU" sz="28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</a:t>
            </a:r>
            <a:r>
              <a:rPr lang="ru-RU" sz="2800" b="1" dirty="0" err="1" smtClean="0">
                <a:solidFill>
                  <a:schemeClr val="bg2">
                    <a:lumMod val="50000"/>
                  </a:schemeClr>
                </a:solidFill>
              </a:rPr>
              <a:t>Февронии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 Муромских. 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5589240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Вспомним страницы «Жития Петра и </a:t>
            </a:r>
            <a:r>
              <a:rPr lang="ru-RU" sz="2000" dirty="0" err="1" smtClean="0"/>
              <a:t>Февронии</a:t>
            </a:r>
            <a:r>
              <a:rPr lang="ru-RU" sz="2000" dirty="0" smtClean="0"/>
              <a:t> Муромских».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2376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714865"/>
            <a:ext cx="6512511" cy="1143000"/>
          </a:xfrm>
        </p:spPr>
        <p:txBody>
          <a:bodyPr/>
          <a:lstStyle/>
          <a:p>
            <a:r>
              <a:rPr lang="ru-RU" sz="3600" dirty="0"/>
              <a:t>Работа с </a:t>
            </a:r>
            <a:r>
              <a:rPr lang="ru-RU" sz="3600" dirty="0" smtClean="0"/>
              <a:t>пословицами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556792"/>
            <a:ext cx="7848872" cy="347472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7200" dirty="0" smtClean="0"/>
              <a:t>Муж </a:t>
            </a:r>
            <a:r>
              <a:rPr lang="ru-RU" sz="7200" dirty="0"/>
              <a:t>всему дому голова.</a:t>
            </a:r>
          </a:p>
          <a:p>
            <a:pPr>
              <a:lnSpc>
                <a:spcPct val="170000"/>
              </a:lnSpc>
            </a:pPr>
            <a:r>
              <a:rPr lang="ru-RU" sz="7200" dirty="0"/>
              <a:t>Муж голова, а жена - сердце.</a:t>
            </a:r>
          </a:p>
          <a:p>
            <a:pPr>
              <a:lnSpc>
                <a:spcPct val="170000"/>
              </a:lnSpc>
            </a:pPr>
            <a:r>
              <a:rPr lang="ru-RU" sz="7200" dirty="0"/>
              <a:t>Муж да жена – одна душа.</a:t>
            </a:r>
          </a:p>
          <a:p>
            <a:pPr>
              <a:lnSpc>
                <a:spcPct val="170000"/>
              </a:lnSpc>
            </a:pPr>
            <a:r>
              <a:rPr lang="ru-RU" sz="7200" dirty="0"/>
              <a:t>Любовь да лад не надобен и клад.</a:t>
            </a:r>
          </a:p>
          <a:p>
            <a:pPr>
              <a:lnSpc>
                <a:spcPct val="170000"/>
              </a:lnSpc>
            </a:pPr>
            <a:r>
              <a:rPr lang="ru-RU" sz="7200" dirty="0"/>
              <a:t>Красота до венца, ум до конца.</a:t>
            </a:r>
          </a:p>
          <a:p>
            <a:pPr>
              <a:lnSpc>
                <a:spcPct val="170000"/>
              </a:lnSpc>
            </a:pPr>
            <a:r>
              <a:rPr lang="ru-RU" sz="7200" dirty="0"/>
              <a:t>Куда иголка, туда и нитка.</a:t>
            </a:r>
          </a:p>
          <a:p>
            <a:pPr>
              <a:lnSpc>
                <a:spcPct val="170000"/>
              </a:lnSpc>
            </a:pPr>
            <a:r>
              <a:rPr lang="ru-RU" sz="7200" dirty="0"/>
              <a:t>Будет твоя душа в раю, помяни и мою.</a:t>
            </a:r>
          </a:p>
          <a:p>
            <a:pPr>
              <a:lnSpc>
                <a:spcPct val="170000"/>
              </a:lnSpc>
            </a:pPr>
            <a:r>
              <a:rPr lang="ru-RU" sz="7200" dirty="0"/>
              <a:t>Добрая жена дом  сбережет, а плохая рукавом растрясет.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4868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Прочитайте пословицы и объясните,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как вы их понимаете</a:t>
            </a:r>
            <a:endParaRPr lang="ru-RU" sz="2400" dirty="0"/>
          </a:p>
        </p:txBody>
      </p:sp>
      <p:pic>
        <p:nvPicPr>
          <p:cNvPr id="12290" name="Picture 2" descr="C:\Users\user\Pictures\obereg_semyi4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3838575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529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5445224"/>
            <a:ext cx="6512511" cy="1143000"/>
          </a:xfrm>
        </p:spPr>
        <p:txBody>
          <a:bodyPr/>
          <a:lstStyle/>
          <a:p>
            <a:r>
              <a:rPr lang="ru-RU" dirty="0"/>
              <a:t>Беседа:</a:t>
            </a:r>
            <a:br>
              <a:rPr lang="ru-RU" dirty="0"/>
            </a:br>
            <a:endParaRPr lang="ru-RU" dirty="0"/>
          </a:p>
        </p:txBody>
      </p:sp>
      <p:pic>
        <p:nvPicPr>
          <p:cNvPr id="14338" name="Picture 2" descr="C:\Users\user\Desktop\lookupon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9" t="2017" r="9476" b="13125"/>
          <a:stretch/>
        </p:blipFill>
        <p:spPr bwMode="auto">
          <a:xfrm>
            <a:off x="5868144" y="476672"/>
            <a:ext cx="3275856" cy="48245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059632"/>
            <a:ext cx="6400800" cy="4457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1.Какие </a:t>
            </a:r>
            <a:r>
              <a:rPr lang="ru-RU" dirty="0"/>
              <a:t>качества необходимо в себе воспитать, чтобы создать достойную семью</a:t>
            </a:r>
            <a:r>
              <a:rPr lang="ru-RU" dirty="0" smtClean="0"/>
              <a:t>?</a:t>
            </a:r>
          </a:p>
          <a:p>
            <a:pPr marL="45720" indent="0">
              <a:buNone/>
            </a:pPr>
            <a:endParaRPr lang="ru-RU" dirty="0" smtClean="0"/>
          </a:p>
          <a:p>
            <a:r>
              <a:rPr lang="ru-RU" dirty="0" smtClean="0"/>
              <a:t>2.Почему </a:t>
            </a:r>
            <a:r>
              <a:rPr lang="ru-RU" dirty="0"/>
              <a:t>необходима верность в семейной жизни</a:t>
            </a:r>
            <a:r>
              <a:rPr lang="ru-RU" dirty="0" smtClean="0"/>
              <a:t>?</a:t>
            </a:r>
          </a:p>
          <a:p>
            <a:pPr marL="45720" indent="0">
              <a:buNone/>
            </a:pPr>
            <a:endParaRPr lang="ru-RU" dirty="0" smtClean="0"/>
          </a:p>
          <a:p>
            <a:r>
              <a:rPr lang="ru-RU" dirty="0" smtClean="0"/>
              <a:t> 3.Почему </a:t>
            </a:r>
            <a:r>
              <a:rPr lang="ru-RU" dirty="0"/>
              <a:t>православные называют семью малой Церковью? </a:t>
            </a: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r>
              <a:rPr lang="ru-RU" dirty="0" smtClean="0"/>
              <a:t>4.Какую </a:t>
            </a:r>
            <a:r>
              <a:rPr lang="ru-RU" dirty="0"/>
              <a:t>роль в семье должны играть муж, жена, </a:t>
            </a:r>
            <a:r>
              <a:rPr lang="ru-RU" dirty="0" smtClean="0"/>
              <a:t>дети?</a:t>
            </a:r>
          </a:p>
          <a:p>
            <a:endParaRPr lang="ru-RU" dirty="0" smtClean="0"/>
          </a:p>
          <a:p>
            <a:r>
              <a:rPr lang="ru-RU" dirty="0" smtClean="0"/>
              <a:t>5.Что </a:t>
            </a:r>
            <a:r>
              <a:rPr lang="ru-RU" dirty="0"/>
              <a:t>делает семью настоящей семьей?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1053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11960" y="4372168"/>
            <a:ext cx="4093840" cy="1143000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dirty="0"/>
              <a:t>Домашнее задание на выбор</a:t>
            </a:r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67544" y="764704"/>
            <a:ext cx="8540750" cy="4422775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	- спросить у членов своей семьи, какие семейные ценности они считают главными в своей жизни;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/>
              <a:t>	- подготовить рассуждение на тему «Семья – это маленький ковчег» или «Детей любить тоже не просто».</a:t>
            </a:r>
          </a:p>
        </p:txBody>
      </p:sp>
      <p:pic>
        <p:nvPicPr>
          <p:cNvPr id="13314" name="Picture 2" descr="C:\Users\user\Desktop\QuestionMark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24250"/>
            <a:ext cx="3333750" cy="3333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45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b221f21dfd8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9792" y="1692289"/>
            <a:ext cx="1784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endParaRPr lang="ru-RU" sz="2400" dirty="0">
              <a:solidFill>
                <a:schemeClr val="folHlink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95736" y="1268760"/>
            <a:ext cx="4464496" cy="367240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Ценности – всё, что имеет значение для человека: страна, её традиции, дом, произведения культуры, материальные ценности – одежда, книги, велосипеды и многое другое.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544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797152"/>
            <a:ext cx="8424936" cy="11430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Семья – это маленький ковчег, призванный защищать детей от беды.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5076056" y="350438"/>
            <a:ext cx="3634736" cy="386159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6400" dirty="0"/>
              <a:t>Семья без Господа мертва,</a:t>
            </a:r>
          </a:p>
          <a:p>
            <a:pPr>
              <a:lnSpc>
                <a:spcPct val="170000"/>
              </a:lnSpc>
            </a:pPr>
            <a:r>
              <a:rPr lang="ru-RU" sz="6400" dirty="0"/>
              <a:t>Заглушат радости плевелы,</a:t>
            </a:r>
          </a:p>
          <a:p>
            <a:pPr>
              <a:lnSpc>
                <a:spcPct val="170000"/>
              </a:lnSpc>
            </a:pPr>
            <a:r>
              <a:rPr lang="ru-RU" sz="6400" dirty="0"/>
              <a:t>И пустит сорная трава</a:t>
            </a:r>
          </a:p>
          <a:p>
            <a:pPr>
              <a:lnSpc>
                <a:spcPct val="170000"/>
              </a:lnSpc>
            </a:pPr>
            <a:r>
              <a:rPr lang="ru-RU" sz="6400" dirty="0"/>
              <a:t>Кореньев сети, всходов стрелы.</a:t>
            </a:r>
          </a:p>
          <a:p>
            <a:pPr>
              <a:lnSpc>
                <a:spcPct val="170000"/>
              </a:lnSpc>
            </a:pPr>
            <a:r>
              <a:rPr lang="ru-RU" sz="6400" dirty="0"/>
              <a:t>Не ублажайте милых чад,</a:t>
            </a:r>
          </a:p>
          <a:p>
            <a:pPr>
              <a:lnSpc>
                <a:spcPct val="170000"/>
              </a:lnSpc>
            </a:pPr>
            <a:r>
              <a:rPr lang="ru-RU" sz="6400" dirty="0"/>
              <a:t>Даются дети нам на время.</a:t>
            </a:r>
          </a:p>
          <a:p>
            <a:pPr>
              <a:lnSpc>
                <a:spcPct val="170000"/>
              </a:lnSpc>
            </a:pPr>
            <a:r>
              <a:rPr lang="ru-RU" sz="6400" dirty="0"/>
              <a:t>Семья – цветущий дивный сад,</a:t>
            </a:r>
          </a:p>
          <a:p>
            <a:pPr>
              <a:lnSpc>
                <a:spcPct val="170000"/>
              </a:lnSpc>
            </a:pPr>
            <a:r>
              <a:rPr lang="ru-RU" sz="6400" dirty="0"/>
              <a:t>Где Божий плод приносит семя.       </a:t>
            </a:r>
            <a:endParaRPr lang="ru-RU" sz="6400" dirty="0" smtClean="0"/>
          </a:p>
          <a:p>
            <a:endParaRPr lang="ru-RU" dirty="0"/>
          </a:p>
          <a:p>
            <a:endParaRPr lang="ru-RU" dirty="0" smtClean="0"/>
          </a:p>
          <a:p>
            <a:pPr marL="45720" indent="0">
              <a:buNone/>
            </a:pPr>
            <a:r>
              <a:rPr lang="ru-RU" dirty="0" smtClean="0"/>
              <a:t>                                                                                                 </a:t>
            </a:r>
            <a:r>
              <a:rPr lang="ru-RU" sz="7200" dirty="0" err="1" smtClean="0"/>
              <a:t>О.Росс</a:t>
            </a:r>
            <a:endParaRPr lang="ru-RU" sz="7200" dirty="0"/>
          </a:p>
          <a:p>
            <a:pPr marL="4572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2050" name="Picture 2" descr="C:\Users\user\Desktop\19182.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744416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571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Рисунок 6" descr="469026817008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28625"/>
            <a:ext cx="5905500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Box 1"/>
          <p:cNvSpPr txBox="1">
            <a:spLocks noChangeArrowheads="1"/>
          </p:cNvSpPr>
          <p:nvPr/>
        </p:nvSpPr>
        <p:spPr bwMode="auto">
          <a:xfrm>
            <a:off x="785813" y="285750"/>
            <a:ext cx="75009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5400" b="1">
                <a:solidFill>
                  <a:srgbClr val="FF0066"/>
                </a:solidFill>
                <a:latin typeface="Calibri" pitchFamily="34" charset="0"/>
              </a:rPr>
              <a:t>Христианская любовь</a:t>
            </a:r>
          </a:p>
        </p:txBody>
      </p:sp>
      <p:graphicFrame>
        <p:nvGraphicFramePr>
          <p:cNvPr id="2050" name="Object 2">
            <a:hlinkClick r:id="" action="ppaction://ole?verb=1" highlightClick="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8704861"/>
              </p:ext>
            </p:extLst>
          </p:nvPr>
        </p:nvGraphicFramePr>
        <p:xfrm>
          <a:off x="214313" y="5857875"/>
          <a:ext cx="1500187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Document" showAsIcon="1" r:id="rId5" imgW="914400" imgH="714240" progId="Word.Document.8">
                  <p:embed/>
                </p:oleObj>
              </mc:Choice>
              <mc:Fallback>
                <p:oleObj name="Document" showAsIcon="1" r:id="rId5" imgW="914400" imgH="71424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5857875"/>
                        <a:ext cx="1500187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Рисунок 7" descr="Рисунок16.jpg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143000"/>
            <a:ext cx="12636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TextBox 8"/>
          <p:cNvSpPr txBox="1">
            <a:spLocks noChangeArrowheads="1"/>
          </p:cNvSpPr>
          <p:nvPr/>
        </p:nvSpPr>
        <p:spPr bwMode="auto">
          <a:xfrm>
            <a:off x="285750" y="1714500"/>
            <a:ext cx="1714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b="1">
                <a:latin typeface="Calibri" pitchFamily="34" charset="0"/>
              </a:rPr>
              <a:t>Текст из Нового Завета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71563" y="1571625"/>
            <a:ext cx="6858000" cy="34782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800" b="1">
                <a:latin typeface="Calibri" pitchFamily="34" charset="0"/>
              </a:rPr>
              <a:t>«Любовь долготерпит, милосердствует, любовь не завидует, не превозносится, не гордится, не бесчинствует, не ищет своего, не раздражается, не мыслит зла, не радуется неправде, а сорадуется истине; все покрывает, всему верит, всегда надеется, все переносит».</a:t>
            </a:r>
          </a:p>
          <a:p>
            <a:pPr algn="r"/>
            <a:r>
              <a:rPr lang="ru-RU" sz="2400">
                <a:latin typeface="Calibri" pitchFamily="34" charset="0"/>
              </a:rPr>
              <a:t>(1Кор.13:4-7)</a:t>
            </a:r>
          </a:p>
        </p:txBody>
      </p:sp>
      <p:pic>
        <p:nvPicPr>
          <p:cNvPr id="10" name="Рисунок 9" descr="no.jpg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357688"/>
            <a:ext cx="542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0749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 nodeType="clickPar">
                      <p:stCondLst>
                        <p:cond delay="0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49111b9b0e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631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013176"/>
            <a:ext cx="6512511" cy="1143000"/>
          </a:xfrm>
        </p:spPr>
        <p:txBody>
          <a:bodyPr/>
          <a:lstStyle/>
          <a:p>
            <a:r>
              <a:rPr lang="ru-RU" sz="2400" dirty="0"/>
              <a:t>Так что они уже не двое, но одна плоть. Итак, что Бог сочетал, того человек да не разлучает» (Мф, 19; 4-6)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3528392" cy="4137640"/>
          </a:xfrm>
        </p:spPr>
        <p:txBody>
          <a:bodyPr>
            <a:normAutofit fontScale="92500"/>
          </a:bodyPr>
          <a:lstStyle/>
          <a:p>
            <a:r>
              <a:rPr lang="ru-RU" dirty="0"/>
              <a:t>Если семья создается на основе такой любви, она будет крепкой, на всю жизнь. </a:t>
            </a:r>
            <a:endParaRPr lang="ru-RU" dirty="0" smtClean="0"/>
          </a:p>
          <a:p>
            <a:r>
              <a:rPr lang="ru-RU" dirty="0" smtClean="0"/>
              <a:t>Так </a:t>
            </a:r>
            <a:r>
              <a:rPr lang="ru-RU" dirty="0"/>
              <a:t>как каждый до конца жизни несет священную ответственность за счастье и благо другого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«…оставит человек отца и мать и прилепится к жене своей, и будут два одною плотью.</a:t>
            </a:r>
          </a:p>
          <a:p>
            <a:endParaRPr lang="ru-RU" dirty="0"/>
          </a:p>
        </p:txBody>
      </p:sp>
      <p:pic>
        <p:nvPicPr>
          <p:cNvPr id="5122" name="Picture 2" descr="C:\Users\user\Desktop\0_12bc2_70fafc11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1" y="404664"/>
            <a:ext cx="4165780" cy="43924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116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642938" y="4055586"/>
            <a:ext cx="77866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На Руси обручальные кольца появились еще в дохристианские времена. По языческому обычаю в день свадьбы невесте вручали кольцо и ключ. Эти предметы "делали" девушку "хозяйкой дома".</a:t>
            </a:r>
          </a:p>
        </p:txBody>
      </p:sp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214313" y="6143625"/>
            <a:ext cx="86344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600" b="1">
                <a:solidFill>
                  <a:srgbClr val="FF0066"/>
                </a:solidFill>
                <a:latin typeface="Calibri" pitchFamily="34" charset="0"/>
              </a:rPr>
              <a:t>Что означает обручальное кольцо в христианском браке? </a:t>
            </a:r>
          </a:p>
        </p:txBody>
      </p:sp>
      <p:pic>
        <p:nvPicPr>
          <p:cNvPr id="6146" name="Picture 2" descr="C:\Users\user\Desktop\x_ed42b4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4664"/>
            <a:ext cx="6192688" cy="32403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512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714375" y="857250"/>
            <a:ext cx="47148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sz="2000" i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И навел Господь Бог на человека крепкий сон; и, когда он уснул, взял одно из ребер его, и закрыл то место </a:t>
            </a:r>
            <a:r>
              <a:rPr lang="ru-RU" sz="2000" i="1" dirty="0" err="1">
                <a:solidFill>
                  <a:schemeClr val="bg2">
                    <a:lumMod val="25000"/>
                  </a:schemeClr>
                </a:solidFill>
                <a:latin typeface="+mj-lt"/>
              </a:rPr>
              <a:t>плотию</a:t>
            </a:r>
            <a:r>
              <a:rPr lang="ru-RU" sz="2000" i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. И создал Господь Бог из ребра, взятого у человека, жену, и привел ее к человеку. </a:t>
            </a:r>
            <a:endParaRPr lang="ru-RU" sz="2000" i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 algn="just" eaLnBrk="1" hangingPunct="1"/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                         </a:t>
            </a: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(</a:t>
            </a:r>
            <a:r>
              <a:rPr lang="ru-RU" sz="2000" i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Бытие.2:21-22)</a:t>
            </a:r>
          </a:p>
        </p:txBody>
      </p:sp>
      <p:sp>
        <p:nvSpPr>
          <p:cNvPr id="5124" name="Прямоугольник 1"/>
          <p:cNvSpPr>
            <a:spLocks noChangeArrowheads="1"/>
          </p:cNvSpPr>
          <p:nvPr/>
        </p:nvSpPr>
        <p:spPr bwMode="auto">
          <a:xfrm>
            <a:off x="357188" y="214313"/>
            <a:ext cx="8572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0066"/>
                </a:solidFill>
                <a:latin typeface="Calibri" pitchFamily="34" charset="0"/>
              </a:rPr>
              <a:t>Есть ли у каждого человека своя половина?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00063" y="4530726"/>
            <a:ext cx="5214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alibri" pitchFamily="34" charset="0"/>
              </a:rPr>
              <a:t>Половинками рождаются?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714375" y="3929063"/>
            <a:ext cx="4714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Как вы думаете: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214563" y="5072063"/>
            <a:ext cx="15001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или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28625" y="5715000"/>
            <a:ext cx="5286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Calibri" pitchFamily="34" charset="0"/>
              </a:rPr>
              <a:t>Половинками становятся?</a:t>
            </a:r>
          </a:p>
        </p:txBody>
      </p:sp>
      <p:graphicFrame>
        <p:nvGraphicFramePr>
          <p:cNvPr id="5122" name="Object 2">
            <a:hlinkClick r:id="" action="ppaction://ole?verb=1" highlightClick="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08379"/>
              </p:ext>
            </p:extLst>
          </p:nvPr>
        </p:nvGraphicFramePr>
        <p:xfrm>
          <a:off x="6000750" y="5857875"/>
          <a:ext cx="1671638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Document" showAsIcon="1" r:id="rId4" imgW="914400" imgH="714240" progId="Word.Document.8">
                  <p:embed/>
                </p:oleObj>
              </mc:Choice>
              <mc:Fallback>
                <p:oleObj name="Document" showAsIcon="1" r:id="rId4" imgW="914400" imgH="71424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0" y="5857875"/>
                        <a:ext cx="1671638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19" name="Picture 3" descr="C:\Users\user\Desktop\3c0334f040ff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891" y="875366"/>
            <a:ext cx="3400797" cy="41966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424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157192"/>
            <a:ext cx="8496944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 smtClean="0"/>
              <a:t>Семья – малая Церковь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83968" y="731520"/>
            <a:ext cx="4464496" cy="406563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Д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ети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должны почитать своих родителей, соблюдая неуклонно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           5-ю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заповедь: </a:t>
            </a:r>
            <a:r>
              <a:rPr lang="ru-RU" sz="2800" i="1" dirty="0">
                <a:solidFill>
                  <a:schemeClr val="bg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«Почитай отца твоего и матерь твою, да благо тебе будет и </a:t>
            </a:r>
            <a:r>
              <a:rPr lang="ru-RU" sz="2800" i="1" dirty="0" err="1">
                <a:solidFill>
                  <a:schemeClr val="bg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долголетен</a:t>
            </a:r>
            <a:r>
              <a:rPr lang="ru-RU" sz="2800" i="1" dirty="0">
                <a:solidFill>
                  <a:schemeClr val="bg2">
                    <a:lumMod val="50000"/>
                  </a:schemeClr>
                </a:solidFill>
                <a:latin typeface="Batang" pitchFamily="18" charset="-127"/>
                <a:ea typeface="Batang" pitchFamily="18" charset="-127"/>
              </a:rPr>
              <a:t> будешь на земле».</a:t>
            </a:r>
            <a:endParaRPr lang="ru-RU" sz="2800" i="1" dirty="0">
              <a:solidFill>
                <a:schemeClr val="bg2">
                  <a:lumMod val="50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170" name="Picture 2" descr="C:\Users\user\Desktop\75473289_large_774_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 b="8308"/>
          <a:stretch/>
        </p:blipFill>
        <p:spPr bwMode="auto">
          <a:xfrm>
            <a:off x="683568" y="260648"/>
            <a:ext cx="3600400" cy="4896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149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207</TotalTime>
  <Words>724</Words>
  <Application>Microsoft Office PowerPoint</Application>
  <PresentationFormat>Экран (4:3)</PresentationFormat>
  <Paragraphs>91</Paragraphs>
  <Slides>15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Воздушный поток</vt:lpstr>
      <vt:lpstr>Документ Microsoft Word 97-2003</vt:lpstr>
      <vt:lpstr>ХРИСТИАНСКАЯ СЕМЬЯ   И                             ЕЁ ЦЕННОСТИ</vt:lpstr>
      <vt:lpstr>Презентация PowerPoint</vt:lpstr>
      <vt:lpstr>Семья – это маленький ковчег, призванный защищать детей от беды.</vt:lpstr>
      <vt:lpstr>Презентация PowerPoint</vt:lpstr>
      <vt:lpstr>Презентация PowerPoint</vt:lpstr>
      <vt:lpstr>Так что они уже не двое, но одна плоть. Итак, что Бог сочетал, того человек да не разлучает» (Мф, 19; 4-6) </vt:lpstr>
      <vt:lpstr>Презентация PowerPoint</vt:lpstr>
      <vt:lpstr>Презентация PowerPoint</vt:lpstr>
      <vt:lpstr>Семья – малая Церковь</vt:lpstr>
      <vt:lpstr>Приведите примеры благочестивых семей. </vt:lpstr>
      <vt:lpstr> </vt:lpstr>
      <vt:lpstr>Презентация PowerPoint</vt:lpstr>
      <vt:lpstr>Работа с пословицами </vt:lpstr>
      <vt:lpstr>Беседа: </vt:lpstr>
      <vt:lpstr> Домашнее задание на выбор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27</cp:revision>
  <dcterms:created xsi:type="dcterms:W3CDTF">2012-06-04T09:35:25Z</dcterms:created>
  <dcterms:modified xsi:type="dcterms:W3CDTF">2012-06-04T13:02:58Z</dcterms:modified>
</cp:coreProperties>
</file>