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9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66FF3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7927" autoAdjust="0"/>
  </p:normalViewPr>
  <p:slideViewPr>
    <p:cSldViewPr>
      <p:cViewPr varScale="1">
        <p:scale>
          <a:sx n="105" d="100"/>
          <a:sy n="105" d="100"/>
        </p:scale>
        <p:origin x="-1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03.02.2011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03.02.2011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03.02.2011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-142900"/>
            <a:ext cx="8572528" cy="3857652"/>
          </a:xfrm>
        </p:spPr>
        <p:txBody>
          <a:bodyPr>
            <a:normAutofit/>
          </a:bodyPr>
          <a:lstStyle/>
          <a:p>
            <a:r>
              <a:rPr lang="ru-RU" b="1" dirty="0" smtClean="0"/>
              <a:t>Активизация </a:t>
            </a:r>
            <a:r>
              <a:rPr lang="ru-RU" b="1" dirty="0" err="1" smtClean="0"/>
              <a:t>учебно</a:t>
            </a:r>
            <a:r>
              <a:rPr lang="ru-RU" b="1" dirty="0" smtClean="0"/>
              <a:t> – познавательной деятельности на уроках математики на основе внедрения технологии дифференцированного обучения.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i="1" dirty="0" smtClean="0"/>
              <a:t>Работу выполнила         </a:t>
            </a:r>
            <a:r>
              <a:rPr lang="ru-RU" b="1" i="1" dirty="0" smtClean="0"/>
              <a:t>          </a:t>
            </a:r>
            <a:r>
              <a:rPr lang="ru-RU" b="1" i="1" dirty="0" smtClean="0"/>
              <a:t>учитель начальных классов       </a:t>
            </a:r>
            <a:r>
              <a:rPr lang="ru-RU" b="1" i="1" dirty="0" err="1" smtClean="0"/>
              <a:t>Кармачева</a:t>
            </a:r>
            <a:r>
              <a:rPr lang="ru-RU" b="1" i="1" dirty="0" smtClean="0"/>
              <a:t> Т.С.</a:t>
            </a:r>
            <a:endParaRPr lang="ru-RU" b="1" i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71480"/>
            <a:ext cx="8229600" cy="1066800"/>
          </a:xfrm>
        </p:spPr>
        <p:txBody>
          <a:bodyPr/>
          <a:lstStyle/>
          <a:p>
            <a:r>
              <a:rPr lang="ru-RU" b="1" dirty="0" smtClean="0"/>
              <a:t>Основные уровни знаний.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928802"/>
            <a:ext cx="8301038" cy="464347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1</a:t>
            </a:r>
            <a:r>
              <a:rPr lang="ru-RU" dirty="0" smtClean="0"/>
              <a:t>. Репродуктивный ( ученик умеет лишь воспроизводить знания ).                                     </a:t>
            </a:r>
            <a:r>
              <a:rPr lang="ru-RU" dirty="0" smtClean="0"/>
              <a:t>2.Реконструктивный </a:t>
            </a:r>
            <a:r>
              <a:rPr lang="ru-RU" dirty="0" smtClean="0"/>
              <a:t>( знания применяются в стандартных вариативных ситуациях ).                </a:t>
            </a:r>
            <a:r>
              <a:rPr lang="ru-RU" dirty="0" smtClean="0"/>
              <a:t>     </a:t>
            </a:r>
            <a:r>
              <a:rPr lang="ru-RU" dirty="0" smtClean="0"/>
              <a:t>3. Творческий ( ученик оперирует знаниями в условиях переноса, в нестандартных ситуациях ).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714356"/>
            <a:ext cx="8229600" cy="5572164"/>
          </a:xfrm>
        </p:spPr>
        <p:txBody>
          <a:bodyPr/>
          <a:lstStyle/>
          <a:p>
            <a:pPr lvl="0">
              <a:buNone/>
            </a:pPr>
            <a:r>
              <a:rPr lang="ru-RU" dirty="0" smtClean="0"/>
              <a:t>4.Особенности процесса самостоятельной работы, учебной деятельности учащихся. Чтобы эффективно управлять действиями школьников, необходимо знать их типичные и индивидуальные затруднения при выполнении заданий, потребность в руководстве учителя, сотрудничестве.</a:t>
            </a:r>
          </a:p>
          <a:p>
            <a:pPr lvl="0">
              <a:buNone/>
            </a:pPr>
            <a:r>
              <a:rPr lang="ru-RU" dirty="0" smtClean="0"/>
              <a:t>5.Активность, организованность, ответственность, самостоятельность учащихся.</a:t>
            </a:r>
          </a:p>
          <a:p>
            <a:pPr lvl="0">
              <a:buNone/>
            </a:pPr>
            <a:r>
              <a:rPr lang="ru-RU" dirty="0" smtClean="0"/>
              <a:t>6.Эффективность применяемых средств и стимулов учебной деятельности.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186766" cy="1928826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>Психолого-дидактические основы школьных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/>
              <a:t>учебников нового поколения.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428868"/>
            <a:ext cx="8229600" cy="4071966"/>
          </a:xfrm>
        </p:spPr>
        <p:txBody>
          <a:bodyPr/>
          <a:lstStyle/>
          <a:p>
            <a:r>
              <a:rPr lang="ru-RU" b="1" dirty="0" smtClean="0"/>
              <a:t>Учебник выполняет в образовательном процессе следующие основные функции:</a:t>
            </a:r>
            <a:endParaRPr lang="ru-RU" dirty="0" smtClean="0"/>
          </a:p>
          <a:p>
            <a:pPr lvl="0"/>
            <a:r>
              <a:rPr lang="ru-RU" b="1" dirty="0" smtClean="0"/>
              <a:t>информирующую;</a:t>
            </a:r>
            <a:endParaRPr lang="ru-RU" dirty="0" smtClean="0"/>
          </a:p>
          <a:p>
            <a:pPr lvl="0"/>
            <a:r>
              <a:rPr lang="ru-RU" b="1" dirty="0" smtClean="0"/>
              <a:t>развивающую;</a:t>
            </a:r>
            <a:endParaRPr lang="ru-RU" dirty="0" smtClean="0"/>
          </a:p>
          <a:p>
            <a:pPr lvl="0"/>
            <a:r>
              <a:rPr lang="ru-RU" b="1" dirty="0" smtClean="0"/>
              <a:t>систематизирующую;</a:t>
            </a:r>
            <a:endParaRPr lang="ru-RU" dirty="0" smtClean="0"/>
          </a:p>
          <a:p>
            <a:pPr lvl="0"/>
            <a:r>
              <a:rPr lang="ru-RU" b="1" dirty="0" smtClean="0"/>
              <a:t>контролирующую;</a:t>
            </a:r>
            <a:endParaRPr lang="ru-RU" dirty="0" smtClean="0"/>
          </a:p>
          <a:p>
            <a:pPr lvl="0"/>
            <a:r>
              <a:rPr lang="ru-RU" b="1" dirty="0" smtClean="0"/>
              <a:t>мотивирующую.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00042"/>
            <a:ext cx="8401080" cy="714380"/>
          </a:xfrm>
        </p:spPr>
        <p:txBody>
          <a:bodyPr/>
          <a:lstStyle/>
          <a:p>
            <a:r>
              <a:rPr lang="ru-RU" b="1" dirty="0" smtClean="0"/>
              <a:t>Требования к учебнику: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142984"/>
            <a:ext cx="8515352" cy="5429288"/>
          </a:xfrm>
        </p:spPr>
        <p:txBody>
          <a:bodyPr>
            <a:noAutofit/>
          </a:bodyPr>
          <a:lstStyle/>
          <a:p>
            <a:pPr lvl="0"/>
            <a:r>
              <a:rPr lang="ru-RU" sz="1800" b="1" dirty="0" smtClean="0"/>
              <a:t>дидактические;</a:t>
            </a:r>
            <a:endParaRPr lang="ru-RU" sz="1800" dirty="0" smtClean="0"/>
          </a:p>
          <a:p>
            <a:pPr lvl="1"/>
            <a:r>
              <a:rPr lang="ru-RU" sz="1800" b="1" dirty="0" smtClean="0"/>
              <a:t>научность </a:t>
            </a:r>
            <a:endParaRPr lang="ru-RU" sz="1800" dirty="0" smtClean="0"/>
          </a:p>
          <a:p>
            <a:pPr lvl="1"/>
            <a:r>
              <a:rPr lang="ru-RU" sz="1800" b="1" dirty="0" smtClean="0"/>
              <a:t>аутентичность</a:t>
            </a:r>
            <a:endParaRPr lang="ru-RU" sz="1800" dirty="0" smtClean="0"/>
          </a:p>
          <a:p>
            <a:pPr lvl="1"/>
            <a:r>
              <a:rPr lang="ru-RU" sz="1800" b="1" dirty="0" smtClean="0"/>
              <a:t>соответствие целям обучения</a:t>
            </a:r>
            <a:endParaRPr lang="ru-RU" sz="1800" dirty="0" smtClean="0"/>
          </a:p>
          <a:p>
            <a:pPr lvl="1"/>
            <a:r>
              <a:rPr lang="ru-RU" sz="1800" b="1" dirty="0" smtClean="0"/>
              <a:t>соответствие возрастным и иным характеристикам контингента учащихся</a:t>
            </a:r>
            <a:endParaRPr lang="ru-RU" sz="1800" dirty="0" smtClean="0"/>
          </a:p>
          <a:p>
            <a:pPr lvl="1"/>
            <a:r>
              <a:rPr lang="ru-RU" sz="1800" b="1" dirty="0" smtClean="0"/>
              <a:t>воспитательный потенциал учебника</a:t>
            </a:r>
            <a:endParaRPr lang="ru-RU" sz="1800" dirty="0" smtClean="0"/>
          </a:p>
          <a:p>
            <a:pPr lvl="1"/>
            <a:r>
              <a:rPr lang="ru-RU" sz="1800" b="1" dirty="0" smtClean="0"/>
              <a:t>развивающий характер</a:t>
            </a:r>
            <a:endParaRPr lang="ru-RU" sz="1800" dirty="0" smtClean="0"/>
          </a:p>
          <a:p>
            <a:pPr lvl="1"/>
            <a:r>
              <a:rPr lang="ru-RU" sz="1800" b="1" dirty="0" smtClean="0"/>
              <a:t>системная организованность материала в рамках целостного учебника (в рамках относительно законченной структурной части учебника)</a:t>
            </a:r>
            <a:endParaRPr lang="ru-RU" sz="1800" dirty="0" smtClean="0"/>
          </a:p>
          <a:p>
            <a:pPr lvl="0"/>
            <a:r>
              <a:rPr lang="ru-RU" sz="1800" b="1" dirty="0" smtClean="0"/>
              <a:t>методические требования</a:t>
            </a:r>
            <a:endParaRPr lang="ru-RU" sz="1800" dirty="0" smtClean="0"/>
          </a:p>
          <a:p>
            <a:pPr lvl="1"/>
            <a:r>
              <a:rPr lang="ru-RU" sz="1800" b="1" dirty="0" smtClean="0"/>
              <a:t>комплексность целей, достигаемых с помощью учебника</a:t>
            </a:r>
            <a:endParaRPr lang="ru-RU" sz="1800" dirty="0" smtClean="0"/>
          </a:p>
          <a:p>
            <a:pPr lvl="1"/>
            <a:r>
              <a:rPr lang="ru-RU" sz="1800" b="1" dirty="0" smtClean="0"/>
              <a:t>комплексность представления материала в учебнике</a:t>
            </a:r>
            <a:endParaRPr lang="ru-RU" sz="1800" dirty="0" smtClean="0"/>
          </a:p>
          <a:p>
            <a:pPr lvl="1"/>
            <a:r>
              <a:rPr lang="ru-RU" sz="1800" b="1" dirty="0" smtClean="0"/>
              <a:t>организация системы упражнений</a:t>
            </a:r>
            <a:endParaRPr lang="ru-RU" sz="1800" dirty="0" smtClean="0"/>
          </a:p>
          <a:p>
            <a:pPr lvl="1"/>
            <a:r>
              <a:rPr lang="ru-RU" sz="1800" b="1" dirty="0" smtClean="0"/>
              <a:t>ориентация на индивидуальные особенности учащихся</a:t>
            </a:r>
            <a:endParaRPr lang="ru-RU" sz="1800" dirty="0" smtClean="0"/>
          </a:p>
          <a:p>
            <a:pPr lvl="1"/>
            <a:r>
              <a:rPr lang="ru-RU" sz="1800" b="1" dirty="0" smtClean="0"/>
              <a:t>функциональность и системная последовательность в применении средств материализации (наглядности)</a:t>
            </a:r>
            <a:endParaRPr lang="ru-RU" sz="1800" dirty="0" smtClean="0"/>
          </a:p>
          <a:p>
            <a:pPr lvl="0"/>
            <a:r>
              <a:rPr lang="ru-RU" sz="1800" b="1" dirty="0" smtClean="0"/>
              <a:t>программа и учебник должны быть ориентированы на успешное решение реальных коммуникативных задач</a:t>
            </a:r>
            <a:endParaRPr lang="ru-RU" sz="1800" dirty="0" smtClean="0"/>
          </a:p>
          <a:p>
            <a:r>
              <a:rPr lang="ru-RU" sz="1800" b="1" i="1" dirty="0" smtClean="0"/>
              <a:t> </a:t>
            </a: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186766" cy="114300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Организация урока при </a:t>
            </a:r>
            <a:r>
              <a:rPr lang="ru-RU" b="1" i="1" dirty="0" smtClean="0"/>
              <a:t>дифференцированном подходе в обучении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Сам принцип дифференциации обучения не новый. Ещё Песталоцци предостерегал педагогов от попытки «стричь всех детей под одну гребенку» и педагогика всегда декларировала необходимость дифференциального подхода к детям, учета индивидуальных особенностей развития, склонностей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356"/>
            <a:ext cx="8401080" cy="128588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Дифференциация применяется в различных звеньях процесса обучения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1. Изучение нового материала.</a:t>
            </a:r>
          </a:p>
          <a:p>
            <a:pPr>
              <a:buNone/>
            </a:pPr>
            <a:r>
              <a:rPr lang="ru-RU" dirty="0" smtClean="0"/>
              <a:t>2. Ориентация на конечный результат.</a:t>
            </a:r>
          </a:p>
          <a:p>
            <a:pPr>
              <a:buNone/>
            </a:pPr>
            <a:r>
              <a:rPr lang="ru-RU" dirty="0" smtClean="0"/>
              <a:t>3. Закрепление пройденного.</a:t>
            </a:r>
          </a:p>
          <a:p>
            <a:pPr>
              <a:buNone/>
            </a:pPr>
            <a:r>
              <a:rPr lang="ru-RU" dirty="0" smtClean="0"/>
              <a:t>4. Проведение самостоятельных и контрольных работ.</a:t>
            </a:r>
          </a:p>
          <a:p>
            <a:pPr>
              <a:buNone/>
            </a:pPr>
            <a:r>
              <a:rPr lang="ru-RU" dirty="0" smtClean="0"/>
              <a:t>5. Домашняя работа.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Компоненты активности.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готовность выполнять учебные задания;</a:t>
            </a:r>
          </a:p>
          <a:p>
            <a:pPr lvl="0"/>
            <a:r>
              <a:rPr lang="ru-RU" dirty="0" smtClean="0"/>
              <a:t>стремление к самостоятельной деятельности;</a:t>
            </a:r>
          </a:p>
          <a:p>
            <a:pPr lvl="0"/>
            <a:r>
              <a:rPr lang="ru-RU" dirty="0" smtClean="0"/>
              <a:t>сознательность выполнения заданий;</a:t>
            </a:r>
          </a:p>
          <a:p>
            <a:pPr lvl="0"/>
            <a:r>
              <a:rPr lang="ru-RU" dirty="0" smtClean="0"/>
              <a:t>систематичность обучения;</a:t>
            </a:r>
          </a:p>
          <a:p>
            <a:r>
              <a:rPr lang="ru-RU" dirty="0" smtClean="0"/>
              <a:t>стремление повысить свой личный уровень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58204" cy="128588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Ситуации, дающие активизирующий эффект.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785926"/>
            <a:ext cx="8329642" cy="4788610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ru-RU" dirty="0" smtClean="0"/>
              <a:t>отстаивать свое мнение;</a:t>
            </a:r>
          </a:p>
          <a:p>
            <a:pPr lvl="0"/>
            <a:r>
              <a:rPr lang="ru-RU" dirty="0" smtClean="0"/>
              <a:t>принимать участие в дискуссиях и обсуждениях;</a:t>
            </a:r>
          </a:p>
          <a:p>
            <a:pPr lvl="0"/>
            <a:r>
              <a:rPr lang="ru-RU" dirty="0" smtClean="0"/>
              <a:t>ставить вопросы своим товарищам и преподавателям;</a:t>
            </a:r>
          </a:p>
          <a:p>
            <a:pPr lvl="0"/>
            <a:r>
              <a:rPr lang="ru-RU" dirty="0" smtClean="0"/>
              <a:t>рецензировать ответы товарищей;</a:t>
            </a:r>
          </a:p>
          <a:p>
            <a:pPr lvl="0"/>
            <a:r>
              <a:rPr lang="ru-RU" dirty="0" smtClean="0"/>
              <a:t>оценивать ответы и письменные работы товарищей;</a:t>
            </a:r>
          </a:p>
          <a:p>
            <a:pPr lvl="0"/>
            <a:r>
              <a:rPr lang="ru-RU" dirty="0" smtClean="0"/>
              <a:t>заниматься обучением отстающих;</a:t>
            </a:r>
          </a:p>
          <a:p>
            <a:pPr lvl="0"/>
            <a:r>
              <a:rPr lang="ru-RU" dirty="0" smtClean="0"/>
              <a:t>объяснять более слабым учащимся непонятные места;</a:t>
            </a:r>
          </a:p>
          <a:p>
            <a:pPr lvl="0"/>
            <a:r>
              <a:rPr lang="ru-RU" dirty="0" smtClean="0"/>
              <a:t>самостоятельно выбирать посильное задание;</a:t>
            </a:r>
          </a:p>
          <a:p>
            <a:pPr lvl="0"/>
            <a:r>
              <a:rPr lang="ru-RU" dirty="0" smtClean="0"/>
              <a:t>находить несколько вариантов возможного решения познавательной задачи (проблемы);</a:t>
            </a:r>
          </a:p>
          <a:p>
            <a:pPr lvl="0"/>
            <a:r>
              <a:rPr lang="ru-RU" dirty="0" smtClean="0"/>
              <a:t>создавать ситуации самопроверки, анализа личных познавательных и практических действий;</a:t>
            </a:r>
          </a:p>
          <a:p>
            <a:r>
              <a:rPr lang="ru-RU" dirty="0" smtClean="0"/>
              <a:t>решать познавательные задачи путем комплексного применения  известных им способов решения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42918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</a:t>
            </a:r>
            <a:r>
              <a:rPr lang="ru-RU" b="1" dirty="0" smtClean="0"/>
              <a:t>Специфика дифференциации обучения в начальных классах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Практика показывает, что  наиболее приемлемой  является </a:t>
            </a:r>
            <a:r>
              <a:rPr lang="ru-RU" dirty="0" err="1" smtClean="0"/>
              <a:t>внутриклассная</a:t>
            </a:r>
            <a:r>
              <a:rPr lang="ru-RU" dirty="0" smtClean="0"/>
              <a:t>  дифференциация – создание групп учащихся по определенным основаниям внутри класса.</a:t>
            </a:r>
          </a:p>
          <a:p>
            <a:r>
              <a:rPr lang="ru-RU" dirty="0" smtClean="0"/>
              <a:t>Обучение направлено на создание  условий для успешного усвоения содержания образования  всеми учащимися, что предполагает:                                                                           -адаптацию учебного материала к особенностям учеников;                                                                            -развитие у учащихся тех познавательных функций , которые у них недостаточно развиты, но необходимы для успешного обучения.                                                         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071546"/>
            <a:ext cx="8229600" cy="1066800"/>
          </a:xfrm>
        </p:spPr>
        <p:txBody>
          <a:bodyPr/>
          <a:lstStyle/>
          <a:p>
            <a:r>
              <a:rPr lang="ru-RU" b="1" dirty="0" smtClean="0"/>
              <a:t>Что такое восприятие?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Восприятие – не пассивное отражение, а сложная деятельность , в процессе которой человек глубоко познает мир, обследует воспринимаемые объекты.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285860"/>
            <a:ext cx="8229600" cy="1066800"/>
          </a:xfrm>
        </p:spPr>
        <p:txBody>
          <a:bodyPr>
            <a:normAutofit/>
          </a:bodyPr>
          <a:lstStyle/>
          <a:p>
            <a:r>
              <a:rPr lang="ru-RU" b="1" dirty="0" smtClean="0"/>
              <a:t>Системы восприятия информации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Зрительная ( визуальная ).</a:t>
            </a:r>
          </a:p>
          <a:p>
            <a:r>
              <a:rPr lang="ru-RU" dirty="0" smtClean="0"/>
              <a:t>2. Слуховая (</a:t>
            </a:r>
            <a:r>
              <a:rPr lang="ru-RU" dirty="0" err="1" smtClean="0"/>
              <a:t>аудиальная</a:t>
            </a:r>
            <a:r>
              <a:rPr lang="ru-RU" dirty="0" smtClean="0"/>
              <a:t> ).</a:t>
            </a:r>
          </a:p>
          <a:p>
            <a:r>
              <a:rPr lang="ru-RU" dirty="0" smtClean="0"/>
              <a:t>3. Двигательная ( кинестетическая ).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071546"/>
            <a:ext cx="8229600" cy="4325112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just">
              <a:spcAft>
                <a:spcPts val="0"/>
              </a:spcAft>
            </a:pPr>
            <a:r>
              <a:rPr lang="ru-RU" dirty="0" smtClean="0">
                <a:latin typeface="Times New Roman"/>
                <a:ea typeface="Times New Roman"/>
              </a:rPr>
              <a:t>Принцип дифференциации обучения – положение, согласно которому педагогический процесс становится дифференцированным. Одним из основных видов является индивидуальное обучение.</a:t>
            </a:r>
          </a:p>
          <a:p>
            <a:pPr algn="just">
              <a:spcAft>
                <a:spcPts val="0"/>
              </a:spcAft>
            </a:pPr>
            <a:endParaRPr lang="ru-RU" dirty="0" smtClean="0">
              <a:latin typeface="Times New Roman"/>
              <a:ea typeface="Times New Roman"/>
            </a:endParaRP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Признаки технологии дифференцированного обучения: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dirty="0" smtClean="0"/>
              <a:t>1.Процессуальный двусторонний характер взаимосвязанной деятельности учителя и учащегося.</a:t>
            </a:r>
          </a:p>
          <a:p>
            <a:pPr lvl="0"/>
            <a:r>
              <a:rPr lang="ru-RU" dirty="0" smtClean="0"/>
              <a:t>2.Наличие совокупности методов и приемов.</a:t>
            </a:r>
          </a:p>
          <a:p>
            <a:pPr lvl="0"/>
            <a:r>
              <a:rPr lang="ru-RU" dirty="0" smtClean="0"/>
              <a:t>3.Проектирование и организация.</a:t>
            </a:r>
          </a:p>
          <a:p>
            <a:pPr lvl="0"/>
            <a:r>
              <a:rPr lang="ru-RU" dirty="0" smtClean="0"/>
              <a:t>4.Наличие комфортных условий.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7148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Диагностика учебной деятельности </a:t>
            </a:r>
            <a:r>
              <a:rPr lang="ru-RU" b="1" dirty="0" err="1" smtClean="0"/>
              <a:t>школьника.Что</a:t>
            </a:r>
            <a:r>
              <a:rPr lang="ru-RU" b="1" dirty="0" smtClean="0"/>
              <a:t> должно стать объектом изучения?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714488"/>
            <a:ext cx="8634442" cy="5580083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ru-RU" dirty="0" smtClean="0"/>
              <a:t>1.Отношение </a:t>
            </a:r>
            <a:r>
              <a:rPr lang="ru-RU" dirty="0" smtClean="0"/>
              <a:t>ученика и класса к учебе. Изучая мотивацию (цели, потребности, интересы, эмоции, мотивы), которая в значительной степени определяет отношение ученика к учебной деятельности, необходимо иметь разные ее источники. Для одних учащихся источником является само знание, для других – процесс учения, для третьих- взаимоотношения с товарищами, учителями, для четвертых влияние семьи.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714356"/>
            <a:ext cx="8258204" cy="586018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2.Не </a:t>
            </a:r>
            <a:r>
              <a:rPr lang="ru-RU" dirty="0" smtClean="0"/>
              <a:t>случайно психологи выделяют 2 большие группы мотивов: 1) познавательные мотивы, связанные с содержанием учебной деятельности и процессом ее выполнения; 2)социальные мотивы, в основе которых взаимодействие, общение, сотрудничество школьника с другими людьми. Положительное, постоянное активное отношение к учебной деятельности наблюдается у тех учащихся, для которых характерно сочетание разных мотивов. Мотивация учебной деятельности обусловлена также индивидуальными особенностями личности школьника, его установками, склонностями, жизненными планами.</a:t>
            </a:r>
          </a:p>
          <a:p>
            <a:pPr lvl="0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714356"/>
            <a:ext cx="8086724" cy="5857916"/>
          </a:xfrm>
        </p:spPr>
        <p:txBody>
          <a:bodyPr/>
          <a:lstStyle/>
          <a:p>
            <a:pPr lvl="0">
              <a:buNone/>
            </a:pPr>
            <a:r>
              <a:rPr lang="ru-RU" dirty="0" smtClean="0"/>
              <a:t>3</a:t>
            </a:r>
            <a:r>
              <a:rPr lang="ru-RU" dirty="0" smtClean="0"/>
              <a:t>.Направленность </a:t>
            </a:r>
            <a:r>
              <a:rPr lang="ru-RU" dirty="0" smtClean="0"/>
              <a:t>познавательного процесса. Устойчивый познавательный процесс -  важный мотив учения. Знать приоритетную направленность интересов учащихся крайне важно, чтобы целенаправленно развивать их, облегчить выбор того или другого профиля обучения.</a:t>
            </a:r>
          </a:p>
          <a:p>
            <a:pPr lvl="0">
              <a:buNone/>
            </a:pPr>
            <a:r>
              <a:rPr lang="ru-RU" dirty="0" smtClean="0"/>
              <a:t>4</a:t>
            </a:r>
            <a:r>
              <a:rPr lang="ru-RU" dirty="0" smtClean="0"/>
              <a:t>.Знания </a:t>
            </a:r>
            <a:r>
              <a:rPr lang="ru-RU" dirty="0" smtClean="0"/>
              <a:t>и умения. Диагностика учебной деятельности направлена прежде всего на выявление качественности гарантированных знаний, их глубины, обобщенности, систематичности, мобильности.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268</TotalTime>
  <Words>783</Words>
  <Application>Microsoft Office PowerPoint</Application>
  <PresentationFormat>Экран (4:3)</PresentationFormat>
  <Paragraphs>78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Активизация учебно – познавательной деятельности на уроках математики на основе внедрения технологии дифференцированного обучения.</vt:lpstr>
      <vt:lpstr>        Специфика дифференциации обучения в начальных классах:</vt:lpstr>
      <vt:lpstr>Что такое восприятие?</vt:lpstr>
      <vt:lpstr>Системы восприятия информации</vt:lpstr>
      <vt:lpstr>Слайд 5</vt:lpstr>
      <vt:lpstr>Признаки технологии дифференцированного обучения:</vt:lpstr>
      <vt:lpstr>Диагностика учебной деятельности школьника.Что должно стать объектом изучения?</vt:lpstr>
      <vt:lpstr>Слайд 8</vt:lpstr>
      <vt:lpstr>Слайд 9</vt:lpstr>
      <vt:lpstr>Основные уровни знаний.</vt:lpstr>
      <vt:lpstr>Слайд 11</vt:lpstr>
      <vt:lpstr>Психолого-дидактические основы школьных  учебников нового поколения. </vt:lpstr>
      <vt:lpstr>Требования к учебнику:</vt:lpstr>
      <vt:lpstr>Организация урока при дифференцированном подходе в обучении</vt:lpstr>
      <vt:lpstr>Дифференциация применяется в различных звеньях процесса обучения  </vt:lpstr>
      <vt:lpstr>Компоненты активности.</vt:lpstr>
      <vt:lpstr>Ситуации, дающие активизирующий эффект.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Национальный   состав России</dc:title>
  <cp:lastModifiedBy>Школа 126</cp:lastModifiedBy>
  <cp:revision>32</cp:revision>
  <dcterms:modified xsi:type="dcterms:W3CDTF">2011-02-03T10:23:40Z</dcterms:modified>
</cp:coreProperties>
</file>