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sldIdLst>
    <p:sldId id="269" r:id="rId3"/>
    <p:sldId id="256" r:id="rId4"/>
    <p:sldId id="268" r:id="rId5"/>
    <p:sldId id="257" r:id="rId6"/>
    <p:sldId id="26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70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48" d="100"/>
          <a:sy n="48" d="100"/>
        </p:scale>
        <p:origin x="-2016" y="-54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8B5638-BBE3-4757-B9EC-FEEC094BB6A7}" type="datetimeFigureOut">
              <a:rPr lang="ru-RU" smtClean="0"/>
              <a:pPr/>
              <a:t>16.05.2012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4D721225-25AA-4BFB-9240-92968F9B11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8B5638-BBE3-4757-B9EC-FEEC094BB6A7}" type="datetimeFigureOut">
              <a:rPr lang="ru-RU" smtClean="0"/>
              <a:pPr/>
              <a:t>16.05.2012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21225-25AA-4BFB-9240-92968F9B11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8B5638-BBE3-4757-B9EC-FEEC094BB6A7}" type="datetimeFigureOut">
              <a:rPr lang="ru-RU" smtClean="0"/>
              <a:pPr/>
              <a:t>16.05.2012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21225-25AA-4BFB-9240-92968F9B11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8B5638-BBE3-4757-B9EC-FEEC094BB6A7}" type="datetimeFigureOut">
              <a:rPr lang="ru-RU" smtClean="0"/>
              <a:pPr/>
              <a:t>16.05.2012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21225-25AA-4BFB-9240-92968F9B111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8B5638-BBE3-4757-B9EC-FEEC094BB6A7}" type="datetimeFigureOut">
              <a:rPr lang="ru-RU" smtClean="0"/>
              <a:pPr/>
              <a:t>16.05.2012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21225-25AA-4BFB-9240-92968F9B111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8B5638-BBE3-4757-B9EC-FEEC094BB6A7}" type="datetimeFigureOut">
              <a:rPr lang="ru-RU" smtClean="0"/>
              <a:pPr/>
              <a:t>16.05.2012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21225-25AA-4BFB-9240-92968F9B11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8B5638-BBE3-4757-B9EC-FEEC094BB6A7}" type="datetimeFigureOut">
              <a:rPr lang="ru-RU" smtClean="0"/>
              <a:pPr/>
              <a:t>16.05.2012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21225-25AA-4BFB-9240-92968F9B111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8B5638-BBE3-4757-B9EC-FEEC094BB6A7}" type="datetimeFigureOut">
              <a:rPr lang="ru-RU" smtClean="0"/>
              <a:pPr/>
              <a:t>16.05.2012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21225-25AA-4BFB-9240-92968F9B111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8B5638-BBE3-4757-B9EC-FEEC094BB6A7}" type="datetimeFigureOut">
              <a:rPr lang="ru-RU" smtClean="0"/>
              <a:pPr/>
              <a:t>16.05.2012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21225-25AA-4BFB-9240-92968F9B11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8B5638-BBE3-4757-B9EC-FEEC094BB6A7}" type="datetimeFigureOut">
              <a:rPr lang="ru-RU" smtClean="0"/>
              <a:pPr/>
              <a:t>16.05.2012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21225-25AA-4BFB-9240-92968F9B11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8B5638-BBE3-4757-B9EC-FEEC094BB6A7}" type="datetimeFigureOut">
              <a:rPr lang="ru-RU" smtClean="0"/>
              <a:pPr/>
              <a:t>16.05.2012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21225-25AA-4BFB-9240-92968F9B11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8B5638-BBE3-4757-B9EC-FEEC094BB6A7}" type="datetimeFigureOut">
              <a:rPr lang="ru-RU" smtClean="0"/>
              <a:pPr/>
              <a:t>16.05.2012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4D721225-25AA-4BFB-9240-92968F9B11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8B5638-BBE3-4757-B9EC-FEEC094BB6A7}" type="datetimeFigureOut">
              <a:rPr lang="ru-RU" smtClean="0"/>
              <a:pPr/>
              <a:t>16.05.2012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21225-25AA-4BFB-9240-92968F9B111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8B5638-BBE3-4757-B9EC-FEEC094BB6A7}" type="datetimeFigureOut">
              <a:rPr lang="ru-RU" smtClean="0"/>
              <a:pPr/>
              <a:t>16.05.2012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21225-25AA-4BFB-9240-92968F9B11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8B5638-BBE3-4757-B9EC-FEEC094BB6A7}" type="datetimeFigureOut">
              <a:rPr lang="ru-RU" smtClean="0"/>
              <a:pPr/>
              <a:t>16.05.2012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21225-25AA-4BFB-9240-92968F9B11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8B5638-BBE3-4757-B9EC-FEEC094BB6A7}" type="datetimeFigureOut">
              <a:rPr lang="ru-RU" smtClean="0"/>
              <a:pPr/>
              <a:t>16.05.2012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21225-25AA-4BFB-9240-92968F9B111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8B5638-BBE3-4757-B9EC-FEEC094BB6A7}" type="datetimeFigureOut">
              <a:rPr lang="ru-RU" smtClean="0"/>
              <a:pPr/>
              <a:t>16.05.2012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21225-25AA-4BFB-9240-92968F9B11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8B5638-BBE3-4757-B9EC-FEEC094BB6A7}" type="datetimeFigureOut">
              <a:rPr lang="ru-RU" smtClean="0"/>
              <a:pPr/>
              <a:t>16.05.2012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4D721225-25AA-4BFB-9240-92968F9B111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8B5638-BBE3-4757-B9EC-FEEC094BB6A7}" type="datetimeFigureOut">
              <a:rPr lang="ru-RU" smtClean="0"/>
              <a:pPr/>
              <a:t>16.05.2012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21225-25AA-4BFB-9240-92968F9B11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8B5638-BBE3-4757-B9EC-FEEC094BB6A7}" type="datetimeFigureOut">
              <a:rPr lang="ru-RU" smtClean="0"/>
              <a:pPr/>
              <a:t>16.05.2012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21225-25AA-4BFB-9240-92968F9B11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8B5638-BBE3-4757-B9EC-FEEC094BB6A7}" type="datetimeFigureOut">
              <a:rPr lang="ru-RU" smtClean="0"/>
              <a:pPr/>
              <a:t>16.05.2012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21225-25AA-4BFB-9240-92968F9B11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8B5638-BBE3-4757-B9EC-FEEC094BB6A7}" type="datetimeFigureOut">
              <a:rPr lang="ru-RU" smtClean="0"/>
              <a:pPr/>
              <a:t>16.05.2012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21225-25AA-4BFB-9240-92968F9B111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78B5638-BBE3-4757-B9EC-FEEC094BB6A7}" type="datetimeFigureOut">
              <a:rPr lang="ru-RU" smtClean="0"/>
              <a:pPr/>
              <a:t>16.05.2012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4D721225-25AA-4BFB-9240-92968F9B111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78B5638-BBE3-4757-B9EC-FEEC094BB6A7}" type="datetimeFigureOut">
              <a:rPr lang="ru-RU" smtClean="0"/>
              <a:pPr/>
              <a:t>16.05.2012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4D721225-25AA-4BFB-9240-92968F9B111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9.png"/><Relationship Id="rId7" Type="http://schemas.openxmlformats.org/officeDocument/2006/relationships/image" Target="../media/image12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11" Type="http://schemas.openxmlformats.org/officeDocument/2006/relationships/image" Target="../media/image16.png"/><Relationship Id="rId5" Type="http://schemas.openxmlformats.org/officeDocument/2006/relationships/image" Target="../media/image7.jpeg"/><Relationship Id="rId10" Type="http://schemas.openxmlformats.org/officeDocument/2006/relationships/image" Target="../media/image15.png"/><Relationship Id="rId4" Type="http://schemas.openxmlformats.org/officeDocument/2006/relationships/image" Target="../media/image10.png"/><Relationship Id="rId9" Type="http://schemas.openxmlformats.org/officeDocument/2006/relationships/image" Target="../media/image14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ln w="76200">
            <a:solidFill>
              <a:srgbClr val="002060"/>
            </a:solidFill>
          </a:ln>
        </p:spPr>
        <p:txBody>
          <a:bodyPr>
            <a:prstTxWarp prst="textDeflate">
              <a:avLst/>
            </a:prstTxWarp>
          </a:bodyPr>
          <a:lstStyle/>
          <a:p>
            <a:r>
              <a:rPr lang="ru-RU" dirty="0" smtClean="0"/>
              <a:t>презентация                          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ru-RU" dirty="0" smtClean="0"/>
          </a:p>
          <a:p>
            <a:endParaRPr lang="ru-RU" dirty="0" smtClean="0"/>
          </a:p>
          <a:p>
            <a:endParaRPr lang="ru-RU" dirty="0"/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                     </a:t>
            </a:r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                  </a:t>
            </a:r>
            <a:r>
              <a:rPr lang="ru-RU" dirty="0" smtClean="0"/>
              <a:t>Автор:    ЛИЩУК В.В</a:t>
            </a:r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                      </a:t>
            </a:r>
          </a:p>
          <a:p>
            <a:pPr marL="0" indent="0">
              <a:buNone/>
            </a:pPr>
            <a:r>
              <a:rPr lang="ru-RU"/>
              <a:t> </a:t>
            </a:r>
            <a:r>
              <a:rPr lang="ru-RU" smtClean="0"/>
              <a:t>                    ООШ №42,  2012г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862652" y="1700808"/>
            <a:ext cx="7525772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Планеты  солнечной</a:t>
            </a:r>
          </a:p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системы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4333021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214290"/>
            <a:ext cx="861104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i="1" dirty="0" smtClean="0"/>
              <a:t>   САТУРН – </a:t>
            </a:r>
            <a:r>
              <a:rPr lang="ru-RU" sz="2800" dirty="0" smtClean="0"/>
              <a:t>шестая от Солнца планета, имеет плоские   кольца</a:t>
            </a:r>
            <a:r>
              <a:rPr lang="ru-RU" sz="2800" dirty="0"/>
              <a:t>, образованные множеством ледяных осколков размером от песчинки до 20-30 м. У Сатурна есть еще целых 30 спутников!  </a:t>
            </a:r>
          </a:p>
        </p:txBody>
      </p:sp>
      <p:pic>
        <p:nvPicPr>
          <p:cNvPr id="7170" name="Picture 2" descr="C:\Documents and Settings\Елена\Рабочий стол\Сатурн.bmp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3528" y="2153282"/>
            <a:ext cx="8352929" cy="43475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laid">
          <a:fgClr>
            <a:srgbClr val="FFFF00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620688"/>
            <a:ext cx="2987824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Недавно открытые кольца вокруг седьмой от Солнца планеты Урана демонстрируют всю сложность движения в семействе планеты (самого Урана и 17 его спутников). Эти кольцеобразные системы малых частиц и тел вокруг Урана незаметны при обычных наблюдениях с Земли. Обнаружены движущиеся вдоль внутреннего и внешнего краев одного из колец маленькие спутники, как бы охраняющие кольцо изнутри и снаружи. Их назвали «пастухами».</a:t>
            </a:r>
          </a:p>
        </p:txBody>
      </p:sp>
      <p:pic>
        <p:nvPicPr>
          <p:cNvPr id="8194" name="Picture 2" descr="C:\Documents and Settings\Елена\Рабочий стол\Уран.bmp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87824" y="357166"/>
            <a:ext cx="5959320" cy="5982162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323528" y="0"/>
            <a:ext cx="266429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rgbClr val="00B050"/>
                </a:solidFill>
              </a:rPr>
              <a:t>Уран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162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428605"/>
            <a:ext cx="3131840" cy="58169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/>
              <a:t>Интересна история открытия </a:t>
            </a:r>
            <a:r>
              <a:rPr lang="ru-RU" sz="3200" b="1" i="1" dirty="0">
                <a:solidFill>
                  <a:srgbClr val="7030A0"/>
                </a:solidFill>
              </a:rPr>
              <a:t>Нептуна, </a:t>
            </a:r>
            <a:r>
              <a:rPr lang="ru-RU" sz="2000" dirty="0"/>
              <a:t>восьмой планеты </a:t>
            </a:r>
            <a:r>
              <a:rPr lang="ru-RU" sz="2000" dirty="0" smtClean="0"/>
              <a:t>Со</a:t>
            </a:r>
            <a:r>
              <a:rPr lang="ru-RU" sz="2000" dirty="0"/>
              <a:t>л</a:t>
            </a:r>
            <a:r>
              <a:rPr lang="ru-RU" sz="2000" dirty="0" smtClean="0"/>
              <a:t>нечной </a:t>
            </a:r>
            <a:r>
              <a:rPr lang="ru-RU" sz="2000" dirty="0"/>
              <a:t>системы. Она была обнаружена в 1846 году по теоретическим расчетам астрономов </a:t>
            </a:r>
            <a:r>
              <a:rPr lang="ru-RU" sz="2000" dirty="0" err="1"/>
              <a:t>Леверье</a:t>
            </a:r>
            <a:r>
              <a:rPr lang="ru-RU" sz="2000" dirty="0"/>
              <a:t> и Адамса. Эти ученые предсказали существование неизвестной доселе планеты. Вскоре после этого астроном Иоганн Галле обнаружил Нептун в указанном месте.</a:t>
            </a:r>
          </a:p>
        </p:txBody>
      </p:sp>
      <p:pic>
        <p:nvPicPr>
          <p:cNvPr id="9218" name="Picture 2" descr="C:\Documents and Settings\Елена\Рабочий стол\Нептун.bmp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316407" y="357166"/>
            <a:ext cx="5613311" cy="624707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" dur="2000" fill="hold"/>
                                        <p:tgtEl>
                                          <p:spTgt spid="921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282" y="214290"/>
            <a:ext cx="3286148" cy="67403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chemeClr val="bg1"/>
                </a:solidFill>
              </a:rPr>
              <a:t>Плутон — девятая и самая далекая от Солнца планета Солнечной системы. В 1978 году был обнаружен спутник Плутона — Харон, находящийся от планеты на расстоянии 19 640 км и имеющий настолько большие относительные размеры и массу, что его рассматривают вместе с Плутоном как единую систему («двойную планету</a:t>
            </a:r>
            <a:r>
              <a:rPr lang="ru-RU" sz="2400" dirty="0"/>
              <a:t>»).</a:t>
            </a:r>
          </a:p>
        </p:txBody>
      </p:sp>
      <p:pic>
        <p:nvPicPr>
          <p:cNvPr id="10242" name="Picture 2" descr="C:\Documents and Settings\Елена\Рабочий стол\Плутон.bmp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00430" y="428604"/>
            <a:ext cx="5321274" cy="59220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4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Documents and Settings\Елена\Рабочий стол\Солнце.bmp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67615" y="0"/>
            <a:ext cx="1476385" cy="1643074"/>
          </a:xfrm>
          <a:prstGeom prst="rect">
            <a:avLst/>
          </a:prstGeom>
          <a:noFill/>
        </p:spPr>
      </p:pic>
      <p:pic>
        <p:nvPicPr>
          <p:cNvPr id="11278" name="Picture 14" descr="C:\Documents and Settings\Елена\Рабочий стол\Меркурий.bmp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929586" y="1714488"/>
            <a:ext cx="928694" cy="1033546"/>
          </a:xfrm>
          <a:prstGeom prst="rect">
            <a:avLst/>
          </a:prstGeom>
          <a:noFill/>
        </p:spPr>
      </p:pic>
      <p:pic>
        <p:nvPicPr>
          <p:cNvPr id="11279" name="Picture 15" descr="C:\Documents and Settings\Елена\Рабочий стол\Венера.bmp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677108" y="3013006"/>
            <a:ext cx="1157306" cy="1287970"/>
          </a:xfrm>
          <a:prstGeom prst="rect">
            <a:avLst/>
          </a:prstGeom>
          <a:noFill/>
        </p:spPr>
      </p:pic>
      <p:pic>
        <p:nvPicPr>
          <p:cNvPr id="11280" name="Picture 16" descr="C:\Documents and Settings\Елена\Рабочий стол\Земля.bmp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069885" y="1301284"/>
            <a:ext cx="1214446" cy="1351561"/>
          </a:xfrm>
          <a:prstGeom prst="rect">
            <a:avLst/>
          </a:prstGeom>
          <a:noFill/>
        </p:spPr>
      </p:pic>
      <p:pic>
        <p:nvPicPr>
          <p:cNvPr id="11281" name="Picture 17" descr="C:\Documents and Settings\Елена\Рабочий стол\марс.bmp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785480" y="1871190"/>
            <a:ext cx="1143008" cy="1272058"/>
          </a:xfrm>
          <a:prstGeom prst="rect">
            <a:avLst/>
          </a:prstGeom>
          <a:noFill/>
        </p:spPr>
      </p:pic>
      <p:pic>
        <p:nvPicPr>
          <p:cNvPr id="11282" name="Picture 18" descr="C:\Documents and Settings\Елена\Рабочий стол\Юпитер.bmp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354050" y="3372190"/>
            <a:ext cx="1715835" cy="1280946"/>
          </a:xfrm>
          <a:prstGeom prst="rect">
            <a:avLst/>
          </a:prstGeom>
          <a:noFill/>
        </p:spPr>
      </p:pic>
      <p:pic>
        <p:nvPicPr>
          <p:cNvPr id="11283" name="Picture 19" descr="C:\Documents and Settings\Елена\Рабочий стол\Сатурн.bmp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1726904" y="4653136"/>
            <a:ext cx="2066925" cy="1543050"/>
          </a:xfrm>
          <a:prstGeom prst="rect">
            <a:avLst/>
          </a:prstGeom>
          <a:noFill/>
        </p:spPr>
      </p:pic>
      <p:pic>
        <p:nvPicPr>
          <p:cNvPr id="11284" name="Picture 20" descr="C:\Documents and Settings\Елена\Рабочий стол\Уран.bmp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359002" y="1643074"/>
            <a:ext cx="1285884" cy="1431065"/>
          </a:xfrm>
          <a:prstGeom prst="rect">
            <a:avLst/>
          </a:prstGeom>
          <a:noFill/>
        </p:spPr>
      </p:pic>
      <p:pic>
        <p:nvPicPr>
          <p:cNvPr id="11285" name="Picture 21" descr="C:\Documents and Settings\Елена\Рабочий стол\Нептун.bmp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1321857" y="3143248"/>
            <a:ext cx="1155432" cy="1285884"/>
          </a:xfrm>
          <a:prstGeom prst="rect">
            <a:avLst/>
          </a:prstGeom>
          <a:noFill/>
        </p:spPr>
      </p:pic>
      <p:pic>
        <p:nvPicPr>
          <p:cNvPr id="11286" name="Picture 22" descr="C:\Documents and Settings\Елена\Рабочий стол\Плутон.bmp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214282" y="5429264"/>
            <a:ext cx="966759" cy="1075909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214283" y="315072"/>
            <a:ext cx="5855602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b="1" i="1" dirty="0" smtClean="0">
                <a:solidFill>
                  <a:srgbClr val="C00000"/>
                </a:solidFill>
              </a:rPr>
              <a:t>ПАРАД</a:t>
            </a:r>
          </a:p>
          <a:p>
            <a:endParaRPr lang="ru-RU" dirty="0"/>
          </a:p>
          <a:p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3793829" y="4653136"/>
            <a:ext cx="5818731" cy="28315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800" b="1" i="1" dirty="0" smtClean="0">
                <a:solidFill>
                  <a:srgbClr val="00B050"/>
                </a:solidFill>
              </a:rPr>
              <a:t> ПЛАНЕТ</a:t>
            </a:r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12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112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12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12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12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128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12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12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112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112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12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12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12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5" dur="500"/>
                                        <p:tgtEl>
                                          <p:spTgt spid="112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50" dur="2000"/>
                                        <p:tgtEl>
                                          <p:spTgt spid="112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12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12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12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128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128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128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128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128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128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128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128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4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"/>
                                        <p:tgtEl>
                                          <p:spTgt spid="112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400" fill="hold"/>
                                        <p:tgtEl>
                                          <p:spTgt spid="112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400" fill="hold"/>
                                        <p:tgtEl>
                                          <p:spTgt spid="112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12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12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07504" y="0"/>
            <a:ext cx="9036496" cy="2123658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4000" dirty="0" smtClean="0"/>
              <a:t>              </a:t>
            </a:r>
            <a:r>
              <a:rPr lang="ru-RU" sz="3200" dirty="0" smtClean="0"/>
              <a:t>Планеты Солнечной системы--</a:t>
            </a:r>
          </a:p>
          <a:p>
            <a:r>
              <a:rPr lang="ru-RU" sz="3200" dirty="0" smtClean="0"/>
              <a:t>        предмет исследования человечества</a:t>
            </a:r>
          </a:p>
          <a:p>
            <a:endParaRPr lang="ru-RU" sz="2400" dirty="0" smtClean="0"/>
          </a:p>
          <a:p>
            <a:endParaRPr lang="ru-RU" dirty="0"/>
          </a:p>
          <a:p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1026" name="Picture 2" descr="C:\Users\user\Desktop\IMG_0001_NEW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268760"/>
            <a:ext cx="4932040" cy="5400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932041" y="1494075"/>
            <a:ext cx="4025560" cy="64633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000" dirty="0" smtClean="0"/>
          </a:p>
          <a:p>
            <a:endParaRPr lang="ru-RU" sz="2000" dirty="0"/>
          </a:p>
          <a:p>
            <a:r>
              <a:rPr lang="ru-RU" sz="2000" dirty="0" smtClean="0"/>
              <a:t>Ученые –астрономы     </a:t>
            </a:r>
          </a:p>
          <a:p>
            <a:r>
              <a:rPr lang="ru-RU" sz="2000" dirty="0" smtClean="0"/>
              <a:t>  изучают планеты с помощью</a:t>
            </a:r>
          </a:p>
          <a:p>
            <a:r>
              <a:rPr lang="ru-RU" sz="2000" dirty="0" smtClean="0"/>
              <a:t>Мощных телескопов и автоматических станций. Такие</a:t>
            </a:r>
          </a:p>
          <a:p>
            <a:r>
              <a:rPr lang="ru-RU" sz="2000" dirty="0" smtClean="0"/>
              <a:t>Станции побывали на Луне, Венере и Марсе. Многие планеты сфотографированы с близкого расстояния. Первым человеком,</a:t>
            </a:r>
          </a:p>
          <a:p>
            <a:r>
              <a:rPr lang="ru-RU" sz="2000" dirty="0"/>
              <a:t>с</a:t>
            </a:r>
            <a:r>
              <a:rPr lang="ru-RU" sz="2000" dirty="0" smtClean="0"/>
              <a:t>тупивший на лунную поверхность, был американский </a:t>
            </a:r>
          </a:p>
          <a:p>
            <a:r>
              <a:rPr lang="ru-RU" sz="2000" dirty="0"/>
              <a:t>а</a:t>
            </a:r>
            <a:r>
              <a:rPr lang="ru-RU" sz="2000" dirty="0" smtClean="0"/>
              <a:t>стронавт Нил </a:t>
            </a:r>
            <a:r>
              <a:rPr lang="ru-RU" sz="2000" dirty="0" err="1" smtClean="0"/>
              <a:t>Армстронг</a:t>
            </a:r>
            <a:r>
              <a:rPr lang="ru-RU" sz="2000" dirty="0" smtClean="0"/>
              <a:t>. Это было в 1969 году. На поверхности Луны побывал советский луноход.</a:t>
            </a:r>
          </a:p>
          <a:p>
            <a:endParaRPr lang="ru-RU" sz="2000" dirty="0"/>
          </a:p>
          <a:p>
            <a:endParaRPr lang="ru-RU" dirty="0" smtClean="0"/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614618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Documents and Settings\Елена\Рабочий стол\вселенная.bmp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1520" y="764704"/>
            <a:ext cx="8496944" cy="6093296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428596" y="5072074"/>
            <a:ext cx="450059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dirty="0" smtClean="0">
                <a:solidFill>
                  <a:schemeClr val="bg1"/>
                </a:solidFill>
              </a:rPr>
              <a:t>ВСЕЛЕННАЯ</a:t>
            </a:r>
            <a:endParaRPr lang="ru-RU" sz="5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Documents and Settings\Death\Рабочий стол\22_sols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1866871"/>
            <a:ext cx="8572561" cy="4656782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1547664" y="764704"/>
            <a:ext cx="552871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</a:rPr>
              <a:t>СОЛНЕЧНАЯ СИСТЕМА</a:t>
            </a:r>
          </a:p>
          <a:p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3399"/>
            </a:gs>
            <a:gs pos="25000">
              <a:srgbClr val="FF6633"/>
            </a:gs>
            <a:gs pos="50000">
              <a:srgbClr val="FFFF00"/>
            </a:gs>
            <a:gs pos="75000">
              <a:srgbClr val="01A78F"/>
            </a:gs>
            <a:gs pos="100000">
              <a:srgbClr val="3366FF"/>
            </a:gs>
          </a:gsLst>
          <a:lin ang="27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857884" y="214289"/>
            <a:ext cx="3466644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800" dirty="0" smtClean="0"/>
          </a:p>
          <a:p>
            <a:endParaRPr lang="ru-RU" sz="2800" dirty="0"/>
          </a:p>
          <a:p>
            <a:endParaRPr lang="ru-RU" sz="2800" dirty="0" smtClean="0"/>
          </a:p>
          <a:p>
            <a:r>
              <a:rPr lang="ru-RU" sz="2800" dirty="0" smtClean="0"/>
              <a:t>Земля</a:t>
            </a:r>
            <a:r>
              <a:rPr lang="ru-RU" sz="2800" dirty="0"/>
              <a:t>. Вид из космоса. Отчетливо различаются голубые пространства морей </a:t>
            </a:r>
            <a:r>
              <a:rPr lang="ru-RU" sz="2800" dirty="0" smtClean="0"/>
              <a:t>и океанов</a:t>
            </a:r>
            <a:r>
              <a:rPr lang="ru-RU" sz="2800" dirty="0"/>
              <a:t>. Именно поэтому </a:t>
            </a:r>
            <a:r>
              <a:rPr lang="ru-RU" sz="2800" dirty="0" smtClean="0"/>
              <a:t>ученые астрономы </a:t>
            </a:r>
            <a:r>
              <a:rPr lang="ru-RU" sz="2800" dirty="0"/>
              <a:t>назвали Землю «Голубой планетой».</a:t>
            </a:r>
          </a:p>
        </p:txBody>
      </p:sp>
      <p:pic>
        <p:nvPicPr>
          <p:cNvPr id="2050" name="Picture 2" descr="C:\Documents and Settings\Елена\Рабочий стол\Земля.bmp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4586" y="1484784"/>
            <a:ext cx="5550422" cy="5120902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827584" y="201509"/>
            <a:ext cx="7560840" cy="1077218"/>
          </a:xfrm>
          <a:prstGeom prst="rect">
            <a:avLst/>
          </a:prstGeom>
          <a:ln w="38100">
            <a:solidFill>
              <a:srgbClr val="00B0F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200" dirty="0" smtClean="0"/>
              <a:t>      Земля -   часть       Солнечной</a:t>
            </a:r>
          </a:p>
          <a:p>
            <a:r>
              <a:rPr lang="ru-RU" sz="3200" dirty="0"/>
              <a:t> </a:t>
            </a:r>
            <a:r>
              <a:rPr lang="ru-RU" sz="3200" dirty="0" smtClean="0"/>
              <a:t>                       планеты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27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:\Documents and Settings\Елена\Рабочий стол\1.bmp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1520" y="2924944"/>
            <a:ext cx="8424936" cy="3933056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395536" y="-171399"/>
            <a:ext cx="7920880" cy="37548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                  </a:t>
            </a:r>
            <a:r>
              <a:rPr lang="ru-RU" sz="4400" dirty="0" smtClean="0"/>
              <a:t>Солнце -   ближайшая  к</a:t>
            </a:r>
          </a:p>
          <a:p>
            <a:r>
              <a:rPr lang="ru-RU" sz="4400" dirty="0" smtClean="0"/>
              <a:t>              Земле   звезда</a:t>
            </a:r>
          </a:p>
          <a:p>
            <a:endParaRPr lang="ru-RU" sz="4400" dirty="0"/>
          </a:p>
          <a:p>
            <a:r>
              <a:rPr lang="ru-RU" sz="4400" dirty="0" smtClean="0"/>
              <a:t>.</a:t>
            </a:r>
          </a:p>
          <a:p>
            <a:endParaRPr lang="ru-RU" sz="4400" dirty="0"/>
          </a:p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395536" y="1028929"/>
            <a:ext cx="874846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400" dirty="0" smtClean="0"/>
          </a:p>
          <a:p>
            <a:r>
              <a:rPr lang="ru-RU" sz="2400" dirty="0" smtClean="0"/>
              <a:t>Диаметр Солнца в 109 раз больше диаметра нашей планеты, а масса его примерно в 330 </a:t>
            </a:r>
            <a:r>
              <a:rPr lang="ru-RU" sz="2400" dirty="0" err="1" smtClean="0"/>
              <a:t>тыс.раз</a:t>
            </a:r>
            <a:r>
              <a:rPr lang="ru-RU" sz="2400" dirty="0" smtClean="0"/>
              <a:t> больше массы Земли. Температура на поверхности Солнца достигает 6000 градусов, а в центре-15-20 млн градусов. 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357166"/>
            <a:ext cx="2786082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/>
              <a:t>Меркурий — самая ближняя к Солнцу планета. На ее поверхности происходят гигантские перепады температуры — от + 350 °С на освещенной Солнцем стороне до - 170 °С на неосвещенной.</a:t>
            </a:r>
          </a:p>
        </p:txBody>
      </p:sp>
      <p:pic>
        <p:nvPicPr>
          <p:cNvPr id="3074" name="Picture 2" descr="C:\Documents and Settings\Елена\Рабочий стол\Меркурий.bmp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86116" y="182188"/>
            <a:ext cx="5643602" cy="62807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4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A603AB"/>
            </a:gs>
            <a:gs pos="21001">
              <a:srgbClr val="0819FB"/>
            </a:gs>
            <a:gs pos="35001">
              <a:srgbClr val="1A8D48"/>
            </a:gs>
            <a:gs pos="52000">
              <a:srgbClr val="FFFF00"/>
            </a:gs>
            <a:gs pos="73000">
              <a:srgbClr val="EE3F17"/>
            </a:gs>
            <a:gs pos="88000">
              <a:srgbClr val="E81766"/>
            </a:gs>
            <a:gs pos="100000">
              <a:srgbClr val="A603AB"/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29854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/>
              <a:t>Вторая от Солнца планета Венера у многих народов связывалась с божествами любви, красоты и </a:t>
            </a:r>
            <a:r>
              <a:rPr lang="ru-RU" sz="4000" dirty="0" smtClean="0"/>
              <a:t>брака</a:t>
            </a:r>
          </a:p>
          <a:p>
            <a:endParaRPr lang="ru-RU" sz="4000" dirty="0"/>
          </a:p>
          <a:p>
            <a:r>
              <a:rPr lang="ru-RU" sz="2800" dirty="0" smtClean="0"/>
              <a:t>.</a:t>
            </a:r>
            <a:endParaRPr lang="ru-RU" sz="2800" dirty="0"/>
          </a:p>
        </p:txBody>
      </p:sp>
      <p:pic>
        <p:nvPicPr>
          <p:cNvPr id="4098" name="Picture 2" descr="C:\Documents and Settings\Елена\Рабочий стол\Венера.bmp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87625" y="2008515"/>
            <a:ext cx="6768752" cy="46640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282" y="214290"/>
            <a:ext cx="3286148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/>
              <a:t>Марс, четвертая планета от Солнца, назван по имени древнеримского бога войны. Два его спутника имеют не менее грозные названия — Фобос и </a:t>
            </a:r>
            <a:r>
              <a:rPr lang="ru-RU" sz="2800" dirty="0" err="1"/>
              <a:t>Деймос</a:t>
            </a:r>
            <a:r>
              <a:rPr lang="ru-RU" sz="2800" dirty="0"/>
              <a:t>, в переводе с греческого означающие «страх» и «ужас».</a:t>
            </a:r>
          </a:p>
        </p:txBody>
      </p:sp>
      <p:pic>
        <p:nvPicPr>
          <p:cNvPr id="5122" name="Picture 2" descr="C:\Documents and Settings\Елена\Рабочий стол\марс.bmp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428992" y="428604"/>
            <a:ext cx="5442475" cy="605694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571480"/>
            <a:ext cx="3071802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/>
              <a:t>Пятая от Солнца планета Юпитер — самая крупная в Солнечной системе. Юпитер не имеет твердой поверхности и состоит из сгустков газа с предположительно жидким ядром.</a:t>
            </a:r>
          </a:p>
        </p:txBody>
      </p:sp>
      <p:pic>
        <p:nvPicPr>
          <p:cNvPr id="6146" name="Picture 2" descr="C:\Documents and Settings\Елена\Рабочий стол\Юпитер.bmp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00364" y="642918"/>
            <a:ext cx="5983577" cy="602644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3" dur="2000" fill="hold"/>
                                        <p:tgtEl>
                                          <p:spTgt spid="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198</TotalTime>
  <Words>477</Words>
  <Application>Microsoft Office PowerPoint</Application>
  <PresentationFormat>Экран (4:3)</PresentationFormat>
  <Paragraphs>57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15</vt:i4>
      </vt:variant>
    </vt:vector>
  </HeadingPairs>
  <TitlesOfParts>
    <vt:vector size="17" baseType="lpstr">
      <vt:lpstr>Трек</vt:lpstr>
      <vt:lpstr>Воздушный поток</vt:lpstr>
      <vt:lpstr>презентация                         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23</cp:revision>
  <dcterms:created xsi:type="dcterms:W3CDTF">2008-09-04T14:48:32Z</dcterms:created>
  <dcterms:modified xsi:type="dcterms:W3CDTF">2012-05-16T11:14:36Z</dcterms:modified>
</cp:coreProperties>
</file>