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83A93B-7CDF-41FE-BD87-A6E25B2CACC3}" type="datetimeFigureOut">
              <a:rPr lang="ru-RU" smtClean="0"/>
              <a:t>18.07.2012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5C1F39-02BE-4C3B-B1FD-674A0B77DC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ыноска с четырьмя стрелками 3"/>
          <p:cNvSpPr/>
          <p:nvPr/>
        </p:nvSpPr>
        <p:spPr>
          <a:xfrm>
            <a:off x="2071670" y="1500174"/>
            <a:ext cx="4786346" cy="3857652"/>
          </a:xfrm>
          <a:prstGeom prst="quad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t="8911" b="7920"/>
          <a:stretch>
            <a:fillRect/>
          </a:stretch>
        </p:blipFill>
        <p:spPr bwMode="auto">
          <a:xfrm>
            <a:off x="3714744" y="2500306"/>
            <a:ext cx="1428760" cy="183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571480"/>
            <a:ext cx="592935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Количество  героев</a:t>
            </a:r>
            <a:endParaRPr lang="ru-RU" sz="3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5429264"/>
            <a:ext cx="451200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i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Количество  испытаний</a:t>
            </a:r>
            <a:endParaRPr lang="ru-RU" sz="2400" b="1" i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848402">
            <a:off x="60764" y="1806489"/>
            <a:ext cx="358802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Количество  желаний</a:t>
            </a:r>
            <a:endParaRPr lang="ru-RU" sz="2800" b="1" i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716304">
            <a:off x="-375427" y="4439937"/>
            <a:ext cx="414220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Количество предметов</a:t>
            </a:r>
            <a:endParaRPr lang="ru-RU" sz="28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439361">
            <a:off x="4858914" y="1667875"/>
            <a:ext cx="384107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Количество  волшебных качеств</a:t>
            </a:r>
            <a:endParaRPr lang="ru-RU" sz="28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676469">
            <a:off x="5500694" y="4214818"/>
            <a:ext cx="325422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Количество действий </a:t>
            </a:r>
            <a:endParaRPr lang="ru-RU" sz="2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4543428" cy="5831034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А.Волков   </a:t>
            </a:r>
            <a:r>
              <a:rPr lang="ru-RU" b="1" dirty="0">
                <a:solidFill>
                  <a:srgbClr val="7030A0"/>
                </a:solidFill>
              </a:rPr>
              <a:t>создал не только удивительную </a:t>
            </a:r>
            <a:r>
              <a:rPr lang="ru-RU" b="1" dirty="0" smtClean="0">
                <a:solidFill>
                  <a:srgbClr val="7030A0"/>
                </a:solidFill>
              </a:rPr>
              <a:t>сказку, </a:t>
            </a:r>
            <a:r>
              <a:rPr lang="ru-RU" b="1" dirty="0">
                <a:solidFill>
                  <a:srgbClr val="7030A0"/>
                </a:solidFill>
              </a:rPr>
              <a:t>но показал, как важно </a:t>
            </a:r>
            <a:r>
              <a:rPr lang="ru-RU" b="1" dirty="0" smtClean="0">
                <a:solidFill>
                  <a:srgbClr val="7030A0"/>
                </a:solidFill>
              </a:rPr>
              <a:t>всем поверить </a:t>
            </a:r>
            <a:r>
              <a:rPr lang="ru-RU" b="1" dirty="0">
                <a:solidFill>
                  <a:srgbClr val="7030A0"/>
                </a:solidFill>
              </a:rPr>
              <a:t>в себя, в свои силы и возможности, как необходимы друзья и их поддержка в тяжёлой </a:t>
            </a:r>
            <a:r>
              <a:rPr lang="ru-RU" b="1" dirty="0" smtClean="0">
                <a:solidFill>
                  <a:srgbClr val="7030A0"/>
                </a:solidFill>
              </a:rPr>
              <a:t>ситуации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t="6974" b="11659"/>
          <a:stretch>
            <a:fillRect/>
          </a:stretch>
        </p:blipFill>
        <p:spPr bwMode="auto">
          <a:xfrm rot="265830">
            <a:off x="4629155" y="856679"/>
            <a:ext cx="3976708" cy="537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467600" cy="1417638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600" dirty="0" smtClean="0">
                <a:solidFill>
                  <a:srgbClr val="002060"/>
                </a:solidFill>
              </a:rPr>
              <a:t/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Волков написал </a:t>
            </a:r>
            <a:r>
              <a:rPr lang="ru-RU" sz="2200" b="1" dirty="0" smtClean="0">
                <a:solidFill>
                  <a:srgbClr val="FF0000"/>
                </a:solidFill>
              </a:rPr>
              <a:t>семь   ( 3+4) </a:t>
            </a:r>
            <a:r>
              <a:rPr lang="ru-RU" sz="2200" b="1" dirty="0" smtClean="0">
                <a:solidFill>
                  <a:srgbClr val="002060"/>
                </a:solidFill>
              </a:rPr>
              <a:t>сказочных повестей. </a:t>
            </a:r>
            <a:br>
              <a:rPr lang="ru-RU" sz="2200" b="1" dirty="0" smtClean="0">
                <a:solidFill>
                  <a:srgbClr val="002060"/>
                </a:solidFill>
              </a:rPr>
            </a:br>
            <a:r>
              <a:rPr lang="ru-RU" sz="2200" b="1" dirty="0" smtClean="0">
                <a:solidFill>
                  <a:srgbClr val="002060"/>
                </a:solidFill>
              </a:rPr>
              <a:t>Я  постараюсь  их прочитать  и советую сделать это  всем ребятам.</a:t>
            </a:r>
            <a:endParaRPr lang="ru-RU" b="1" dirty="0"/>
          </a:p>
        </p:txBody>
      </p:sp>
      <p:pic>
        <p:nvPicPr>
          <p:cNvPr id="4" name="Содержимое 3" descr="19299501_0.tmp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0" contrast="20000"/>
          </a:blip>
          <a:srcRect t="4949"/>
          <a:stretch>
            <a:fillRect/>
          </a:stretch>
        </p:blipFill>
        <p:spPr>
          <a:xfrm>
            <a:off x="571472" y="1928802"/>
            <a:ext cx="3786214" cy="4603618"/>
          </a:xfrm>
        </p:spPr>
      </p:pic>
      <p:pic>
        <p:nvPicPr>
          <p:cNvPr id="6" name="Рисунок 5" descr="P1000846_0.tmp"/>
          <p:cNvPicPr>
            <a:picLocks noChangeAspect="1"/>
          </p:cNvPicPr>
          <p:nvPr/>
        </p:nvPicPr>
        <p:blipFill>
          <a:blip r:embed="rId3">
            <a:lum bright="10000" contrast="10000"/>
          </a:blip>
          <a:srcRect r="6249" b="6249"/>
          <a:stretch>
            <a:fillRect/>
          </a:stretch>
        </p:blipFill>
        <p:spPr>
          <a:xfrm>
            <a:off x="4786314" y="1928802"/>
            <a:ext cx="3571900" cy="4667283"/>
          </a:xfrm>
          <a:prstGeom prst="rect">
            <a:avLst/>
          </a:prstGeom>
        </p:spPr>
      </p:pic>
      <p:pic>
        <p:nvPicPr>
          <p:cNvPr id="7" name="Рисунок 6" descr="urfin-dz_0.tmp"/>
          <p:cNvPicPr>
            <a:picLocks noChangeAspect="1"/>
          </p:cNvPicPr>
          <p:nvPr/>
        </p:nvPicPr>
        <p:blipFill>
          <a:blip r:embed="rId4"/>
          <a:srcRect l="9000"/>
          <a:stretch>
            <a:fillRect/>
          </a:stretch>
        </p:blipFill>
        <p:spPr>
          <a:xfrm>
            <a:off x="576705" y="1926688"/>
            <a:ext cx="3738572" cy="4786346"/>
          </a:xfrm>
          <a:prstGeom prst="rect">
            <a:avLst/>
          </a:prstGeom>
        </p:spPr>
      </p:pic>
      <p:pic>
        <p:nvPicPr>
          <p:cNvPr id="5" name="Рисунок 4" descr="76094149_0.t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1857364"/>
            <a:ext cx="3704602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642910" y="4143380"/>
            <a:ext cx="8072459" cy="2357454"/>
          </a:xfrm>
          <a:prstGeom prst="vertic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/>
              <a:t>1.</a:t>
            </a:r>
            <a:r>
              <a:rPr lang="ru-RU" sz="1400" dirty="0"/>
              <a:t> </a:t>
            </a:r>
            <a:r>
              <a:rPr lang="ru-RU" sz="1400" dirty="0">
                <a:solidFill>
                  <a:srgbClr val="7030A0"/>
                </a:solidFill>
              </a:rPr>
              <a:t>А.М. Волков «Волшебник Изумрудного города». М., </a:t>
            </a:r>
            <a:r>
              <a:rPr lang="ru-RU" sz="1400" dirty="0" smtClean="0">
                <a:solidFill>
                  <a:srgbClr val="7030A0"/>
                </a:solidFill>
              </a:rPr>
              <a:t>1998..</a:t>
            </a:r>
            <a:endParaRPr lang="ru-RU" sz="1400" dirty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7030A0"/>
                </a:solidFill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7030A0"/>
                </a:solidFill>
              </a:rPr>
              <a:t>2.</a:t>
            </a:r>
            <a:r>
              <a:rPr lang="ru-RU" sz="1400" dirty="0">
                <a:solidFill>
                  <a:srgbClr val="7030A0"/>
                </a:solidFill>
              </a:rPr>
              <a:t> «Исторические корни Волшебной сказки», </a:t>
            </a:r>
            <a:r>
              <a:rPr lang="ru-RU" sz="1400" dirty="0" err="1">
                <a:solidFill>
                  <a:srgbClr val="7030A0"/>
                </a:solidFill>
              </a:rPr>
              <a:t>Пропп</a:t>
            </a:r>
            <a:r>
              <a:rPr lang="ru-RU" sz="1400" dirty="0">
                <a:solidFill>
                  <a:srgbClr val="7030A0"/>
                </a:solidFill>
              </a:rPr>
              <a:t> </a:t>
            </a:r>
            <a:r>
              <a:rPr lang="ru-RU" sz="1400" dirty="0" smtClean="0">
                <a:solidFill>
                  <a:srgbClr val="7030A0"/>
                </a:solidFill>
              </a:rPr>
              <a:t>В.Я  М</a:t>
            </a:r>
            <a:r>
              <a:rPr lang="ru-RU" sz="1400" dirty="0">
                <a:solidFill>
                  <a:srgbClr val="7030A0"/>
                </a:solidFill>
              </a:rPr>
              <a:t>., 1986</a:t>
            </a:r>
            <a:endParaRPr lang="ru-RU" sz="1400" dirty="0" smtClean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7030A0"/>
                </a:solidFill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7030A0"/>
                </a:solidFill>
              </a:rPr>
              <a:t>3.Степанов А.И. Число и культура: Рациональное бессознательное в языке, литературе, науке, современной политике, философии, истории.- М.: Языки славянской культуры, 2004.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7030A0"/>
                </a:solidFill>
              </a:rPr>
              <a:t>4. Интернет-ресурсы.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/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/>
          </a:p>
        </p:txBody>
      </p:sp>
      <p:pic>
        <p:nvPicPr>
          <p:cNvPr id="7" name="Рисунок 6" descr="0_87785_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14290"/>
            <a:ext cx="7072362" cy="3590925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114272" cy="487375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428596" y="285728"/>
            <a:ext cx="381744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29124" y="428604"/>
            <a:ext cx="3769632" cy="66787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Элли</a:t>
            </a:r>
            <a:r>
              <a:rPr lang="ru-RU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приобретает 3 друзей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Волшебная Золотая  шапка  исполняет 3 желания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  дня  герои ждали  спада  воды  по  пути в 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Розовую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страну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Башмачки доставили  </a:t>
            </a:r>
            <a:r>
              <a:rPr lang="ru-RU" sz="2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Элли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домой  за  3  шага</a:t>
            </a:r>
          </a:p>
          <a:p>
            <a:pPr algn="ctr">
              <a:buFont typeface="Wingdings" pitchFamily="2" charset="2"/>
              <a:buChar char="v"/>
            </a:pP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571480"/>
            <a:ext cx="77867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 algn="ctr">
              <a:buAutoNum type="arabicPlain" startAt="4"/>
              <a:defRPr/>
            </a:pPr>
            <a:r>
              <a:rPr lang="ru-RU" sz="2800" b="1" dirty="0" smtClean="0">
                <a:solidFill>
                  <a:srgbClr val="00B050"/>
                </a:solidFill>
              </a:rPr>
              <a:t>волшебницы</a:t>
            </a:r>
            <a:r>
              <a:rPr lang="ru-RU" sz="2800" b="1" dirty="0">
                <a:solidFill>
                  <a:srgbClr val="00B050"/>
                </a:solidFill>
              </a:rPr>
              <a:t>: 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marL="624078" indent="-514350" algn="ctr">
              <a:defRPr/>
            </a:pPr>
            <a:r>
              <a:rPr lang="ru-RU" sz="2800" b="1" dirty="0" err="1" smtClean="0">
                <a:solidFill>
                  <a:srgbClr val="00B050"/>
                </a:solidFill>
              </a:rPr>
              <a:t>Стелла</a:t>
            </a:r>
            <a:r>
              <a:rPr lang="ru-RU" sz="2800" b="1" dirty="0">
                <a:solidFill>
                  <a:srgbClr val="00B050"/>
                </a:solidFill>
              </a:rPr>
              <a:t>, </a:t>
            </a:r>
            <a:r>
              <a:rPr lang="ru-RU" sz="2800" b="1" dirty="0" err="1">
                <a:solidFill>
                  <a:srgbClr val="00B050"/>
                </a:solidFill>
              </a:rPr>
              <a:t>Виллина</a:t>
            </a:r>
            <a:r>
              <a:rPr lang="ru-RU" sz="2800" b="1" dirty="0">
                <a:solidFill>
                  <a:srgbClr val="00B050"/>
                </a:solidFill>
              </a:rPr>
              <a:t>, </a:t>
            </a:r>
            <a:r>
              <a:rPr lang="ru-RU" sz="2800" b="1" dirty="0" err="1">
                <a:solidFill>
                  <a:srgbClr val="00B050"/>
                </a:solidFill>
              </a:rPr>
              <a:t>Гингема</a:t>
            </a:r>
            <a:r>
              <a:rPr lang="ru-RU" sz="2800" b="1" dirty="0">
                <a:solidFill>
                  <a:srgbClr val="00B050"/>
                </a:solidFill>
              </a:rPr>
              <a:t>, </a:t>
            </a:r>
            <a:r>
              <a:rPr lang="ru-RU" sz="2800" b="1" dirty="0" err="1">
                <a:solidFill>
                  <a:srgbClr val="00B050"/>
                </a:solidFill>
              </a:rPr>
              <a:t>Бастинда</a:t>
            </a:r>
            <a:r>
              <a:rPr lang="ru-RU" sz="2800" b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8" name="Рисунок 7" descr="34724_0.tmp"/>
          <p:cNvPicPr>
            <a:picLocks noChangeAspect="1"/>
          </p:cNvPicPr>
          <p:nvPr/>
        </p:nvPicPr>
        <p:blipFill>
          <a:blip r:embed="rId2"/>
          <a:srcRect t="8394" b="8712"/>
          <a:stretch>
            <a:fillRect/>
          </a:stretch>
        </p:blipFill>
        <p:spPr>
          <a:xfrm>
            <a:off x="1071538" y="142852"/>
            <a:ext cx="6715172" cy="6572272"/>
          </a:xfrm>
          <a:prstGeom prst="rect">
            <a:avLst/>
          </a:prstGeom>
        </p:spPr>
      </p:pic>
      <p:sp>
        <p:nvSpPr>
          <p:cNvPr id="9" name="Блок-схема: решение 8"/>
          <p:cNvSpPr/>
          <p:nvPr/>
        </p:nvSpPr>
        <p:spPr>
          <a:xfrm>
            <a:off x="2214546" y="1571612"/>
            <a:ext cx="4857784" cy="4071966"/>
          </a:xfrm>
          <a:prstGeom prst="flowChartDecision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 </a:t>
            </a:r>
            <a:r>
              <a:rPr lang="ru-RU" sz="2400" b="1" dirty="0" smtClean="0">
                <a:solidFill>
                  <a:srgbClr val="00B050"/>
                </a:solidFill>
              </a:rPr>
              <a:t> Волшебницы - </a:t>
            </a:r>
            <a:r>
              <a:rPr lang="ru-RU" sz="2400" b="1" dirty="0" err="1" smtClean="0">
                <a:solidFill>
                  <a:srgbClr val="00B050"/>
                </a:solidFill>
              </a:rPr>
              <a:t>Стелла</a:t>
            </a:r>
            <a:r>
              <a:rPr lang="ru-RU" sz="2400" b="1" dirty="0" smtClean="0">
                <a:solidFill>
                  <a:srgbClr val="00B050"/>
                </a:solidFill>
              </a:rPr>
              <a:t>, </a:t>
            </a:r>
            <a:r>
              <a:rPr lang="ru-RU" sz="2400" b="1" dirty="0" err="1" smtClean="0">
                <a:solidFill>
                  <a:srgbClr val="00B050"/>
                </a:solidFill>
              </a:rPr>
              <a:t>Виллина</a:t>
            </a:r>
            <a:r>
              <a:rPr lang="ru-RU" sz="2400" b="1" dirty="0" smtClean="0">
                <a:solidFill>
                  <a:srgbClr val="00B050"/>
                </a:solidFill>
              </a:rPr>
              <a:t>, </a:t>
            </a:r>
            <a:r>
              <a:rPr lang="ru-RU" sz="2400" b="1" dirty="0" err="1" smtClean="0">
                <a:solidFill>
                  <a:srgbClr val="00B050"/>
                </a:solidFill>
              </a:rPr>
              <a:t>Гингема</a:t>
            </a:r>
            <a:r>
              <a:rPr lang="ru-RU" sz="2400" b="1" dirty="0" smtClean="0">
                <a:solidFill>
                  <a:srgbClr val="00B050"/>
                </a:solidFill>
              </a:rPr>
              <a:t>, </a:t>
            </a:r>
            <a:r>
              <a:rPr lang="ru-RU" sz="2400" b="1" dirty="0" err="1" smtClean="0">
                <a:solidFill>
                  <a:srgbClr val="00B050"/>
                </a:solidFill>
              </a:rPr>
              <a:t>Бастинда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572140"/>
            <a:ext cx="3500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b="1" dirty="0" smtClean="0">
                <a:solidFill>
                  <a:srgbClr val="92D050"/>
                </a:solidFill>
              </a:rPr>
              <a:t> страны: </a:t>
            </a:r>
          </a:p>
          <a:p>
            <a:pPr algn="ctr"/>
            <a:r>
              <a:rPr lang="ru-RU" b="1" dirty="0" smtClean="0">
                <a:solidFill>
                  <a:srgbClr val="92D050"/>
                </a:solidFill>
              </a:rPr>
              <a:t>Жёлтая, </a:t>
            </a:r>
            <a:r>
              <a:rPr lang="ru-RU" b="1" dirty="0" err="1" smtClean="0">
                <a:solidFill>
                  <a:srgbClr val="92D050"/>
                </a:solidFill>
              </a:rPr>
              <a:t>Голубая</a:t>
            </a:r>
            <a:r>
              <a:rPr lang="ru-RU" b="1" dirty="0" smtClean="0">
                <a:solidFill>
                  <a:srgbClr val="92D050"/>
                </a:solidFill>
              </a:rPr>
              <a:t>, Фиолетовая, </a:t>
            </a:r>
            <a:r>
              <a:rPr lang="ru-RU" b="1" dirty="0" err="1" smtClean="0">
                <a:solidFill>
                  <a:srgbClr val="92D050"/>
                </a:solidFill>
              </a:rPr>
              <a:t>Розовая</a:t>
            </a:r>
            <a:endParaRPr lang="ru-RU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volshebn_0.tmp"/>
          <p:cNvPicPr>
            <a:picLocks noChangeAspect="1"/>
          </p:cNvPicPr>
          <p:nvPr/>
        </p:nvPicPr>
        <p:blipFill>
          <a:blip r:embed="rId2"/>
          <a:srcRect l="15073" t="9844" r="7720" b="13437"/>
          <a:stretch>
            <a:fillRect/>
          </a:stretch>
        </p:blipFill>
        <p:spPr>
          <a:xfrm>
            <a:off x="1142976" y="285728"/>
            <a:ext cx="6572296" cy="607223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285852" y="2428868"/>
            <a:ext cx="6357982" cy="192882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4  желания главных  героев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ost-125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3714752"/>
            <a:ext cx="5334000" cy="27336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714620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None/>
              <a:defRPr/>
            </a:pPr>
            <a:r>
              <a:rPr lang="ru-RU" b="1" dirty="0">
                <a:solidFill>
                  <a:srgbClr val="00B05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4</a:t>
            </a:r>
            <a:r>
              <a:rPr lang="ru-RU" sz="2000" b="1" dirty="0">
                <a:solidFill>
                  <a:srgbClr val="00B050"/>
                </a:solidFill>
              </a:rPr>
              <a:t> препятствия на пути к Изумрудному городу: людоед, саблезубые тигры, переправа, маковое поле.</a:t>
            </a:r>
          </a:p>
        </p:txBody>
      </p:sp>
      <p:pic>
        <p:nvPicPr>
          <p:cNvPr id="5" name="Рисунок 4" descr="616d5b98_0.tmp"/>
          <p:cNvPicPr>
            <a:picLocks noChangeAspect="1"/>
          </p:cNvPicPr>
          <p:nvPr/>
        </p:nvPicPr>
        <p:blipFill>
          <a:blip r:embed="rId3"/>
          <a:srcRect l="7500" t="37500" r="4999" b="6249"/>
          <a:stretch>
            <a:fillRect/>
          </a:stretch>
        </p:blipFill>
        <p:spPr>
          <a:xfrm>
            <a:off x="1714480" y="214290"/>
            <a:ext cx="514353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1285860"/>
            <a:ext cx="28575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None/>
              <a:defRPr/>
            </a:pPr>
            <a:r>
              <a:rPr lang="ru-RU" sz="2400" b="1" dirty="0">
                <a:solidFill>
                  <a:srgbClr val="FF0000"/>
                </a:solidFill>
              </a:rPr>
              <a:t>4 </a:t>
            </a:r>
            <a:r>
              <a:rPr lang="ru-RU" sz="2400" b="1" dirty="0">
                <a:solidFill>
                  <a:srgbClr val="00B050"/>
                </a:solidFill>
              </a:rPr>
              <a:t>облика Гудвина: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живая </a:t>
            </a:r>
            <a:r>
              <a:rPr lang="ru-RU" sz="2400" b="1" dirty="0">
                <a:solidFill>
                  <a:srgbClr val="00B050"/>
                </a:solidFill>
              </a:rPr>
              <a:t>голова,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прекрасная </a:t>
            </a:r>
            <a:r>
              <a:rPr lang="ru-RU" sz="2400" b="1" dirty="0">
                <a:solidFill>
                  <a:srgbClr val="00B050"/>
                </a:solidFill>
              </a:rPr>
              <a:t>Морская Дева,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чудовищный </a:t>
            </a:r>
            <a:r>
              <a:rPr lang="ru-RU" sz="2400" b="1" dirty="0">
                <a:solidFill>
                  <a:srgbClr val="00B050"/>
                </a:solidFill>
              </a:rPr>
              <a:t>зверь, </a:t>
            </a:r>
            <a:endParaRPr lang="ru-RU" sz="2400" b="1" dirty="0" smtClean="0">
              <a:solidFill>
                <a:srgbClr val="00B050"/>
              </a:solidFill>
            </a:endParaRPr>
          </a:p>
          <a:p>
            <a:pPr marL="365760" indent="-256032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огненный </a:t>
            </a:r>
            <a:r>
              <a:rPr lang="ru-RU" sz="2400" b="1" dirty="0">
                <a:solidFill>
                  <a:srgbClr val="00B050"/>
                </a:solidFill>
              </a:rPr>
              <a:t>шар</a:t>
            </a:r>
            <a:r>
              <a:rPr lang="ru-RU" b="1" dirty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4" name="Рисунок 3" descr="Vladimir_0.tmp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428596" y="285728"/>
            <a:ext cx="4857784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4286256"/>
            <a:ext cx="67866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FF0000"/>
                </a:solidFill>
              </a:rPr>
              <a:t> 4  </a:t>
            </a:r>
            <a:r>
              <a:rPr lang="ru-RU" sz="2400" b="1" dirty="0" smtClean="0">
                <a:solidFill>
                  <a:srgbClr val="00B050"/>
                </a:solidFill>
              </a:rPr>
              <a:t>битвы в стране </a:t>
            </a:r>
            <a:r>
              <a:rPr lang="ru-RU" sz="2400" b="1" dirty="0" err="1" smtClean="0">
                <a:solidFill>
                  <a:srgbClr val="00B050"/>
                </a:solidFill>
              </a:rPr>
              <a:t>Бастинды</a:t>
            </a:r>
            <a:r>
              <a:rPr lang="ru-RU" sz="2400" b="1" dirty="0" smtClean="0">
                <a:solidFill>
                  <a:srgbClr val="00B050"/>
                </a:solidFill>
              </a:rPr>
              <a:t>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50"/>
                </a:solidFill>
              </a:rPr>
              <a:t>с 40 волками,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50"/>
                </a:solidFill>
              </a:rPr>
              <a:t>со стаей ворон с железными клювами,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50"/>
                </a:solidFill>
              </a:rPr>
              <a:t>с тучей свирепых пчёл,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B050"/>
                </a:solidFill>
              </a:rPr>
              <a:t>с могучим племенем Летучих Обезьян.</a:t>
            </a:r>
            <a:endParaRPr lang="ru-RU" sz="2400" dirty="0"/>
          </a:p>
        </p:txBody>
      </p:sp>
      <p:pic>
        <p:nvPicPr>
          <p:cNvPr id="4" name="Рисунок 3" descr="i_006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5214974" cy="3859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506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481138"/>
            <a:ext cx="4038600" cy="48768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ru-RU" sz="1600" b="1" i="1" dirty="0" smtClean="0">
                <a:solidFill>
                  <a:srgbClr val="FF0000"/>
                </a:solidFill>
              </a:rPr>
              <a:t>Две</a:t>
            </a:r>
            <a:r>
              <a:rPr lang="ru-RU" sz="1600" dirty="0" smtClean="0"/>
              <a:t>  добрые и </a:t>
            </a:r>
            <a:r>
              <a:rPr lang="ru-RU" sz="1600" b="1" i="1" dirty="0" smtClean="0">
                <a:solidFill>
                  <a:srgbClr val="FF0000"/>
                </a:solidFill>
              </a:rPr>
              <a:t>две</a:t>
            </a:r>
            <a:r>
              <a:rPr lang="ru-RU" sz="1600" dirty="0" smtClean="0"/>
              <a:t>  злые волшебницы. </a:t>
            </a:r>
            <a:r>
              <a:rPr lang="ru-RU" sz="1600" dirty="0" smtClean="0">
                <a:solidFill>
                  <a:srgbClr val="FF0000"/>
                </a:solidFill>
              </a:rPr>
              <a:t>(2+2=4)</a:t>
            </a:r>
          </a:p>
          <a:p>
            <a:pPr eaLnBrk="1" hangingPunct="1"/>
            <a:r>
              <a:rPr lang="ru-RU" sz="1600" b="1" i="1" dirty="0" smtClean="0">
                <a:solidFill>
                  <a:srgbClr val="FF0000"/>
                </a:solidFill>
              </a:rPr>
              <a:t>Сорок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 свирепых волков </a:t>
            </a:r>
            <a:r>
              <a:rPr lang="ru-RU" sz="1600" dirty="0" err="1" smtClean="0"/>
              <a:t>Бастинды</a:t>
            </a:r>
            <a:r>
              <a:rPr lang="ru-RU" sz="1600" dirty="0" smtClean="0"/>
              <a:t>. Десять раз по четыре </a:t>
            </a:r>
            <a:r>
              <a:rPr lang="ru-RU" sz="1600" dirty="0" smtClean="0">
                <a:solidFill>
                  <a:srgbClr val="FF0000"/>
                </a:solidFill>
              </a:rPr>
              <a:t>(10·4=40)</a:t>
            </a:r>
          </a:p>
          <a:p>
            <a:pPr eaLnBrk="1" hangingPunct="1"/>
            <a:r>
              <a:rPr lang="ru-RU" sz="1600" b="1" i="1" dirty="0" smtClean="0">
                <a:solidFill>
                  <a:srgbClr val="FF0000"/>
                </a:solidFill>
              </a:rPr>
              <a:t>Пятьсот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 лет </a:t>
            </a:r>
            <a:r>
              <a:rPr lang="ru-RU" sz="1600" dirty="0" err="1" smtClean="0"/>
              <a:t>Бастинда</a:t>
            </a:r>
            <a:r>
              <a:rPr lang="ru-RU" sz="1600" dirty="0" smtClean="0"/>
              <a:t> не умывалась. </a:t>
            </a:r>
            <a:r>
              <a:rPr lang="ru-RU" sz="1600" dirty="0" smtClean="0">
                <a:solidFill>
                  <a:srgbClr val="FF0000"/>
                </a:solidFill>
              </a:rPr>
              <a:t>(125·4=500).</a:t>
            </a:r>
          </a:p>
          <a:p>
            <a:pPr eaLnBrk="1" hangingPunct="1"/>
            <a:r>
              <a:rPr lang="ru-RU" sz="1600" dirty="0" smtClean="0"/>
              <a:t>Значение существительных </a:t>
            </a:r>
            <a:r>
              <a:rPr lang="ru-RU" sz="1600" b="1" i="1" dirty="0" smtClean="0">
                <a:solidFill>
                  <a:srgbClr val="FF0000"/>
                </a:solidFill>
              </a:rPr>
              <a:t>стая,</a:t>
            </a:r>
            <a:r>
              <a:rPr lang="ru-RU" sz="1600" b="1" i="1" dirty="0" smtClean="0"/>
              <a:t> </a:t>
            </a:r>
            <a:r>
              <a:rPr lang="ru-RU" sz="1600" b="1" i="1" dirty="0" smtClean="0">
                <a:solidFill>
                  <a:srgbClr val="FF0000"/>
                </a:solidFill>
              </a:rPr>
              <a:t>туча</a:t>
            </a:r>
            <a:r>
              <a:rPr lang="ru-RU" sz="1600" b="1" i="1" dirty="0" smtClean="0"/>
              <a:t> </a:t>
            </a:r>
            <a:r>
              <a:rPr lang="ru-RU" sz="1600" dirty="0" smtClean="0"/>
              <a:t>пчёл, </a:t>
            </a:r>
            <a:r>
              <a:rPr lang="ru-RU" sz="1600" b="1" i="1" dirty="0" smtClean="0">
                <a:solidFill>
                  <a:srgbClr val="FF0000"/>
                </a:solidFill>
              </a:rPr>
              <a:t>племя</a:t>
            </a:r>
            <a:r>
              <a:rPr lang="ru-RU" sz="1600" dirty="0" smtClean="0"/>
              <a:t> включает в себя понятие </a:t>
            </a:r>
            <a:r>
              <a:rPr lang="ru-RU" sz="1600" b="1" i="1" dirty="0" smtClean="0">
                <a:solidFill>
                  <a:srgbClr val="FF0000"/>
                </a:solidFill>
              </a:rPr>
              <a:t>«много</a:t>
            </a:r>
            <a:r>
              <a:rPr lang="ru-RU" sz="1600" dirty="0" smtClean="0">
                <a:solidFill>
                  <a:srgbClr val="FF0000"/>
                </a:solidFill>
              </a:rPr>
              <a:t>».</a:t>
            </a:r>
          </a:p>
          <a:p>
            <a:pPr eaLnBrk="1" hangingPunct="1"/>
            <a:r>
              <a:rPr lang="ru-RU" sz="1600" dirty="0" smtClean="0"/>
              <a:t>Мастера восстанавливали Страшилу и Железного Дровосека </a:t>
            </a:r>
            <a:r>
              <a:rPr lang="ru-RU" sz="1600" b="1" i="1" dirty="0" smtClean="0">
                <a:solidFill>
                  <a:srgbClr val="FF0000"/>
                </a:solidFill>
              </a:rPr>
              <a:t>три</a:t>
            </a:r>
            <a:r>
              <a:rPr lang="ru-RU" sz="1600" dirty="0" smtClean="0"/>
              <a:t>  дня и </a:t>
            </a:r>
            <a:r>
              <a:rPr lang="ru-RU" sz="1600" b="1" i="1" dirty="0" smtClean="0">
                <a:solidFill>
                  <a:srgbClr val="FF0000"/>
                </a:solidFill>
              </a:rPr>
              <a:t>четыре</a:t>
            </a:r>
            <a:r>
              <a:rPr lang="ru-RU" sz="1600" dirty="0" smtClean="0"/>
              <a:t> ночи.</a:t>
            </a:r>
          </a:p>
          <a:p>
            <a:pPr eaLnBrk="1" hangingPunct="1"/>
            <a:r>
              <a:rPr lang="ru-RU" sz="1600" dirty="0" err="1" smtClean="0"/>
              <a:t>Виллина</a:t>
            </a:r>
            <a:r>
              <a:rPr lang="ru-RU" sz="1600" dirty="0" smtClean="0"/>
              <a:t> </a:t>
            </a:r>
            <a:r>
              <a:rPr lang="ru-RU" sz="1600" dirty="0" err="1" smtClean="0"/>
              <a:t>Элли</a:t>
            </a:r>
            <a:r>
              <a:rPr lang="ru-RU" sz="1600" dirty="0" smtClean="0"/>
              <a:t>: «Ты должна идти </a:t>
            </a:r>
            <a:r>
              <a:rPr lang="ru-RU" sz="1600" b="1" i="1" dirty="0" smtClean="0"/>
              <a:t>одна</a:t>
            </a:r>
            <a:r>
              <a:rPr lang="ru-RU" sz="1600" dirty="0" smtClean="0"/>
              <a:t>…».</a:t>
            </a:r>
          </a:p>
          <a:p>
            <a:pPr eaLnBrk="1" hangingPunct="1"/>
            <a:r>
              <a:rPr lang="ru-RU" sz="1600" dirty="0" smtClean="0"/>
              <a:t>У </a:t>
            </a:r>
            <a:r>
              <a:rPr lang="ru-RU" sz="1600" dirty="0" err="1" smtClean="0"/>
              <a:t>Бастинды</a:t>
            </a:r>
            <a:r>
              <a:rPr lang="ru-RU" sz="1600" dirty="0" smtClean="0"/>
              <a:t> был </a:t>
            </a:r>
            <a:r>
              <a:rPr lang="ru-RU" sz="1600" b="1" i="1" dirty="0" smtClean="0">
                <a:solidFill>
                  <a:srgbClr val="FF0000"/>
                </a:solidFill>
              </a:rPr>
              <a:t>один</a:t>
            </a:r>
            <a:r>
              <a:rPr lang="ru-RU" sz="1600" dirty="0" smtClean="0"/>
              <a:t> глаз.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57188" y="0"/>
            <a:ext cx="8501062" cy="1643063"/>
          </a:xfrm>
          <a:prstGeom prst="horizontalScrol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/>
              <a:t>Другие </a:t>
            </a:r>
            <a:r>
              <a:rPr lang="ru-RU" sz="4800" dirty="0" smtClean="0"/>
              <a:t>числа</a:t>
            </a:r>
            <a:endParaRPr lang="ru-RU" sz="4800" dirty="0"/>
          </a:p>
        </p:txBody>
      </p:sp>
      <p:pic>
        <p:nvPicPr>
          <p:cNvPr id="21510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 t="15278" b="25000"/>
          <a:stretch>
            <a:fillRect/>
          </a:stretch>
        </p:blipFill>
        <p:spPr bwMode="auto">
          <a:xfrm>
            <a:off x="4857752" y="1428736"/>
            <a:ext cx="400052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42844" y="285728"/>
            <a:ext cx="8715436" cy="6286544"/>
          </a:xfrm>
          <a:prstGeom prst="verticalScroll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          Итак</a:t>
            </a:r>
            <a:r>
              <a:rPr lang="ru-RU" sz="2400" dirty="0">
                <a:solidFill>
                  <a:srgbClr val="002060"/>
                </a:solidFill>
              </a:rPr>
              <a:t>, как не может волшебная сказка существовать без героев  добрых и злых, без волшебных предметов, так и не может она быть без волшебных чисел.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     Наше </a:t>
            </a:r>
            <a:r>
              <a:rPr lang="ru-RU" sz="2400" dirty="0">
                <a:solidFill>
                  <a:srgbClr val="002060"/>
                </a:solidFill>
              </a:rPr>
              <a:t>исследование </a:t>
            </a:r>
            <a:r>
              <a:rPr lang="ru-RU" sz="2400" dirty="0" smtClean="0">
                <a:solidFill>
                  <a:srgbClr val="002060"/>
                </a:solidFill>
              </a:rPr>
              <a:t>показало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число 3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у А.М. Волкова больше связано со сказочным </a:t>
            </a:r>
            <a:r>
              <a:rPr lang="ru-RU" sz="2400" dirty="0" smtClean="0">
                <a:solidFill>
                  <a:srgbClr val="002060"/>
                </a:solidFill>
              </a:rPr>
              <a:t>миром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число </a:t>
            </a:r>
            <a:r>
              <a:rPr lang="ru-RU" sz="2400" dirty="0">
                <a:solidFill>
                  <a:srgbClr val="FF0000"/>
                </a:solidFill>
              </a:rPr>
              <a:t>4</a:t>
            </a:r>
            <a:r>
              <a:rPr lang="ru-RU" sz="2400" dirty="0">
                <a:solidFill>
                  <a:srgbClr val="002060"/>
                </a:solidFill>
              </a:rPr>
              <a:t> используется автором </a:t>
            </a:r>
            <a:r>
              <a:rPr lang="ru-RU" sz="2400" dirty="0" smtClean="0">
                <a:solidFill>
                  <a:srgbClr val="002060"/>
                </a:solidFill>
              </a:rPr>
              <a:t>для </a:t>
            </a:r>
            <a:r>
              <a:rPr lang="ru-RU" sz="2400" dirty="0">
                <a:solidFill>
                  <a:srgbClr val="002060"/>
                </a:solidFill>
              </a:rPr>
              <a:t>изображения реального мира, потому что Александр </a:t>
            </a:r>
            <a:r>
              <a:rPr lang="ru-RU" sz="2400" dirty="0" err="1">
                <a:solidFill>
                  <a:srgbClr val="002060"/>
                </a:solidFill>
              </a:rPr>
              <a:t>Мелентьевич</a:t>
            </a:r>
            <a:r>
              <a:rPr lang="ru-RU" sz="2400" dirty="0">
                <a:solidFill>
                  <a:srgbClr val="002060"/>
                </a:solidFill>
              </a:rPr>
              <a:t> был математиком, а эта наука, как известно, опирается на конкретное, реальное, материальное. </a:t>
            </a:r>
            <a:endParaRPr lang="ru-RU" sz="2400" dirty="0" smtClean="0">
              <a:solidFill>
                <a:srgbClr val="00206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ru-RU" sz="2400" dirty="0">
              <a:solidFill>
                <a:srgbClr val="00206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 flipV="1">
            <a:off x="500034" y="6572272"/>
            <a:ext cx="214314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339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    Волков написал семь   ( 3+4) сказочных повестей.  Я  постараюсь  их прочитать  и советую сделать это  всем ребятам.</vt:lpstr>
      <vt:lpstr>Слайд 12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1</cp:revision>
  <dcterms:created xsi:type="dcterms:W3CDTF">2012-07-18T10:31:36Z</dcterms:created>
  <dcterms:modified xsi:type="dcterms:W3CDTF">2012-07-18T10:36:56Z</dcterms:modified>
</cp:coreProperties>
</file>