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1"/>
  </p:notesMasterIdLst>
  <p:sldIdLst>
    <p:sldId id="256" r:id="rId2"/>
    <p:sldId id="274" r:id="rId3"/>
    <p:sldId id="259" r:id="rId4"/>
    <p:sldId id="261" r:id="rId5"/>
    <p:sldId id="260" r:id="rId6"/>
    <p:sldId id="257" r:id="rId7"/>
    <p:sldId id="258" r:id="rId8"/>
    <p:sldId id="271" r:id="rId9"/>
    <p:sldId id="27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3FE19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70D2BE-DE6B-498E-BE4E-7F73E3ACA5E0}" type="datetimeFigureOut">
              <a:rPr lang="ru-RU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C2C3B3-2E9B-4C2B-A9EB-C76CA7F13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F74FE7-7F4F-4FF6-AC83-E6EED9AD1AF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F86B9AC8-FAAE-4D2B-9DC6-C9B62217BADC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CD9122B9-7AAA-48FF-B538-2CDB0FDA71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9D84DD-2BFA-4C7E-B342-EBA33579BDE4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317F3-2191-4CBA-AF18-F9AC5E6EF8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19BB4-BF5E-4809-A2DF-9BE0A203A05F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B6A03-1232-4DB5-92CD-0F8C996B74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0C886B68-BE01-4242-9291-4D00779E9E16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B4954BC-24D2-4D49-80FD-F8E594D693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371CDAAB-83E4-4C4A-AD76-509DA9B1570C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AEB1399F-91DB-4D40-B358-DA6D9CE6C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5A9A63-CBDD-40FD-834C-2BB6AB512EA3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41A4B-1EE3-43FF-AC69-17F7ECEBEB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0559A0-9426-440B-A3FD-F76BA88805EB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396E6D-8493-4DD5-BE7B-D662EEA3DA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8649119-87E5-4849-B903-B2E7B203EFBB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CCE7BC7-F77D-43EE-9AF5-DAB7520B97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377178-711A-48AC-9EA5-38A80F5128F5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A87A1F-D0BF-4480-8551-692AA20678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E5672313-E7D2-4725-89E3-622672DC612F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13572535-0C52-4C05-AA33-29453C0559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B6B2BE21-A516-4490-9259-1888AC4ECA05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83251D5-1051-4D36-97F2-C6BC9E94A1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5E9096-D962-4723-9443-C22F732F1DD2}" type="datetimeFigureOut">
              <a:rPr lang="ru-RU" smtClean="0"/>
              <a:pPr>
                <a:defRPr/>
              </a:pPr>
              <a:t>18.07.2012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AD0D1A9-A207-452E-B52B-7FF5515812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85752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0" y="2428875"/>
            <a:ext cx="3028950" cy="115411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75" y="3611563"/>
            <a:ext cx="3171825" cy="1200150"/>
          </a:xfrm>
        </p:spPr>
        <p:txBody>
          <a:bodyPr/>
          <a:lstStyle/>
          <a:p>
            <a:pPr marR="0" eaLnBrk="1" hangingPunct="1"/>
            <a:endParaRPr lang="ru-RU" smtClean="0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571736" y="428604"/>
            <a:ext cx="6357982" cy="3500438"/>
          </a:xfrm>
          <a:prstGeom prst="horizont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Использование </a:t>
            </a:r>
            <a:r>
              <a:rPr lang="ru-RU" sz="3200" b="1" dirty="0" smtClean="0">
                <a:solidFill>
                  <a:srgbClr val="FF0000"/>
                </a:solidFill>
              </a:rPr>
              <a:t>чисел </a:t>
            </a:r>
            <a:r>
              <a:rPr lang="ru-RU" sz="3200" b="1" dirty="0">
                <a:solidFill>
                  <a:srgbClr val="FF0000"/>
                </a:solidFill>
              </a:rPr>
              <a:t>три и четыре в сказочной повести </a:t>
            </a:r>
            <a:r>
              <a:rPr lang="ru-RU" sz="3200" b="1" dirty="0" smtClean="0">
                <a:solidFill>
                  <a:srgbClr val="FF0000"/>
                </a:solidFill>
              </a:rPr>
              <a:t>А.М</a:t>
            </a:r>
            <a:r>
              <a:rPr lang="ru-RU" sz="3200" b="1" dirty="0">
                <a:solidFill>
                  <a:srgbClr val="FF0000"/>
                </a:solidFill>
              </a:rPr>
              <a:t>. Волкова «Волшебник Изумрудного города»</a:t>
            </a:r>
          </a:p>
        </p:txBody>
      </p:sp>
      <p:sp>
        <p:nvSpPr>
          <p:cNvPr id="9" name="Волна 8"/>
          <p:cNvSpPr/>
          <p:nvPr/>
        </p:nvSpPr>
        <p:spPr>
          <a:xfrm>
            <a:off x="2428860" y="4214818"/>
            <a:ext cx="6357982" cy="2214578"/>
          </a:xfrm>
          <a:prstGeom prst="wave">
            <a:avLst>
              <a:gd name="adj1" fmla="val 12500"/>
              <a:gd name="adj2" fmla="val 19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Учебно-исследовательская  работа ученицы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  класса МБОУ «</a:t>
            </a:r>
            <a:r>
              <a:rPr lang="ru-RU" b="1" dirty="0" err="1" smtClean="0">
                <a:solidFill>
                  <a:srgbClr val="FF0000"/>
                </a:solidFill>
              </a:rPr>
              <a:t>Устьпаденьгская</a:t>
            </a:r>
            <a:r>
              <a:rPr lang="ru-RU" b="1" dirty="0" smtClean="0">
                <a:solidFill>
                  <a:srgbClr val="FF0000"/>
                </a:solidFill>
              </a:rPr>
              <a:t> ООШ»</a:t>
            </a:r>
          </a:p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Клементьевой</a:t>
            </a:r>
            <a:r>
              <a:rPr lang="ru-RU" b="1" dirty="0" smtClean="0">
                <a:solidFill>
                  <a:srgbClr val="FF0000"/>
                </a:solidFill>
              </a:rPr>
              <a:t> Марины</a:t>
            </a:r>
          </a:p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Научный  руководитель – Черныш Н.В.</a:t>
            </a:r>
            <a:endParaRPr lang="ru-RU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boy-chil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643050"/>
            <a:ext cx="3911012" cy="471490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Горизонтальный свиток 5"/>
          <p:cNvSpPr/>
          <p:nvPr/>
        </p:nvSpPr>
        <p:spPr>
          <a:xfrm rot="21381121">
            <a:off x="316986" y="816731"/>
            <a:ext cx="5643602" cy="5653624"/>
          </a:xfrm>
          <a:prstGeom prst="horizont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 </a:t>
            </a:r>
            <a:r>
              <a:rPr lang="ru-RU" dirty="0">
                <a:solidFill>
                  <a:schemeClr val="tx1"/>
                </a:solidFill>
              </a:rPr>
              <a:t>Сказка – повествовательное произведение о вымышленных лицах и событиях, преимущественно с участием волшебных, фантастических сил. Сказка сопровождает нас всю жизнь. Она входит в наше сознание с самого детства, пленяя наши детские души. Одобряя или осуждая поступки сказочных героев, мы учимся думать, анализировать и искать в сказке ответы на многие наши детские вопросы. Сказка помогает подготовиться к встрече с огромным взрослым миром. 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00486" cy="4873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14313" y="214313"/>
            <a:ext cx="8786812" cy="1500187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</a:rPr>
              <a:t>Сказка сопровождает нас всю жизнь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851495">
            <a:off x="669609" y="3167155"/>
            <a:ext cx="2552268" cy="317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00034" y="428604"/>
            <a:ext cx="3786187" cy="2786082"/>
          </a:xfrm>
          <a:prstGeom prst="horizont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Цель  исследования: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Выявить </a:t>
            </a:r>
            <a:r>
              <a:rPr lang="ru-RU" b="1" i="1" dirty="0">
                <a:solidFill>
                  <a:schemeClr val="tx1"/>
                </a:solidFill>
              </a:rPr>
              <a:t>особенности использования </a:t>
            </a:r>
            <a:r>
              <a:rPr lang="ru-RU" b="1" i="1" dirty="0" smtClean="0">
                <a:solidFill>
                  <a:schemeClr val="tx1"/>
                </a:solidFill>
              </a:rPr>
              <a:t>чисел </a:t>
            </a:r>
            <a:r>
              <a:rPr lang="ru-RU" b="1" i="1" dirty="0">
                <a:solidFill>
                  <a:schemeClr val="tx1"/>
                </a:solidFill>
              </a:rPr>
              <a:t>в сказке А.М. Волкова «Волшебник Изумрудного города». </a:t>
            </a: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2714612" y="3071810"/>
            <a:ext cx="5786449" cy="3286148"/>
          </a:xfrm>
          <a:prstGeom prst="vertic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Задачи  исследования;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Показать использование чисел </a:t>
            </a:r>
            <a:r>
              <a:rPr lang="ru-RU" b="1" i="1" dirty="0">
                <a:solidFill>
                  <a:schemeClr val="tx1"/>
                </a:solidFill>
              </a:rPr>
              <a:t>три и четыре в сказочной повести </a:t>
            </a:r>
            <a:r>
              <a:rPr lang="ru-RU" b="1" i="1" dirty="0" smtClean="0">
                <a:solidFill>
                  <a:schemeClr val="tx1"/>
                </a:solidFill>
              </a:rPr>
              <a:t>А.Волкова</a:t>
            </a:r>
            <a:endParaRPr lang="ru-RU" b="1" i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>
                <a:solidFill>
                  <a:schemeClr val="tx1"/>
                </a:solidFill>
              </a:rPr>
              <a:t> Доказать, что при написании сказочной повести проявилось математическое мышление </a:t>
            </a:r>
            <a:r>
              <a:rPr lang="ru-RU" b="1" i="1" dirty="0" smtClean="0">
                <a:solidFill>
                  <a:schemeClr val="tx1"/>
                </a:solidFill>
              </a:rPr>
              <a:t>автора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Сделать  выводы по  работе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Привлечь внимание одноклассников к чтению книг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3321" name="Picture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 rot="595759">
            <a:off x="5017710" y="335990"/>
            <a:ext cx="2492092" cy="290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714876" y="285728"/>
            <a:ext cx="3714776" cy="6429420"/>
          </a:xfrm>
          <a:prstGeom prst="horizont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Гипотеза  исследования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</a:rPr>
              <a:t>автор </a:t>
            </a:r>
            <a:r>
              <a:rPr lang="ru-RU" sz="2400" i="1" dirty="0">
                <a:solidFill>
                  <a:schemeClr val="tx1"/>
                </a:solidFill>
              </a:rPr>
              <a:t>«Волшебника Изумрудного города» специально использовал в своей книге числительные, чтобы показать важность математической науки в реальном и сказочном мире.</a:t>
            </a:r>
          </a:p>
        </p:txBody>
      </p:sp>
      <p:pic>
        <p:nvPicPr>
          <p:cNvPr id="15368" name="Picture 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407196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4345" name="Содержимое 12"/>
          <p:cNvPicPr>
            <a:picLocks noGr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3438" y="1500188"/>
            <a:ext cx="3929062" cy="4857750"/>
          </a:xfrm>
        </p:spPr>
      </p:pic>
      <p:sp>
        <p:nvSpPr>
          <p:cNvPr id="8" name="Горизонтальный свиток 7"/>
          <p:cNvSpPr/>
          <p:nvPr/>
        </p:nvSpPr>
        <p:spPr>
          <a:xfrm>
            <a:off x="500034" y="357166"/>
            <a:ext cx="7786688" cy="1214437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Методы исследования</a:t>
            </a:r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428596" y="1928802"/>
            <a:ext cx="3643338" cy="3857652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tx1"/>
                </a:solidFill>
              </a:rPr>
              <a:t>Чтение произведения и  выбор необходимых  фрагментов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tx1"/>
                </a:solidFill>
              </a:rPr>
              <a:t>Анализ  отрывков 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66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    </a:t>
            </a:r>
            <a:r>
              <a:rPr lang="ru-RU" sz="1200" smtClean="0"/>
              <a:t> </a:t>
            </a:r>
          </a:p>
          <a:p>
            <a:pPr eaLnBrk="1" hangingPunct="1"/>
            <a:endParaRPr lang="ru-RU" sz="1200" smtClean="0"/>
          </a:p>
        </p:txBody>
      </p:sp>
      <p:sp>
        <p:nvSpPr>
          <p:cNvPr id="9" name="Лента лицом вверх 8"/>
          <p:cNvSpPr/>
          <p:nvPr/>
        </p:nvSpPr>
        <p:spPr>
          <a:xfrm>
            <a:off x="0" y="142875"/>
            <a:ext cx="9144000" cy="1214438"/>
          </a:xfrm>
          <a:prstGeom prst="ribbon2">
            <a:avLst/>
          </a:prstGeom>
          <a:solidFill>
            <a:srgbClr val="3FE19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Великий математик и писатель</a:t>
            </a:r>
          </a:p>
        </p:txBody>
      </p:sp>
      <p:sp>
        <p:nvSpPr>
          <p:cNvPr id="15" name="Вертикальный свиток 14"/>
          <p:cNvSpPr/>
          <p:nvPr/>
        </p:nvSpPr>
        <p:spPr>
          <a:xfrm>
            <a:off x="2571736" y="1571612"/>
            <a:ext cx="6572264" cy="4857750"/>
          </a:xfrm>
          <a:prstGeom prst="vertic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/>
              <a:t>                      </a:t>
            </a:r>
            <a:r>
              <a:rPr lang="ru-RU" sz="1600" b="1" dirty="0">
                <a:solidFill>
                  <a:srgbClr val="FF0000"/>
                </a:solidFill>
              </a:rPr>
              <a:t>Александр </a:t>
            </a:r>
            <a:r>
              <a:rPr lang="ru-RU" sz="1600" b="1" dirty="0" err="1">
                <a:solidFill>
                  <a:srgbClr val="FF0000"/>
                </a:solidFill>
              </a:rPr>
              <a:t>Мелентьевич</a:t>
            </a:r>
            <a:r>
              <a:rPr lang="ru-RU" sz="1600" b="1" dirty="0">
                <a:solidFill>
                  <a:srgbClr val="FF0000"/>
                </a:solidFill>
              </a:rPr>
              <a:t> Волков </a:t>
            </a:r>
            <a:r>
              <a:rPr lang="ru-RU" sz="1600" b="1" i="1" dirty="0">
                <a:solidFill>
                  <a:schemeClr val="tx1"/>
                </a:solidFill>
              </a:rPr>
              <a:t>родился 14 июля 1891 года в Усть-Каменогорске. Будущему писателю не было и четырех лет, когда отец научил его читать и с тех пор он стал заядлым читателем. В 6 лет Волкова приняли сразу во второй класс городского училища и в 12 лет он закончил его лучшим учеником. В конце </a:t>
            </a:r>
            <a:r>
              <a:rPr lang="ru-RU" sz="1600" b="1" i="1" dirty="0" err="1">
                <a:solidFill>
                  <a:schemeClr val="tx1"/>
                </a:solidFill>
              </a:rPr>
              <a:t>I-й</a:t>
            </a:r>
            <a:r>
              <a:rPr lang="ru-RU" sz="1600" b="1" i="1" dirty="0">
                <a:solidFill>
                  <a:schemeClr val="tx1"/>
                </a:solidFill>
              </a:rPr>
              <a:t> мировой войны, он сдает выпускные экзамены в Семипалатинской гимназии, а затем заканчивает Ярославский педагогический институт. И уже на пятом десятке Александр </a:t>
            </a:r>
            <a:r>
              <a:rPr lang="ru-RU" sz="1600" b="1" i="1" dirty="0" err="1">
                <a:solidFill>
                  <a:schemeClr val="tx1"/>
                </a:solidFill>
              </a:rPr>
              <a:t>Мелентьевич</a:t>
            </a:r>
            <a:r>
              <a:rPr lang="ru-RU" sz="1600" b="1" i="1" dirty="0">
                <a:solidFill>
                  <a:schemeClr val="tx1"/>
                </a:solidFill>
              </a:rPr>
              <a:t> поступает и блестяще всего за 7 месяцев заканчивает математический факультет Московского университета. А вскоре становится преподавателем высшей математики в одном из московских вузов. </a:t>
            </a:r>
            <a:endParaRPr lang="ru-RU" sz="1600" i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pic>
        <p:nvPicPr>
          <p:cNvPr id="11271" name="Рисунок 16" descr="Фото: Александр Вол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283966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28625" y="142875"/>
            <a:ext cx="8429625" cy="1428750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Неожиданный поворот в жизни А.М. Волкова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500430" y="1000108"/>
            <a:ext cx="5357850" cy="5857892"/>
          </a:xfrm>
          <a:prstGeom prst="horizont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Началось все с того, что Волков, большой знаток иностранных языков, решил изучить английский. И для практики попробовал переводить сказку американского писателя </a:t>
            </a:r>
            <a:r>
              <a:rPr lang="ru-RU" dirty="0">
                <a:solidFill>
                  <a:srgbClr val="FF0000"/>
                </a:solidFill>
              </a:rPr>
              <a:t>Фрэнка </a:t>
            </a:r>
            <a:r>
              <a:rPr lang="ru-RU" dirty="0" err="1">
                <a:solidFill>
                  <a:srgbClr val="FF0000"/>
                </a:solidFill>
              </a:rPr>
              <a:t>Баума</a:t>
            </a:r>
            <a:r>
              <a:rPr lang="ru-RU" dirty="0">
                <a:solidFill>
                  <a:srgbClr val="FF0000"/>
                </a:solidFill>
              </a:rPr>
              <a:t> "Мудрец из Страны ОЗ"</a:t>
            </a:r>
            <a:r>
              <a:rPr lang="ru-RU" dirty="0">
                <a:solidFill>
                  <a:schemeClr val="tx1"/>
                </a:solidFill>
              </a:rPr>
              <a:t>. Он начал пересказывать ее двум </a:t>
            </a:r>
            <a:r>
              <a:rPr lang="ru-RU" dirty="0" smtClean="0">
                <a:solidFill>
                  <a:schemeClr val="tx1"/>
                </a:solidFill>
              </a:rPr>
              <a:t>сыновьям. </a:t>
            </a:r>
            <a:r>
              <a:rPr lang="ru-RU" dirty="0">
                <a:solidFill>
                  <a:schemeClr val="tx1"/>
                </a:solidFill>
              </a:rPr>
              <a:t>Американская сказка превратилась просто в сказку. А ее герои заговорили по-русски так же непринужденно и весело, как за полстолетия до этого говорили по-английски. </a:t>
            </a:r>
            <a:r>
              <a:rPr lang="ru-RU" dirty="0" smtClean="0">
                <a:solidFill>
                  <a:schemeClr val="tx1"/>
                </a:solidFill>
              </a:rPr>
              <a:t>А русские читатели узнали </a:t>
            </a:r>
            <a:r>
              <a:rPr lang="ru-RU" dirty="0" smtClean="0">
                <a:solidFill>
                  <a:srgbClr val="FF0000"/>
                </a:solidFill>
              </a:rPr>
              <a:t>«Волшебника Изумрудного города»</a:t>
            </a:r>
            <a:endParaRPr lang="ru-RU" dirty="0">
              <a:solidFill>
                <a:srgbClr val="FF00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pic>
        <p:nvPicPr>
          <p:cNvPr id="12294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91330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642910" y="214290"/>
            <a:ext cx="7467600" cy="4873752"/>
          </a:xfrm>
          <a:solidFill>
            <a:srgbClr val="CCFF66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/>
              <a:t>Мы, люди XXI века, конечно же, не суеверны. Но все-таки, даже в шутку стуча по деревяшке, чтобы «не сглазить», мы делаем это почему-то ровно три раза. </a:t>
            </a:r>
            <a:r>
              <a:rPr lang="ru-RU" sz="2000" b="1" dirty="0" smtClean="0">
                <a:solidFill>
                  <a:srgbClr val="FF0000"/>
                </a:solidFill>
              </a:rPr>
              <a:t>Почему же мы столько внимания уделяем числам?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dirty="0" smtClean="0"/>
              <a:t>Корни этого лежат в самой человеческой культуре. Вера во влияние числа на судьбу возникла  давно. Еще греческие последователи Пифагора, изобретателя знаменитой теоремы,  считали числа основой мира. </a:t>
            </a: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Волков, будучи математиком, конечно же, числам придавал особое значение. </a:t>
            </a:r>
            <a:endParaRPr lang="ru-RU" sz="20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28596" y="5143512"/>
            <a:ext cx="8286750" cy="1285875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</a:rPr>
              <a:t>Числа управляют реальным и сказочным миром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437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1643050"/>
            <a:ext cx="4040188" cy="4786327"/>
          </a:xfrm>
          <a:solidFill>
            <a:schemeClr val="bg1"/>
          </a:solidFill>
          <a:ln w="38100">
            <a:solidFill>
              <a:srgbClr val="FF0000"/>
            </a:solidFill>
            <a:prstDash val="solid"/>
          </a:ln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1600" b="1" dirty="0" smtClean="0"/>
              <a:t>Долгое время </a:t>
            </a:r>
            <a:r>
              <a:rPr lang="ru-RU" sz="1600" b="1" u="sng" dirty="0" smtClean="0">
                <a:solidFill>
                  <a:srgbClr val="FF0000"/>
                </a:solidFill>
              </a:rPr>
              <a:t>число 3</a:t>
            </a:r>
            <a:r>
              <a:rPr lang="ru-RU" sz="1600" b="1" u="sng" dirty="0" smtClean="0"/>
              <a:t> </a:t>
            </a:r>
            <a:r>
              <a:rPr lang="ru-RU" sz="1600" b="1" dirty="0" smtClean="0"/>
              <a:t>было для многих народов пределом счёта, символом полноты, счастливым числом.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600" b="1" dirty="0" smtClean="0"/>
              <a:t>В сказках часто встречается </a:t>
            </a:r>
            <a:r>
              <a:rPr lang="ru-RU" sz="1600" b="1" dirty="0" smtClean="0">
                <a:solidFill>
                  <a:srgbClr val="FF0000"/>
                </a:solidFill>
              </a:rPr>
              <a:t>тройка</a:t>
            </a:r>
            <a:r>
              <a:rPr lang="ru-RU" sz="1600" b="1" dirty="0" smtClean="0"/>
              <a:t> персонажей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600" b="1" dirty="0" smtClean="0"/>
              <a:t>В былинах сказители рассказывают о трёх  русских богатырях.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</a:rPr>
              <a:t>Цифра три </a:t>
            </a:r>
            <a:r>
              <a:rPr lang="ru-RU" sz="1600" b="1" dirty="0" smtClean="0"/>
              <a:t>- магическая цифра, которая на протяжении долгого времени была символом языческой тройственной богини, которая одновременно является в виде девушки, матери и старухи.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600" b="1" dirty="0" smtClean="0"/>
              <a:t>Эта цифра олицетворяет Святую Троицу и связана с циклом рождения, жизни и смерти.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1600" b="1" dirty="0" smtClean="0">
                <a:solidFill>
                  <a:srgbClr val="FF0000"/>
                </a:solidFill>
              </a:rPr>
              <a:t>Число 3</a:t>
            </a:r>
            <a:r>
              <a:rPr lang="ru-RU" sz="1600" b="1" dirty="0" smtClean="0"/>
              <a:t> считалось в древности магическим потому, что оно складывалось из суммы предыдущих чисел (3=1+2).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4876" y="1714488"/>
            <a:ext cx="4041775" cy="4786327"/>
          </a:xfr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Материальный мир  «опирается» на </a:t>
            </a:r>
            <a:r>
              <a:rPr lang="ru-RU" sz="2000" b="1" u="sng" dirty="0" smtClean="0">
                <a:solidFill>
                  <a:srgbClr val="FF0000"/>
                </a:solidFill>
              </a:rPr>
              <a:t>число 4: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четыре стороны света (север, юг, восток, запад),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четыре времени года (зима, весна, лето, осень),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четыре первоэлемента стихии (огонь, земля, воздух, вода),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/>
              <a:t>четыре периода жизни человека (детство, молодость, зрелость, старость)</a:t>
            </a:r>
            <a:r>
              <a:rPr lang="ru-RU" sz="2000" dirty="0" smtClean="0"/>
              <a:t>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121444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Рисунок 16" descr="11949868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214290"/>
            <a:ext cx="1357322" cy="1214446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071670" y="642918"/>
            <a:ext cx="49101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История  чисел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и четыр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Три четыре</Template>
  <TotalTime>8</TotalTime>
  <Words>587</Words>
  <Application>Microsoft Office PowerPoint</Application>
  <PresentationFormat>Экран (4:3)</PresentationFormat>
  <Paragraphs>44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Три четыре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SamLab.ws</dc:creator>
  <cp:lastModifiedBy>SamLab.ws</cp:lastModifiedBy>
  <cp:revision>1</cp:revision>
  <dcterms:created xsi:type="dcterms:W3CDTF">2012-07-18T10:29:58Z</dcterms:created>
  <dcterms:modified xsi:type="dcterms:W3CDTF">2012-07-18T10:38:51Z</dcterms:modified>
</cp:coreProperties>
</file>