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50" r:id="rId1"/>
  </p:sldMasterIdLst>
  <p:notesMasterIdLst>
    <p:notesMasterId r:id="rId16"/>
  </p:notesMasterIdLst>
  <p:sldIdLst>
    <p:sldId id="273" r:id="rId2"/>
    <p:sldId id="309" r:id="rId3"/>
    <p:sldId id="275" r:id="rId4"/>
    <p:sldId id="261" r:id="rId5"/>
    <p:sldId id="276" r:id="rId6"/>
    <p:sldId id="303" r:id="rId7"/>
    <p:sldId id="263" r:id="rId8"/>
    <p:sldId id="310" r:id="rId9"/>
    <p:sldId id="257" r:id="rId10"/>
    <p:sldId id="259" r:id="rId11"/>
    <p:sldId id="260" r:id="rId12"/>
    <p:sldId id="265" r:id="rId13"/>
    <p:sldId id="266" r:id="rId14"/>
    <p:sldId id="311"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336699"/>
    <a:srgbClr val="2EF24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42" autoAdjust="0"/>
    <p:restoredTop sz="94654" autoAdjust="0"/>
  </p:normalViewPr>
  <p:slideViewPr>
    <p:cSldViewPr>
      <p:cViewPr>
        <p:scale>
          <a:sx n="75" d="100"/>
          <a:sy n="75" d="100"/>
        </p:scale>
        <p:origin x="-1020" y="-7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7D4903E-A621-478F-A115-EE8687B88B48}" type="datetimeFigureOut">
              <a:rPr lang="ru-RU"/>
              <a:pPr>
                <a:defRPr/>
              </a:pPr>
              <a:t>28.05.2010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8D021E3D-662C-4DD4-B7B5-EBD6533464CE}"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pPr>
              <a:defRPr/>
            </a:pPr>
            <a:endParaRPr lang="ru-RU"/>
          </a:p>
        </p:txBody>
      </p:sp>
      <p:sp>
        <p:nvSpPr>
          <p:cNvPr id="17" name="Нижний колонтитул 16"/>
          <p:cNvSpPr>
            <a:spLocks noGrp="1"/>
          </p:cNvSpPr>
          <p:nvPr>
            <p:ph type="ftr" sz="quarter" idx="11"/>
          </p:nvPr>
        </p:nvSpPr>
        <p:spPr/>
        <p:txBody>
          <a:bodyPr/>
          <a:lstStyle>
            <a:extLst/>
          </a:lstStyle>
          <a:p>
            <a:pPr>
              <a:defRPr/>
            </a:pPr>
            <a:endParaRPr lang="ru-RU"/>
          </a:p>
        </p:txBody>
      </p:sp>
      <p:sp>
        <p:nvSpPr>
          <p:cNvPr id="29" name="Номер слайда 28"/>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fld id="{2449FD4C-350A-4307-9D8C-518CD7155532}" type="datetimeFigureOut">
              <a:rPr lang="ru-RU" smtClean="0"/>
              <a:pPr>
                <a:defRPr/>
              </a:pPr>
              <a:t>28.05.2010</a:t>
            </a:fld>
            <a:endParaRPr lang="ru-RU" altLang="en-US"/>
          </a:p>
        </p:txBody>
      </p:sp>
      <p:sp>
        <p:nvSpPr>
          <p:cNvPr id="5" name="Нижний колонтитул 4"/>
          <p:cNvSpPr>
            <a:spLocks noGrp="1"/>
          </p:cNvSpPr>
          <p:nvPr>
            <p:ph type="ftr" sz="quarter" idx="11"/>
          </p:nvPr>
        </p:nvSpPr>
        <p:spPr/>
        <p:txBody>
          <a:bodyPr/>
          <a:lstStyle>
            <a:extLst/>
          </a:lstStyle>
          <a:p>
            <a:pPr>
              <a:defRPr/>
            </a:pPr>
            <a:endParaRPr lang="ru-RU" altLang="en-US"/>
          </a:p>
        </p:txBody>
      </p:sp>
      <p:sp>
        <p:nvSpPr>
          <p:cNvPr id="6" name="Номер слайда 5"/>
          <p:cNvSpPr>
            <a:spLocks noGrp="1"/>
          </p:cNvSpPr>
          <p:nvPr>
            <p:ph type="sldNum" sz="quarter" idx="12"/>
          </p:nvPr>
        </p:nvSpPr>
        <p:spPr/>
        <p:txBody>
          <a:bodyPr/>
          <a:lstStyle>
            <a:extLst/>
          </a:lstStyle>
          <a:p>
            <a:pPr>
              <a:defRPr/>
            </a:pPr>
            <a:fld id="{70D2AB90-2ACD-4B50-91F8-A2937A28D9AC}" type="slidenum">
              <a:rPr lang="ru-RU" altLang="en-US" smtClean="0"/>
              <a:pPr>
                <a:defRPr/>
              </a:pPr>
              <a:t>‹#›</a:t>
            </a:fld>
            <a:endParaRPr lang="ru-RU"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endParaRPr lang="ru-RU"/>
          </a:p>
        </p:txBody>
      </p:sp>
      <p:sp>
        <p:nvSpPr>
          <p:cNvPr id="5" name="Нижний колонтитул 4"/>
          <p:cNvSpPr>
            <a:spLocks noGrp="1"/>
          </p:cNvSpPr>
          <p:nvPr>
            <p:ph type="ftr" sz="quarter" idx="11"/>
          </p:nvPr>
        </p:nvSpPr>
        <p:spPr/>
        <p:txBody>
          <a:bodyPr/>
          <a:lstStyle>
            <a:extLst/>
          </a:lstStyle>
          <a:p>
            <a:pPr>
              <a:defRPr/>
            </a:pPr>
            <a:endParaRPr lang="ru-RU"/>
          </a:p>
        </p:txBody>
      </p:sp>
      <p:sp>
        <p:nvSpPr>
          <p:cNvPr id="6" name="Номер слайда 5"/>
          <p:cNvSpPr>
            <a:spLocks noGrp="1"/>
          </p:cNvSpPr>
          <p:nvPr>
            <p:ph type="sldNum" sz="quarter" idx="12"/>
          </p:nvPr>
        </p:nvSpPr>
        <p:spPr/>
        <p:txBody>
          <a:bodyPr/>
          <a:lstStyle>
            <a:extLst/>
          </a:lstStyle>
          <a:p>
            <a:pPr>
              <a:defRPr/>
            </a:pPr>
            <a:fld id="{F8B2E2C0-08EE-40D2-93C6-4DFE4791C6CE}" type="slidenum">
              <a:rPr lang="ru-RU" smtClean="0"/>
              <a:pPr>
                <a:defRPr/>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endParaRPr lang="ru-RU"/>
          </a:p>
        </p:txBody>
      </p:sp>
      <p:sp>
        <p:nvSpPr>
          <p:cNvPr id="8" name="Нижний колонтитул 7"/>
          <p:cNvSpPr>
            <a:spLocks noGrp="1"/>
          </p:cNvSpPr>
          <p:nvPr>
            <p:ph type="ftr" sz="quarter" idx="11"/>
          </p:nvPr>
        </p:nvSpPr>
        <p:spPr/>
        <p:txBody>
          <a:bodyPr/>
          <a:lstStyle>
            <a:extLst/>
          </a:lstStyle>
          <a:p>
            <a:pPr>
              <a:defRPr/>
            </a:pPr>
            <a:endParaRPr lang="ru-RU"/>
          </a:p>
        </p:txBody>
      </p:sp>
      <p:sp>
        <p:nvSpPr>
          <p:cNvPr id="9" name="Номер слайда 8"/>
          <p:cNvSpPr>
            <a:spLocks noGrp="1"/>
          </p:cNvSpPr>
          <p:nvPr>
            <p:ph type="sldNum" sz="quarter" idx="12"/>
          </p:nvPr>
        </p:nvSpPr>
        <p:spPr/>
        <p:txBody>
          <a:bodyPr/>
          <a:lstStyle>
            <a:extLst/>
          </a:lstStyle>
          <a:p>
            <a:pPr>
              <a:defRPr/>
            </a:pPr>
            <a:fld id="{34E209F4-941D-40BC-BD82-63CD904E0BB5}" type="slidenum">
              <a:rPr lang="ru-RU" smtClean="0"/>
              <a:pPr>
                <a:defRPr/>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pPr>
              <a:defRPr/>
            </a:pPr>
            <a:endParaRPr lang="ru-RU"/>
          </a:p>
        </p:txBody>
      </p:sp>
      <p:sp>
        <p:nvSpPr>
          <p:cNvPr id="4" name="Нижний колонтитул 3"/>
          <p:cNvSpPr>
            <a:spLocks noGrp="1"/>
          </p:cNvSpPr>
          <p:nvPr>
            <p:ph type="ftr" sz="quarter" idx="11"/>
          </p:nvPr>
        </p:nvSpPr>
        <p:spPr/>
        <p:txBody>
          <a:bodyPr/>
          <a:lstStyle>
            <a:extLst/>
          </a:lstStyle>
          <a:p>
            <a:pPr>
              <a:defRPr/>
            </a:pPr>
            <a:endParaRPr lang="ru-RU"/>
          </a:p>
        </p:txBody>
      </p:sp>
      <p:sp>
        <p:nvSpPr>
          <p:cNvPr id="5" name="Номер слайда 4"/>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pPr>
              <a:defRPr/>
            </a:pPr>
            <a:endParaRPr lang="ru-RU"/>
          </a:p>
        </p:txBody>
      </p:sp>
      <p:sp>
        <p:nvSpPr>
          <p:cNvPr id="3" name="Нижний колонтитул 2"/>
          <p:cNvSpPr>
            <a:spLocks noGrp="1"/>
          </p:cNvSpPr>
          <p:nvPr>
            <p:ph type="ftr" sz="quarter" idx="11"/>
          </p:nvPr>
        </p:nvSpPr>
        <p:spPr/>
        <p:txBody>
          <a:bodyPr/>
          <a:lstStyle>
            <a:extLst/>
          </a:lstStyle>
          <a:p>
            <a:pPr>
              <a:defRPr/>
            </a:pPr>
            <a:endParaRPr lang="ru-RU"/>
          </a:p>
        </p:txBody>
      </p:sp>
      <p:sp>
        <p:nvSpPr>
          <p:cNvPr id="4" name="Номер слайда 3"/>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endParaRPr lang="ru-RU"/>
          </a:p>
        </p:txBody>
      </p:sp>
      <p:sp>
        <p:nvSpPr>
          <p:cNvPr id="6" name="Нижний колонтитул 5"/>
          <p:cNvSpPr>
            <a:spLocks noGrp="1"/>
          </p:cNvSpPr>
          <p:nvPr>
            <p:ph type="ftr" sz="quarter" idx="11"/>
          </p:nvPr>
        </p:nvSpPr>
        <p:spPr/>
        <p:txBody>
          <a:bodyPr/>
          <a:lstStyle>
            <a:extLst/>
          </a:lstStyle>
          <a:p>
            <a:pPr>
              <a:defRPr/>
            </a:pPr>
            <a:endParaRPr lang="ru-RU"/>
          </a:p>
        </p:txBody>
      </p:sp>
      <p:sp>
        <p:nvSpPr>
          <p:cNvPr id="7" name="Номер слайда 6"/>
          <p:cNvSpPr>
            <a:spLocks noGrp="1"/>
          </p:cNvSpPr>
          <p:nvPr>
            <p:ph type="sldNum" sz="quarter" idx="12"/>
          </p:nvPr>
        </p:nvSpPr>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pPr>
              <a:defRPr/>
            </a:pPr>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pPr>
              <a:defRPr/>
            </a:pPr>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pPr>
              <a:defRPr/>
            </a:pPr>
            <a:fld id="{2807E096-FA45-459A-B07C-F1A9E42FDB51}" type="slidenum">
              <a:rPr lang="ru-RU" smtClean="0"/>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FE9F552C-6575-4D48-852F-19880483F86E}" type="slidenum">
              <a:rPr lang="ru-RU" smtClean="0"/>
              <a:pPr>
                <a:defRPr/>
              </a:pPr>
              <a:t>‹#›</a:t>
            </a:fld>
            <a:endParaRPr lang="ru-RU"/>
          </a:p>
        </p:txBody>
      </p:sp>
    </p:spTree>
  </p:cSld>
  <p:clrMap bg1="dk1" tx1="lt1" bg2="dk2" tx2="lt2" accent1="accent1" accent2="accent2" accent3="accent3" accent4="accent4" accent5="accent5" accent6="accent6" hlink="hlink" folHlink="folHlink"/>
  <p:sldLayoutIdLst>
    <p:sldLayoutId id="2147484751" r:id="rId1"/>
    <p:sldLayoutId id="2147484752" r:id="rId2"/>
    <p:sldLayoutId id="2147484753" r:id="rId3"/>
    <p:sldLayoutId id="2147484754" r:id="rId4"/>
    <p:sldLayoutId id="2147484755" r:id="rId5"/>
    <p:sldLayoutId id="2147484756" r:id="rId6"/>
    <p:sldLayoutId id="2147484757" r:id="rId7"/>
    <p:sldLayoutId id="2147484758" r:id="rId8"/>
    <p:sldLayoutId id="2147484759" r:id="rId9"/>
    <p:sldLayoutId id="2147484760" r:id="rId10"/>
    <p:sldLayoutId id="214748476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3" name="TextBox 2"/>
          <p:cNvSpPr txBox="1"/>
          <p:nvPr/>
        </p:nvSpPr>
        <p:spPr>
          <a:xfrm>
            <a:off x="0" y="0"/>
            <a:ext cx="4500594" cy="861774"/>
          </a:xfrm>
          <a:prstGeom prst="rect">
            <a:avLst/>
          </a:prstGeom>
          <a:noFill/>
        </p:spPr>
        <p:txBody>
          <a:bodyPr wrap="square" rtlCol="0">
            <a:spAutoFit/>
          </a:bodyPr>
          <a:lstStyle/>
          <a:p>
            <a:r>
              <a:rPr lang="ru-RU" sz="1600" dirty="0"/>
              <a:t>Выполнили студенты группы 38п-9</a:t>
            </a:r>
          </a:p>
          <a:p>
            <a:r>
              <a:rPr lang="ru-RU" sz="1600" dirty="0"/>
              <a:t>Алфёров Д.Д</a:t>
            </a:r>
          </a:p>
          <a:p>
            <a:r>
              <a:rPr lang="ru-RU" sz="1600" dirty="0" err="1"/>
              <a:t>Актиранов</a:t>
            </a:r>
            <a:r>
              <a:rPr lang="ru-RU" sz="1600" dirty="0"/>
              <a:t> Д.В</a:t>
            </a:r>
          </a:p>
        </p:txBody>
      </p:sp>
      <p:sp>
        <p:nvSpPr>
          <p:cNvPr id="7" name="Прямоугольник 6"/>
          <p:cNvSpPr/>
          <p:nvPr/>
        </p:nvSpPr>
        <p:spPr>
          <a:xfrm>
            <a:off x="1500166" y="571480"/>
            <a:ext cx="7500991" cy="2585323"/>
          </a:xfrm>
          <a:prstGeom prst="rect">
            <a:avLst/>
          </a:prstGeom>
          <a:noFill/>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Метод математической индукции</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Стрелка вправо 7">
            <a:hlinkClick r:id="" action="ppaction://hlinkshowjump?jump=nextslide"/>
          </p:cNvPr>
          <p:cNvSpPr/>
          <p:nvPr/>
        </p:nvSpPr>
        <p:spPr>
          <a:xfrm>
            <a:off x="8072462" y="5857892"/>
            <a:ext cx="785818"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bwMode="auto">
          <a:xfrm>
            <a:off x="500034" y="642918"/>
            <a:ext cx="8229600" cy="1143000"/>
          </a:xfrm>
          <a:prstGeom prst="rect">
            <a:avLst/>
          </a:prstGeom>
          <a:noFill/>
          <a:ln w="6350" cap="rnd">
            <a:noFill/>
            <a:miter lim="800000"/>
            <a:headEnd/>
            <a:tailEnd/>
          </a:ln>
        </p:spPr>
        <p:txBody>
          <a:bodyPr lIns="0" rIns="0" bIns="0" anchor="b">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54864" algn="r" fontAlgn="auto">
              <a:spcAft>
                <a:spcPts val="0"/>
              </a:spcAft>
              <a:defRPr/>
            </a:pPr>
            <a:endParaRPr lang="ru-RU" sz="3600" cap="all" spc="-1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endParaRPr>
          </a:p>
        </p:txBody>
      </p:sp>
      <p:sp>
        <p:nvSpPr>
          <p:cNvPr id="6" name="Заголовок 5"/>
          <p:cNvSpPr>
            <a:spLocks noGrp="1"/>
          </p:cNvSpPr>
          <p:nvPr>
            <p:ph type="title"/>
          </p:nvPr>
        </p:nvSpPr>
        <p:spPr>
          <a:xfrm>
            <a:off x="500034" y="142852"/>
            <a:ext cx="7772400" cy="914400"/>
          </a:xfrm>
        </p:spPr>
        <p:txBody>
          <a:bodyPr/>
          <a:lstStyle/>
          <a:p>
            <a:pPr lvl="0"/>
            <a:r>
              <a:rPr lang="ru-RU" sz="2000" b="1" dirty="0" smtClean="0">
                <a:solidFill>
                  <a:srgbClr val="0070C0"/>
                </a:solidFill>
              </a:rPr>
              <a:t>Примеры применения метода математической индукции к </a:t>
            </a:r>
            <a:r>
              <a:rPr lang="ru-RU" sz="2000" dirty="0" smtClean="0">
                <a:solidFill>
                  <a:srgbClr val="0070C0"/>
                </a:solidFill>
              </a:rPr>
              <a:t/>
            </a:r>
            <a:br>
              <a:rPr lang="ru-RU" sz="2000" dirty="0" smtClean="0">
                <a:solidFill>
                  <a:srgbClr val="0070C0"/>
                </a:solidFill>
              </a:rPr>
            </a:br>
            <a:r>
              <a:rPr lang="ru-RU" sz="2000" b="1" dirty="0" smtClean="0">
                <a:solidFill>
                  <a:srgbClr val="0070C0"/>
                </a:solidFill>
              </a:rPr>
              <a:t>доказательству неравенств</a:t>
            </a:r>
            <a:r>
              <a:rPr lang="ru-RU" sz="1200" dirty="0" smtClean="0"/>
              <a:t/>
            </a:r>
            <a:br>
              <a:rPr lang="ru-RU" sz="1200" dirty="0" smtClean="0"/>
            </a:br>
            <a:r>
              <a:rPr lang="ru-RU" sz="1200" dirty="0" smtClean="0"/>
              <a:t> </a:t>
            </a:r>
            <a:br>
              <a:rPr lang="ru-RU" sz="1200" dirty="0" smtClean="0"/>
            </a:br>
            <a:endParaRPr lang="ru-RU" sz="1200" dirty="0"/>
          </a:p>
        </p:txBody>
      </p:sp>
      <p:sp>
        <p:nvSpPr>
          <p:cNvPr id="8" name="TextBox 7"/>
          <p:cNvSpPr txBox="1"/>
          <p:nvPr/>
        </p:nvSpPr>
        <p:spPr>
          <a:xfrm>
            <a:off x="571472" y="928670"/>
            <a:ext cx="8286808" cy="6093976"/>
          </a:xfrm>
          <a:prstGeom prst="rect">
            <a:avLst/>
          </a:prstGeom>
          <a:noFill/>
        </p:spPr>
        <p:txBody>
          <a:bodyPr wrap="square" rtlCol="0">
            <a:spAutoFit/>
          </a:bodyPr>
          <a:lstStyle/>
          <a:p>
            <a:r>
              <a:rPr lang="ru-RU" sz="1000" u="sng" dirty="0">
                <a:solidFill>
                  <a:srgbClr val="FFFF00"/>
                </a:solidFill>
              </a:rPr>
              <a:t>Пример 1.</a:t>
            </a:r>
            <a:r>
              <a:rPr lang="ru-RU" sz="1000" dirty="0">
                <a:solidFill>
                  <a:srgbClr val="FFFF00"/>
                </a:solidFill>
              </a:rPr>
              <a:t> Доказать, что при любом натуральном </a:t>
            </a:r>
            <a:r>
              <a:rPr lang="en-US" sz="1000" dirty="0">
                <a:solidFill>
                  <a:srgbClr val="FFFF00"/>
                </a:solidFill>
              </a:rPr>
              <a:t>n</a:t>
            </a:r>
            <a:r>
              <a:rPr lang="ru-RU" sz="1000" dirty="0" smtClean="0">
                <a:solidFill>
                  <a:srgbClr val="FFFF00"/>
                </a:solidFill>
              </a:rPr>
              <a:t>&gt;1</a:t>
            </a:r>
            <a:endParaRPr lang="ru-RU" sz="1000" dirty="0">
              <a:solidFill>
                <a:srgbClr val="FFFF00"/>
              </a:solidFill>
            </a:endParaRPr>
          </a:p>
          <a:p>
            <a:r>
              <a:rPr lang="ru-RU" sz="1000" dirty="0">
                <a:solidFill>
                  <a:srgbClr val="FFFF00"/>
                </a:solidFill>
              </a:rPr>
              <a:t>Решение.</a:t>
            </a:r>
          </a:p>
          <a:p>
            <a:r>
              <a:rPr lang="ru-RU" sz="1000" dirty="0">
                <a:solidFill>
                  <a:srgbClr val="FFFF00"/>
                </a:solidFill>
              </a:rPr>
              <a:t>Обозначим левую часть неравенства через .</a:t>
            </a:r>
          </a:p>
          <a:p>
            <a:r>
              <a:rPr lang="ru-RU" sz="1000" dirty="0">
                <a:solidFill>
                  <a:srgbClr val="FFFF00"/>
                </a:solidFill>
              </a:rPr>
              <a:t>, следовательно, при </a:t>
            </a:r>
            <a:r>
              <a:rPr lang="en-US" sz="1000" dirty="0">
                <a:solidFill>
                  <a:srgbClr val="FFFF00"/>
                </a:solidFill>
              </a:rPr>
              <a:t>n</a:t>
            </a:r>
            <a:r>
              <a:rPr lang="ru-RU" sz="1000" dirty="0">
                <a:solidFill>
                  <a:srgbClr val="FFFF00"/>
                </a:solidFill>
              </a:rPr>
              <a:t>=2 неравенство справедливо.</a:t>
            </a:r>
          </a:p>
          <a:p>
            <a:r>
              <a:rPr lang="ru-RU" sz="1000" dirty="0">
                <a:solidFill>
                  <a:srgbClr val="FFFF00"/>
                </a:solidFill>
              </a:rPr>
              <a:t>Пусть  при некотором </a:t>
            </a:r>
            <a:r>
              <a:rPr lang="en-US" sz="1000" dirty="0">
                <a:solidFill>
                  <a:srgbClr val="FFFF00"/>
                </a:solidFill>
              </a:rPr>
              <a:t>k</a:t>
            </a:r>
            <a:r>
              <a:rPr lang="ru-RU" sz="1000" dirty="0">
                <a:solidFill>
                  <a:srgbClr val="FFFF00"/>
                </a:solidFill>
              </a:rPr>
              <a:t>. Докажем, что тогда и . Имеем , .</a:t>
            </a:r>
          </a:p>
          <a:p>
            <a:r>
              <a:rPr lang="ru-RU" sz="1000" dirty="0">
                <a:solidFill>
                  <a:srgbClr val="FFFF00"/>
                </a:solidFill>
              </a:rPr>
              <a:t>Сравнивая  и , имеем , т.е. .</a:t>
            </a:r>
          </a:p>
          <a:p>
            <a:r>
              <a:rPr lang="ru-RU" sz="1000" dirty="0">
                <a:solidFill>
                  <a:srgbClr val="FFFF00"/>
                </a:solidFill>
              </a:rPr>
              <a:t>При любом натуральном </a:t>
            </a:r>
            <a:r>
              <a:rPr lang="en-US" sz="1000" dirty="0">
                <a:solidFill>
                  <a:srgbClr val="FFFF00"/>
                </a:solidFill>
              </a:rPr>
              <a:t>k</a:t>
            </a:r>
            <a:r>
              <a:rPr lang="ru-RU" sz="1000" dirty="0">
                <a:solidFill>
                  <a:srgbClr val="FFFF00"/>
                </a:solidFill>
              </a:rPr>
              <a:t> правая часть последнего равенства положительна. Поэтому . Но , значит, и .</a:t>
            </a:r>
          </a:p>
          <a:p>
            <a:r>
              <a:rPr lang="ru-RU" sz="1000" u="sng" dirty="0">
                <a:solidFill>
                  <a:srgbClr val="FFFF00"/>
                </a:solidFill>
              </a:rPr>
              <a:t>Пример 2. </a:t>
            </a:r>
            <a:r>
              <a:rPr lang="ru-RU" sz="1000" dirty="0">
                <a:solidFill>
                  <a:srgbClr val="FFFF00"/>
                </a:solidFill>
              </a:rPr>
              <a:t>Найти ошибку в рассуждении.</a:t>
            </a:r>
          </a:p>
          <a:p>
            <a:r>
              <a:rPr lang="ru-RU" sz="1000" dirty="0">
                <a:solidFill>
                  <a:srgbClr val="FFFF00"/>
                </a:solidFill>
              </a:rPr>
              <a:t>Утверждение. При любом натуральном </a:t>
            </a:r>
            <a:r>
              <a:rPr lang="en-US" sz="1000" dirty="0">
                <a:solidFill>
                  <a:srgbClr val="FFFF00"/>
                </a:solidFill>
              </a:rPr>
              <a:t>n</a:t>
            </a:r>
            <a:r>
              <a:rPr lang="ru-RU" sz="1000" dirty="0">
                <a:solidFill>
                  <a:srgbClr val="FFFF00"/>
                </a:solidFill>
              </a:rPr>
              <a:t> справедливо неравенство .</a:t>
            </a:r>
          </a:p>
          <a:p>
            <a:r>
              <a:rPr lang="ru-RU" sz="1000" dirty="0">
                <a:solidFill>
                  <a:srgbClr val="FFFF00"/>
                </a:solidFill>
              </a:rPr>
              <a:t>Доказательство.</a:t>
            </a:r>
          </a:p>
          <a:p>
            <a:r>
              <a:rPr lang="ru-RU" sz="1000" dirty="0">
                <a:solidFill>
                  <a:srgbClr val="FFFF00"/>
                </a:solidFill>
              </a:rPr>
              <a:t>Пусть неравенство справедливо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 где </a:t>
            </a:r>
            <a:r>
              <a:rPr lang="en-US" sz="1000" dirty="0">
                <a:solidFill>
                  <a:srgbClr val="FFFF00"/>
                </a:solidFill>
              </a:rPr>
              <a:t>k</a:t>
            </a:r>
            <a:r>
              <a:rPr lang="ru-RU" sz="1000" dirty="0">
                <a:solidFill>
                  <a:srgbClr val="FFFF00"/>
                </a:solidFill>
              </a:rPr>
              <a:t> – некоторое натуральное число, т.е.</a:t>
            </a:r>
          </a:p>
          <a:p>
            <a:r>
              <a:rPr lang="ru-RU" sz="1000" dirty="0">
                <a:solidFill>
                  <a:srgbClr val="FFFF00"/>
                </a:solidFill>
              </a:rPr>
              <a:t> </a:t>
            </a:r>
            <a:r>
              <a:rPr lang="ru-RU" sz="1000" dirty="0" smtClean="0">
                <a:solidFill>
                  <a:srgbClr val="FFFF00"/>
                </a:solidFill>
              </a:rPr>
              <a:t>1)Докажем</a:t>
            </a:r>
            <a:r>
              <a:rPr lang="ru-RU" sz="1000" dirty="0">
                <a:solidFill>
                  <a:srgbClr val="FFFF00"/>
                </a:solidFill>
              </a:rPr>
              <a:t>, что тогда неравенство справедливо и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+1, т.е</a:t>
            </a:r>
            <a:r>
              <a:rPr lang="ru-RU" sz="1000" dirty="0" smtClean="0">
                <a:solidFill>
                  <a:srgbClr val="FFFF00"/>
                </a:solidFill>
              </a:rPr>
              <a:t>.</a:t>
            </a:r>
            <a:r>
              <a:rPr lang="ru-RU" sz="1000" dirty="0">
                <a:solidFill>
                  <a:srgbClr val="FFFF00"/>
                </a:solidFill>
              </a:rPr>
              <a:t> </a:t>
            </a:r>
          </a:p>
          <a:p>
            <a:r>
              <a:rPr lang="ru-RU" sz="1000" dirty="0" smtClean="0">
                <a:solidFill>
                  <a:srgbClr val="FFFF00"/>
                </a:solidFill>
              </a:rPr>
              <a:t>Действительно</a:t>
            </a:r>
            <a:r>
              <a:rPr lang="ru-RU" sz="1000" dirty="0">
                <a:solidFill>
                  <a:srgbClr val="FFFF00"/>
                </a:solidFill>
              </a:rPr>
              <a:t>,  не меньше 2 при любом натуральном </a:t>
            </a:r>
            <a:r>
              <a:rPr lang="en-US" sz="1000" dirty="0">
                <a:solidFill>
                  <a:srgbClr val="FFFF00"/>
                </a:solidFill>
              </a:rPr>
              <a:t>k</a:t>
            </a:r>
            <a:r>
              <a:rPr lang="ru-RU" sz="1000" dirty="0">
                <a:solidFill>
                  <a:srgbClr val="FFFF00"/>
                </a:solidFill>
              </a:rPr>
              <a:t>. Прибавим к левой части неравенства (1) , а к правой 2. Получим справедливое неравенство , или . Утверждение доказано.</a:t>
            </a:r>
          </a:p>
          <a:p>
            <a:r>
              <a:rPr lang="ru-RU" sz="1000" u="sng" dirty="0">
                <a:solidFill>
                  <a:srgbClr val="FFFF00"/>
                </a:solidFill>
              </a:rPr>
              <a:t>Пример 3.</a:t>
            </a:r>
            <a:r>
              <a:rPr lang="ru-RU" sz="1000" dirty="0">
                <a:solidFill>
                  <a:srgbClr val="FFFF00"/>
                </a:solidFill>
              </a:rPr>
              <a:t> Доказать, что , где &gt;-1, , </a:t>
            </a:r>
            <a:r>
              <a:rPr lang="en-US" sz="1000" dirty="0">
                <a:solidFill>
                  <a:srgbClr val="FFFF00"/>
                </a:solidFill>
              </a:rPr>
              <a:t>n</a:t>
            </a:r>
            <a:r>
              <a:rPr lang="ru-RU" sz="1000" dirty="0">
                <a:solidFill>
                  <a:srgbClr val="FFFF00"/>
                </a:solidFill>
              </a:rPr>
              <a:t> – натуральное число, большее 1.</a:t>
            </a:r>
          </a:p>
          <a:p>
            <a:r>
              <a:rPr lang="ru-RU" sz="1000" dirty="0">
                <a:solidFill>
                  <a:srgbClr val="FFFF00"/>
                </a:solidFill>
              </a:rPr>
              <a:t>Решение.</a:t>
            </a:r>
          </a:p>
          <a:p>
            <a:r>
              <a:rPr lang="ru-RU" sz="1000" dirty="0">
                <a:solidFill>
                  <a:srgbClr val="FFFF00"/>
                </a:solidFill>
              </a:rPr>
              <a:t>При </a:t>
            </a:r>
            <a:r>
              <a:rPr lang="en-US" sz="1000" dirty="0">
                <a:solidFill>
                  <a:srgbClr val="FFFF00"/>
                </a:solidFill>
              </a:rPr>
              <a:t>n</a:t>
            </a:r>
            <a:r>
              <a:rPr lang="ru-RU" sz="1000" dirty="0">
                <a:solidFill>
                  <a:srgbClr val="FFFF00"/>
                </a:solidFill>
              </a:rPr>
              <a:t>=2 неравенство справедливо, так как .</a:t>
            </a:r>
          </a:p>
          <a:p>
            <a:r>
              <a:rPr lang="ru-RU" sz="1000" dirty="0">
                <a:solidFill>
                  <a:srgbClr val="FFFF00"/>
                </a:solidFill>
              </a:rPr>
              <a:t>Пусть неравенство справедливо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 где </a:t>
            </a:r>
            <a:r>
              <a:rPr lang="en-US" sz="1000" dirty="0">
                <a:solidFill>
                  <a:srgbClr val="FFFF00"/>
                </a:solidFill>
              </a:rPr>
              <a:t>k</a:t>
            </a:r>
            <a:r>
              <a:rPr lang="ru-RU" sz="1000" dirty="0">
                <a:solidFill>
                  <a:srgbClr val="FFFF00"/>
                </a:solidFill>
              </a:rPr>
              <a:t> – некоторое натуральное число, т.е.</a:t>
            </a:r>
          </a:p>
          <a:p>
            <a:r>
              <a:rPr lang="ru-RU" sz="1000" dirty="0">
                <a:solidFill>
                  <a:srgbClr val="FFFF00"/>
                </a:solidFill>
              </a:rPr>
              <a:t> </a:t>
            </a:r>
            <a:r>
              <a:rPr lang="ru-RU" sz="1000" dirty="0" smtClean="0">
                <a:solidFill>
                  <a:srgbClr val="FFFF00"/>
                </a:solidFill>
              </a:rPr>
              <a:t> </a:t>
            </a:r>
            <a:r>
              <a:rPr lang="ru-RU" sz="1000" dirty="0">
                <a:solidFill>
                  <a:srgbClr val="FFFF00"/>
                </a:solidFill>
              </a:rPr>
              <a:t>(</a:t>
            </a:r>
            <a:r>
              <a:rPr lang="ru-RU" sz="1000" dirty="0" smtClean="0">
                <a:solidFill>
                  <a:srgbClr val="FFFF00"/>
                </a:solidFill>
              </a:rPr>
              <a:t>1)Покажем</a:t>
            </a:r>
            <a:r>
              <a:rPr lang="ru-RU" sz="1000" dirty="0">
                <a:solidFill>
                  <a:srgbClr val="FFFF00"/>
                </a:solidFill>
              </a:rPr>
              <a:t>, что тогда неравенство справедливо и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+1, т.е.</a:t>
            </a:r>
          </a:p>
          <a:p>
            <a:r>
              <a:rPr lang="ru-RU" sz="1000" dirty="0">
                <a:solidFill>
                  <a:srgbClr val="FFFF00"/>
                </a:solidFill>
              </a:rPr>
              <a:t> </a:t>
            </a:r>
            <a:r>
              <a:rPr lang="ru-RU" sz="1000" dirty="0" smtClean="0">
                <a:solidFill>
                  <a:srgbClr val="FFFF00"/>
                </a:solidFill>
              </a:rPr>
              <a:t> </a:t>
            </a:r>
            <a:r>
              <a:rPr lang="ru-RU" sz="1000" dirty="0">
                <a:solidFill>
                  <a:srgbClr val="FFFF00"/>
                </a:solidFill>
              </a:rPr>
              <a:t>(</a:t>
            </a:r>
            <a:r>
              <a:rPr lang="ru-RU" sz="1000" dirty="0" smtClean="0">
                <a:solidFill>
                  <a:srgbClr val="FFFF00"/>
                </a:solidFill>
              </a:rPr>
              <a:t>2)Действительно</a:t>
            </a:r>
            <a:r>
              <a:rPr lang="ru-RU" sz="1000" dirty="0">
                <a:solidFill>
                  <a:srgbClr val="FFFF00"/>
                </a:solidFill>
              </a:rPr>
              <a:t>, по условию, , поэтому справедливо неравенство</a:t>
            </a:r>
          </a:p>
          <a:p>
            <a:r>
              <a:rPr lang="ru-RU" sz="1000" dirty="0">
                <a:solidFill>
                  <a:srgbClr val="FFFF00"/>
                </a:solidFill>
              </a:rPr>
              <a:t> </a:t>
            </a:r>
            <a:r>
              <a:rPr lang="ru-RU" sz="1000" dirty="0" smtClean="0">
                <a:solidFill>
                  <a:srgbClr val="FFFF00"/>
                </a:solidFill>
              </a:rPr>
              <a:t> </a:t>
            </a:r>
            <a:r>
              <a:rPr lang="ru-RU" sz="1000" dirty="0">
                <a:solidFill>
                  <a:srgbClr val="FFFF00"/>
                </a:solidFill>
              </a:rPr>
              <a:t>(</a:t>
            </a:r>
            <a:r>
              <a:rPr lang="ru-RU" sz="1000" dirty="0" smtClean="0">
                <a:solidFill>
                  <a:srgbClr val="FFFF00"/>
                </a:solidFill>
              </a:rPr>
              <a:t>3)полученное </a:t>
            </a:r>
            <a:r>
              <a:rPr lang="ru-RU" sz="1000" dirty="0">
                <a:solidFill>
                  <a:srgbClr val="FFFF00"/>
                </a:solidFill>
              </a:rPr>
              <a:t>из неравенства (1) умножением каждой части его на . Перепишем неравенство (3) так: . Отбросив в правой части последнего неравенства положительное слагаемое , получим справедливое неравенство (2).</a:t>
            </a:r>
          </a:p>
          <a:p>
            <a:r>
              <a:rPr lang="ru-RU" sz="1000" u="sng" dirty="0">
                <a:solidFill>
                  <a:srgbClr val="FFFF00"/>
                </a:solidFill>
              </a:rPr>
              <a:t>Пример 4.</a:t>
            </a:r>
            <a:r>
              <a:rPr lang="ru-RU" sz="1000" dirty="0">
                <a:solidFill>
                  <a:srgbClr val="FFFF00"/>
                </a:solidFill>
              </a:rPr>
              <a:t> Доказать, что</a:t>
            </a:r>
          </a:p>
          <a:p>
            <a:r>
              <a:rPr lang="ru-RU" sz="1000" dirty="0">
                <a:solidFill>
                  <a:srgbClr val="FFFF00"/>
                </a:solidFill>
              </a:rPr>
              <a:t> </a:t>
            </a:r>
            <a:r>
              <a:rPr lang="ru-RU" sz="1000" dirty="0" smtClean="0">
                <a:solidFill>
                  <a:srgbClr val="FFFF00"/>
                </a:solidFill>
              </a:rPr>
              <a:t>1)де </a:t>
            </a:r>
            <a:r>
              <a:rPr lang="ru-RU" sz="1000" dirty="0">
                <a:solidFill>
                  <a:srgbClr val="FFFF00"/>
                </a:solidFill>
              </a:rPr>
              <a:t>, , </a:t>
            </a:r>
            <a:r>
              <a:rPr lang="en-US" sz="1000" dirty="0">
                <a:solidFill>
                  <a:srgbClr val="FFFF00"/>
                </a:solidFill>
              </a:rPr>
              <a:t>n</a:t>
            </a:r>
            <a:r>
              <a:rPr lang="ru-RU" sz="1000" dirty="0">
                <a:solidFill>
                  <a:srgbClr val="FFFF00"/>
                </a:solidFill>
              </a:rPr>
              <a:t> – натуральное число, большее 1.</a:t>
            </a:r>
          </a:p>
          <a:p>
            <a:r>
              <a:rPr lang="ru-RU" sz="1000" dirty="0">
                <a:solidFill>
                  <a:srgbClr val="FFFF00"/>
                </a:solidFill>
              </a:rPr>
              <a:t>Решение.</a:t>
            </a:r>
          </a:p>
          <a:p>
            <a:r>
              <a:rPr lang="ru-RU" sz="1000" dirty="0">
                <a:solidFill>
                  <a:srgbClr val="FFFF00"/>
                </a:solidFill>
              </a:rPr>
              <a:t>При </a:t>
            </a:r>
            <a:r>
              <a:rPr lang="en-US" sz="1000" dirty="0">
                <a:solidFill>
                  <a:srgbClr val="FFFF00"/>
                </a:solidFill>
              </a:rPr>
              <a:t>n</a:t>
            </a:r>
            <a:r>
              <a:rPr lang="ru-RU" sz="1000" dirty="0">
                <a:solidFill>
                  <a:srgbClr val="FFFF00"/>
                </a:solidFill>
              </a:rPr>
              <a:t>=2 неравенство (1) принимает вид </a:t>
            </a:r>
          </a:p>
          <a:p>
            <a:r>
              <a:rPr lang="ru-RU" sz="1000" dirty="0" smtClean="0">
                <a:solidFill>
                  <a:srgbClr val="FFFF00"/>
                </a:solidFill>
              </a:rPr>
              <a:t>(2)</a:t>
            </a:r>
            <a:r>
              <a:rPr lang="ru-RU" sz="1000" dirty="0" err="1" smtClean="0">
                <a:solidFill>
                  <a:srgbClr val="FFFF00"/>
                </a:solidFill>
              </a:rPr>
              <a:t>ак</a:t>
            </a:r>
            <a:r>
              <a:rPr lang="ru-RU" sz="1000" dirty="0" smtClean="0">
                <a:solidFill>
                  <a:srgbClr val="FFFF00"/>
                </a:solidFill>
              </a:rPr>
              <a:t> </a:t>
            </a:r>
            <a:r>
              <a:rPr lang="ru-RU" sz="1000" dirty="0">
                <a:solidFill>
                  <a:srgbClr val="FFFF00"/>
                </a:solidFill>
              </a:rPr>
              <a:t>как , то справедливо неравенство</a:t>
            </a:r>
          </a:p>
          <a:p>
            <a:r>
              <a:rPr lang="ru-RU" sz="1000" dirty="0" smtClean="0">
                <a:solidFill>
                  <a:srgbClr val="FFFF00"/>
                </a:solidFill>
              </a:rPr>
              <a:t> </a:t>
            </a:r>
            <a:r>
              <a:rPr lang="ru-RU" sz="1000" dirty="0">
                <a:solidFill>
                  <a:srgbClr val="FFFF00"/>
                </a:solidFill>
              </a:rPr>
              <a:t>(</a:t>
            </a:r>
            <a:r>
              <a:rPr lang="ru-RU" sz="1000" dirty="0" smtClean="0">
                <a:solidFill>
                  <a:srgbClr val="FFFF00"/>
                </a:solidFill>
              </a:rPr>
              <a:t>3)Прибавив </a:t>
            </a:r>
            <a:r>
              <a:rPr lang="ru-RU" sz="1000" dirty="0">
                <a:solidFill>
                  <a:srgbClr val="FFFF00"/>
                </a:solidFill>
              </a:rPr>
              <a:t>к каждой части неравенства (3) по , получим неравенство (2</a:t>
            </a:r>
            <a:r>
              <a:rPr lang="ru-RU" sz="1000" dirty="0" smtClean="0">
                <a:solidFill>
                  <a:srgbClr val="FFFF00"/>
                </a:solidFill>
              </a:rPr>
              <a:t>).Этим </a:t>
            </a:r>
            <a:r>
              <a:rPr lang="ru-RU" sz="1000" dirty="0">
                <a:solidFill>
                  <a:srgbClr val="FFFF00"/>
                </a:solidFill>
              </a:rPr>
              <a:t>доказано, что при </a:t>
            </a:r>
            <a:r>
              <a:rPr lang="en-US" sz="1000" dirty="0">
                <a:solidFill>
                  <a:srgbClr val="FFFF00"/>
                </a:solidFill>
              </a:rPr>
              <a:t>n</a:t>
            </a:r>
            <a:r>
              <a:rPr lang="ru-RU" sz="1000" dirty="0">
                <a:solidFill>
                  <a:srgbClr val="FFFF00"/>
                </a:solidFill>
              </a:rPr>
              <a:t>=2 неравенство (1) </a:t>
            </a:r>
            <a:r>
              <a:rPr lang="ru-RU" sz="1000" dirty="0" err="1" smtClean="0">
                <a:solidFill>
                  <a:srgbClr val="FFFF00"/>
                </a:solidFill>
              </a:rPr>
              <a:t>справедливо.Пусть</a:t>
            </a:r>
            <a:r>
              <a:rPr lang="ru-RU" sz="1000" dirty="0" smtClean="0">
                <a:solidFill>
                  <a:srgbClr val="FFFF00"/>
                </a:solidFill>
              </a:rPr>
              <a:t> </a:t>
            </a:r>
            <a:r>
              <a:rPr lang="ru-RU" sz="1000" dirty="0">
                <a:solidFill>
                  <a:srgbClr val="FFFF00"/>
                </a:solidFill>
              </a:rPr>
              <a:t>неравенство (1) справедливо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 где </a:t>
            </a:r>
            <a:r>
              <a:rPr lang="en-US" sz="1000" dirty="0">
                <a:solidFill>
                  <a:srgbClr val="FFFF00"/>
                </a:solidFill>
              </a:rPr>
              <a:t>k</a:t>
            </a:r>
            <a:r>
              <a:rPr lang="ru-RU" sz="1000" dirty="0">
                <a:solidFill>
                  <a:srgbClr val="FFFF00"/>
                </a:solidFill>
              </a:rPr>
              <a:t> – некоторое натуральное число, т.е.</a:t>
            </a:r>
          </a:p>
          <a:p>
            <a:r>
              <a:rPr lang="ru-RU" sz="1000" dirty="0" smtClean="0">
                <a:solidFill>
                  <a:srgbClr val="FFFF00"/>
                </a:solidFill>
              </a:rPr>
              <a:t> </a:t>
            </a:r>
            <a:r>
              <a:rPr lang="ru-RU" sz="1000" dirty="0">
                <a:solidFill>
                  <a:srgbClr val="FFFF00"/>
                </a:solidFill>
              </a:rPr>
              <a:t>(</a:t>
            </a:r>
            <a:r>
              <a:rPr lang="ru-RU" sz="1000" dirty="0" smtClean="0">
                <a:solidFill>
                  <a:srgbClr val="FFFF00"/>
                </a:solidFill>
              </a:rPr>
              <a:t>4)Докажем</a:t>
            </a:r>
            <a:r>
              <a:rPr lang="ru-RU" sz="1000" dirty="0">
                <a:solidFill>
                  <a:srgbClr val="FFFF00"/>
                </a:solidFill>
              </a:rPr>
              <a:t>, что тогда неравенство (1) должно быть справедливо и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+1, т.е.</a:t>
            </a:r>
          </a:p>
          <a:p>
            <a:r>
              <a:rPr lang="ru-RU" sz="1000" dirty="0" smtClean="0">
                <a:solidFill>
                  <a:srgbClr val="FFFF00"/>
                </a:solidFill>
              </a:rPr>
              <a:t> </a:t>
            </a:r>
            <a:r>
              <a:rPr lang="ru-RU" sz="1000" dirty="0">
                <a:solidFill>
                  <a:srgbClr val="FFFF00"/>
                </a:solidFill>
              </a:rPr>
              <a:t>(</a:t>
            </a:r>
            <a:r>
              <a:rPr lang="ru-RU" sz="1000" dirty="0" smtClean="0">
                <a:solidFill>
                  <a:srgbClr val="FFFF00"/>
                </a:solidFill>
              </a:rPr>
              <a:t>5)Умножим </a:t>
            </a:r>
            <a:r>
              <a:rPr lang="ru-RU" sz="1000" dirty="0">
                <a:solidFill>
                  <a:srgbClr val="FFFF00"/>
                </a:solidFill>
              </a:rPr>
              <a:t>обе части неравенства (4) на </a:t>
            </a:r>
            <a:r>
              <a:rPr lang="en-US" sz="1000" dirty="0">
                <a:solidFill>
                  <a:srgbClr val="FFFF00"/>
                </a:solidFill>
              </a:rPr>
              <a:t>a</a:t>
            </a:r>
            <a:r>
              <a:rPr lang="ru-RU" sz="1000" dirty="0">
                <a:solidFill>
                  <a:srgbClr val="FFFF00"/>
                </a:solidFill>
              </a:rPr>
              <a:t>+</a:t>
            </a:r>
            <a:r>
              <a:rPr lang="en-US" sz="1000" dirty="0">
                <a:solidFill>
                  <a:srgbClr val="FFFF00"/>
                </a:solidFill>
              </a:rPr>
              <a:t>b</a:t>
            </a:r>
            <a:r>
              <a:rPr lang="ru-RU" sz="1000" dirty="0">
                <a:solidFill>
                  <a:srgbClr val="FFFF00"/>
                </a:solidFill>
              </a:rPr>
              <a:t>. Так как, по условию, , то получаем следующее справедливое неравенство:</a:t>
            </a:r>
          </a:p>
          <a:p>
            <a:r>
              <a:rPr lang="ru-RU" sz="1000" dirty="0">
                <a:solidFill>
                  <a:srgbClr val="FFFF00"/>
                </a:solidFill>
              </a:rPr>
              <a:t> </a:t>
            </a:r>
            <a:r>
              <a:rPr lang="ru-RU" sz="1000" dirty="0" smtClean="0">
                <a:solidFill>
                  <a:srgbClr val="FFFF00"/>
                </a:solidFill>
              </a:rPr>
              <a:t> </a:t>
            </a:r>
            <a:r>
              <a:rPr lang="ru-RU" sz="1000" dirty="0">
                <a:solidFill>
                  <a:srgbClr val="FFFF00"/>
                </a:solidFill>
              </a:rPr>
              <a:t>(</a:t>
            </a:r>
            <a:r>
              <a:rPr lang="ru-RU" sz="1000" dirty="0" smtClean="0">
                <a:solidFill>
                  <a:srgbClr val="FFFF00"/>
                </a:solidFill>
              </a:rPr>
              <a:t>6)Для </a:t>
            </a:r>
            <a:r>
              <a:rPr lang="ru-RU" sz="1000" dirty="0">
                <a:solidFill>
                  <a:srgbClr val="FFFF00"/>
                </a:solidFill>
              </a:rPr>
              <a:t>того чтобы доказать справедливость неравенства (5), достаточно показать, что</a:t>
            </a:r>
          </a:p>
          <a:p>
            <a:r>
              <a:rPr lang="ru-RU" sz="1000" dirty="0">
                <a:solidFill>
                  <a:srgbClr val="FFFF00"/>
                </a:solidFill>
              </a:rPr>
              <a:t> </a:t>
            </a:r>
            <a:r>
              <a:rPr lang="ru-RU" sz="1000" dirty="0" smtClean="0">
                <a:solidFill>
                  <a:srgbClr val="FFFF00"/>
                </a:solidFill>
              </a:rPr>
              <a:t>(7)или</a:t>
            </a:r>
            <a:r>
              <a:rPr lang="ru-RU" sz="1000" dirty="0">
                <a:solidFill>
                  <a:srgbClr val="FFFF00"/>
                </a:solidFill>
              </a:rPr>
              <a:t>, что то же самое,</a:t>
            </a:r>
          </a:p>
          <a:p>
            <a:r>
              <a:rPr lang="ru-RU" sz="1000" dirty="0">
                <a:solidFill>
                  <a:srgbClr val="FFFF00"/>
                </a:solidFill>
              </a:rPr>
              <a:t> </a:t>
            </a:r>
            <a:r>
              <a:rPr lang="ru-RU" sz="1000" dirty="0" smtClean="0">
                <a:solidFill>
                  <a:srgbClr val="FFFF00"/>
                </a:solidFill>
              </a:rPr>
              <a:t>(8)Неравенство </a:t>
            </a:r>
            <a:r>
              <a:rPr lang="ru-RU" sz="1000" dirty="0">
                <a:solidFill>
                  <a:srgbClr val="FFFF00"/>
                </a:solidFill>
              </a:rPr>
              <a:t>(8) равносильно неравенству</a:t>
            </a:r>
          </a:p>
          <a:p>
            <a:r>
              <a:rPr lang="ru-RU" sz="1000" dirty="0">
                <a:solidFill>
                  <a:srgbClr val="FFFF00"/>
                </a:solidFill>
              </a:rPr>
              <a:t> </a:t>
            </a:r>
            <a:r>
              <a:rPr lang="ru-RU" sz="1000" dirty="0" smtClean="0">
                <a:solidFill>
                  <a:srgbClr val="FFFF00"/>
                </a:solidFill>
              </a:rPr>
              <a:t> </a:t>
            </a:r>
            <a:r>
              <a:rPr lang="ru-RU" sz="1000" dirty="0">
                <a:solidFill>
                  <a:srgbClr val="FFFF00"/>
                </a:solidFill>
              </a:rPr>
              <a:t>(</a:t>
            </a:r>
            <a:r>
              <a:rPr lang="ru-RU" sz="1000" dirty="0" smtClean="0">
                <a:solidFill>
                  <a:srgbClr val="FFFF00"/>
                </a:solidFill>
              </a:rPr>
              <a:t>9)Если </a:t>
            </a:r>
            <a:r>
              <a:rPr lang="ru-RU" sz="1000" dirty="0">
                <a:solidFill>
                  <a:srgbClr val="FFFF00"/>
                </a:solidFill>
              </a:rPr>
              <a:t>, то , и в левой части неравенства (9) имеем произведение двух положительных чисел. Если , то , и в левой части неравенства (9) имеем произведение двух отрицательных чисел. В обоих случаях неравенство (9) справедливо.</a:t>
            </a:r>
          </a:p>
          <a:p>
            <a:r>
              <a:rPr lang="ru-RU" sz="1000" dirty="0">
                <a:solidFill>
                  <a:srgbClr val="FFFF00"/>
                </a:solidFill>
              </a:rPr>
              <a:t>Этим доказано, что из справедливости неравенства (1)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 следует его справедливость при </a:t>
            </a:r>
            <a:r>
              <a:rPr lang="en-US" sz="1000" dirty="0">
                <a:solidFill>
                  <a:srgbClr val="FFFF00"/>
                </a:solidFill>
              </a:rPr>
              <a:t>n</a:t>
            </a:r>
            <a:r>
              <a:rPr lang="ru-RU" sz="1000" dirty="0">
                <a:solidFill>
                  <a:srgbClr val="FFFF00"/>
                </a:solidFill>
              </a:rPr>
              <a:t>=</a:t>
            </a:r>
            <a:r>
              <a:rPr lang="en-US" sz="1000" dirty="0">
                <a:solidFill>
                  <a:srgbClr val="FFFF00"/>
                </a:solidFill>
              </a:rPr>
              <a:t>k</a:t>
            </a:r>
            <a:r>
              <a:rPr lang="ru-RU" sz="1000" dirty="0">
                <a:solidFill>
                  <a:srgbClr val="FFFF00"/>
                </a:solidFill>
              </a:rPr>
              <a:t>+1.</a:t>
            </a:r>
          </a:p>
          <a:p>
            <a:endParaRPr lang="ru-RU" sz="1000" dirty="0">
              <a:solidFill>
                <a:srgbClr val="FFFF00"/>
              </a:solidFill>
            </a:endParaRPr>
          </a:p>
        </p:txBody>
      </p:sp>
      <p:sp>
        <p:nvSpPr>
          <p:cNvPr id="9" name="Стрелка вправо 8">
            <a:hlinkClick r:id="" action="ppaction://hlinkshowjump?jump=nextslide"/>
          </p:cNvPr>
          <p:cNvSpPr/>
          <p:nvPr/>
        </p:nvSpPr>
        <p:spPr>
          <a:xfrm>
            <a:off x="8429652" y="6000768"/>
            <a:ext cx="571504" cy="6429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лево 9">
            <a:hlinkClick r:id="" action="ppaction://hlinkshowjump?jump=previousslide"/>
          </p:cNvPr>
          <p:cNvSpPr/>
          <p:nvPr/>
        </p:nvSpPr>
        <p:spPr>
          <a:xfrm>
            <a:off x="8001024" y="214290"/>
            <a:ext cx="785818" cy="78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txBox="1">
            <a:spLocks/>
          </p:cNvSpPr>
          <p:nvPr/>
        </p:nvSpPr>
        <p:spPr bwMode="auto">
          <a:xfrm>
            <a:off x="1071538" y="428604"/>
            <a:ext cx="7143800" cy="1143000"/>
          </a:xfrm>
          <a:prstGeom prst="rect">
            <a:avLst/>
          </a:prstGeom>
          <a:noFill/>
          <a:ln w="6350" cap="rnd">
            <a:noFill/>
            <a:miter lim="800000"/>
            <a:headEnd/>
            <a:tailEnd/>
          </a:ln>
        </p:spPr>
        <p:txBody>
          <a:bodyPr lIns="0" rIns="0" bIns="0" anchor="b">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73050" indent="-273050" eaLnBrk="0" hangingPunct="0">
              <a:spcBef>
                <a:spcPts val="600"/>
              </a:spcBef>
              <a:buClr>
                <a:schemeClr val="accent2"/>
              </a:buClr>
              <a:buSzPct val="85000"/>
              <a:defRPr/>
            </a:pPr>
            <a:endParaRPr lang="en-US" sz="4400" dirty="0"/>
          </a:p>
        </p:txBody>
      </p:sp>
      <p:sp>
        <p:nvSpPr>
          <p:cNvPr id="5" name="Заголовок 4"/>
          <p:cNvSpPr>
            <a:spLocks noGrp="1"/>
          </p:cNvSpPr>
          <p:nvPr>
            <p:ph type="title"/>
          </p:nvPr>
        </p:nvSpPr>
        <p:spPr/>
        <p:txBody>
          <a:bodyPr/>
          <a:lstStyle/>
          <a:p>
            <a:pPr lvl="0"/>
            <a:r>
              <a:rPr lang="ru-RU" sz="2000" b="1" dirty="0" smtClean="0">
                <a:solidFill>
                  <a:srgbClr val="0070C0"/>
                </a:solidFill>
              </a:rPr>
              <a:t>Метод математической индукции в применение к другим </a:t>
            </a:r>
            <a:r>
              <a:rPr lang="ru-RU" sz="2000" dirty="0" smtClean="0">
                <a:solidFill>
                  <a:srgbClr val="0070C0"/>
                </a:solidFill>
              </a:rPr>
              <a:t/>
            </a:r>
            <a:br>
              <a:rPr lang="ru-RU" sz="2000" dirty="0" smtClean="0">
                <a:solidFill>
                  <a:srgbClr val="0070C0"/>
                </a:solidFill>
              </a:rPr>
            </a:br>
            <a:r>
              <a:rPr lang="ru-RU" sz="2000" b="1" dirty="0" smtClean="0">
                <a:solidFill>
                  <a:srgbClr val="0070C0"/>
                </a:solidFill>
              </a:rPr>
              <a:t>задачам</a:t>
            </a:r>
            <a:r>
              <a:rPr lang="ru-RU" sz="2000" dirty="0" smtClean="0">
                <a:solidFill>
                  <a:srgbClr val="0070C0"/>
                </a:solidFill>
              </a:rPr>
              <a:t/>
            </a:r>
            <a:br>
              <a:rPr lang="ru-RU" sz="2000" dirty="0" smtClean="0">
                <a:solidFill>
                  <a:srgbClr val="0070C0"/>
                </a:solidFill>
              </a:rPr>
            </a:br>
            <a:endParaRPr lang="ru-RU" sz="2000" dirty="0">
              <a:solidFill>
                <a:srgbClr val="0070C0"/>
              </a:solidFill>
            </a:endParaRPr>
          </a:p>
        </p:txBody>
      </p:sp>
      <p:sp>
        <p:nvSpPr>
          <p:cNvPr id="8" name="TextBox 7"/>
          <p:cNvSpPr txBox="1"/>
          <p:nvPr/>
        </p:nvSpPr>
        <p:spPr>
          <a:xfrm>
            <a:off x="500034" y="1214422"/>
            <a:ext cx="8358246" cy="5447645"/>
          </a:xfrm>
          <a:prstGeom prst="rect">
            <a:avLst/>
          </a:prstGeom>
          <a:noFill/>
        </p:spPr>
        <p:txBody>
          <a:bodyPr wrap="square" rtlCol="0">
            <a:spAutoFit/>
          </a:bodyPr>
          <a:lstStyle/>
          <a:p>
            <a:r>
              <a:rPr lang="ru-RU" sz="1200" dirty="0">
                <a:solidFill>
                  <a:srgbClr val="FFFF00"/>
                </a:solidFill>
              </a:rPr>
              <a:t> </a:t>
            </a:r>
          </a:p>
          <a:p>
            <a:r>
              <a:rPr lang="ru-RU" sz="1200" dirty="0">
                <a:solidFill>
                  <a:srgbClr val="FFFF00"/>
                </a:solidFill>
              </a:rPr>
              <a:t>Наиболее естественное применение метода математической индукции в геометрии, близкое к использованию этого метода в теории чисел и в алгебре, - это применение к решению геометрических задач на вычисление. Рассмотрим несколько примеров.</a:t>
            </a:r>
          </a:p>
          <a:p>
            <a:r>
              <a:rPr lang="ru-RU" sz="1200" u="sng" dirty="0">
                <a:solidFill>
                  <a:srgbClr val="FFFF00"/>
                </a:solidFill>
              </a:rPr>
              <a:t>Пример 1.</a:t>
            </a:r>
            <a:r>
              <a:rPr lang="ru-RU" sz="1200" dirty="0">
                <a:solidFill>
                  <a:srgbClr val="FFFF00"/>
                </a:solidFill>
              </a:rPr>
              <a:t> Вычислить сторону  правильного - угольника, вписанного в круг радиуса </a:t>
            </a:r>
            <a:r>
              <a:rPr lang="en-US" sz="1200" dirty="0">
                <a:solidFill>
                  <a:srgbClr val="FFFF00"/>
                </a:solidFill>
              </a:rPr>
              <a:t>R</a:t>
            </a:r>
            <a:r>
              <a:rPr lang="ru-RU" sz="1200" dirty="0">
                <a:solidFill>
                  <a:srgbClr val="FFFF00"/>
                </a:solidFill>
              </a:rPr>
              <a:t>.</a:t>
            </a:r>
          </a:p>
          <a:p>
            <a:r>
              <a:rPr lang="ru-RU" sz="1200" dirty="0">
                <a:solidFill>
                  <a:srgbClr val="FFFF00"/>
                </a:solidFill>
              </a:rPr>
              <a:t>Решение.</a:t>
            </a:r>
          </a:p>
          <a:p>
            <a:r>
              <a:rPr lang="ru-RU" sz="1200" dirty="0">
                <a:solidFill>
                  <a:srgbClr val="FFFF00"/>
                </a:solidFill>
              </a:rPr>
              <a:t>При </a:t>
            </a:r>
            <a:r>
              <a:rPr lang="en-US" sz="1200" dirty="0">
                <a:solidFill>
                  <a:srgbClr val="FFFF00"/>
                </a:solidFill>
              </a:rPr>
              <a:t>n</a:t>
            </a:r>
            <a:r>
              <a:rPr lang="ru-RU" sz="1200" dirty="0">
                <a:solidFill>
                  <a:srgbClr val="FFFF00"/>
                </a:solidFill>
              </a:rPr>
              <a:t>=2 правильный 2</a:t>
            </a:r>
            <a:r>
              <a:rPr lang="en-US" sz="1200" baseline="30000" dirty="0">
                <a:solidFill>
                  <a:srgbClr val="FFFF00"/>
                </a:solidFill>
              </a:rPr>
              <a:t>n</a:t>
            </a:r>
            <a:r>
              <a:rPr lang="ru-RU" sz="1200" dirty="0">
                <a:solidFill>
                  <a:srgbClr val="FFFF00"/>
                </a:solidFill>
              </a:rPr>
              <a:t> – угольник есть квадрат; его сторона . Далее, согласно формуле удвоения</a:t>
            </a:r>
          </a:p>
          <a:p>
            <a:r>
              <a:rPr lang="en-US" sz="1200" dirty="0">
                <a:solidFill>
                  <a:srgbClr val="FFFF00"/>
                </a:solidFill>
              </a:rPr>
              <a:t> </a:t>
            </a:r>
            <a:endParaRPr lang="ru-RU" sz="1200" dirty="0">
              <a:solidFill>
                <a:srgbClr val="FFFF00"/>
              </a:solidFill>
            </a:endParaRPr>
          </a:p>
          <a:p>
            <a:r>
              <a:rPr lang="ru-RU" sz="1200" dirty="0">
                <a:solidFill>
                  <a:srgbClr val="FFFF00"/>
                </a:solidFill>
              </a:rPr>
              <a:t>находим, что сторона правильного восьмиугольника , сторона правильного </a:t>
            </a:r>
            <a:r>
              <a:rPr lang="ru-RU" sz="1200" dirty="0" err="1">
                <a:solidFill>
                  <a:srgbClr val="FFFF00"/>
                </a:solidFill>
              </a:rPr>
              <a:t>шестнадцатиугольника</a:t>
            </a:r>
            <a:r>
              <a:rPr lang="ru-RU" sz="1200" dirty="0">
                <a:solidFill>
                  <a:srgbClr val="FFFF00"/>
                </a:solidFill>
              </a:rPr>
              <a:t> , сторона правильного </a:t>
            </a:r>
            <a:r>
              <a:rPr lang="ru-RU" sz="1200" dirty="0" err="1">
                <a:solidFill>
                  <a:srgbClr val="FFFF00"/>
                </a:solidFill>
              </a:rPr>
              <a:t>тридцатидвухугольника</a:t>
            </a:r>
            <a:r>
              <a:rPr lang="ru-RU" sz="1200" dirty="0">
                <a:solidFill>
                  <a:srgbClr val="FFFF00"/>
                </a:solidFill>
              </a:rPr>
              <a:t> . Можно предположить поэтому, что сторона правильного вписанного 2</a:t>
            </a:r>
            <a:r>
              <a:rPr lang="en-US" sz="1200" baseline="30000" dirty="0">
                <a:solidFill>
                  <a:srgbClr val="FFFF00"/>
                </a:solidFill>
              </a:rPr>
              <a:t>n</a:t>
            </a:r>
            <a:r>
              <a:rPr lang="ru-RU" sz="1200" dirty="0">
                <a:solidFill>
                  <a:srgbClr val="FFFF00"/>
                </a:solidFill>
              </a:rPr>
              <a:t> – угольника при любом  равна</a:t>
            </a:r>
          </a:p>
          <a:p>
            <a:r>
              <a:rPr lang="ru-RU" sz="1200" dirty="0">
                <a:solidFill>
                  <a:srgbClr val="FFFF00"/>
                </a:solidFill>
              </a:rPr>
              <a:t> </a:t>
            </a:r>
          </a:p>
          <a:p>
            <a:r>
              <a:rPr lang="ru-RU" sz="1200" dirty="0">
                <a:solidFill>
                  <a:srgbClr val="FFFF00"/>
                </a:solidFill>
              </a:rPr>
              <a:t>. (1)</a:t>
            </a:r>
          </a:p>
          <a:p>
            <a:r>
              <a:rPr lang="ru-RU" sz="1200" dirty="0">
                <a:solidFill>
                  <a:srgbClr val="FFFF00"/>
                </a:solidFill>
              </a:rPr>
              <a:t> </a:t>
            </a:r>
          </a:p>
          <a:p>
            <a:r>
              <a:rPr lang="ru-RU" sz="1200" dirty="0">
                <a:solidFill>
                  <a:srgbClr val="FFFF00"/>
                </a:solidFill>
              </a:rPr>
              <a:t>Допустим, что сторона правильного вписанного - угольника выражается формулой (1). В таком случае по формуле удвоения</a:t>
            </a:r>
          </a:p>
          <a:p>
            <a:r>
              <a:rPr lang="ru-RU" sz="1200" dirty="0">
                <a:solidFill>
                  <a:srgbClr val="FFFF00"/>
                </a:solidFill>
              </a:rPr>
              <a:t> </a:t>
            </a:r>
          </a:p>
          <a:p>
            <a:r>
              <a:rPr lang="ru-RU" sz="1200" dirty="0">
                <a:solidFill>
                  <a:srgbClr val="FFFF00"/>
                </a:solidFill>
              </a:rPr>
              <a:t>,</a:t>
            </a:r>
          </a:p>
          <a:p>
            <a:r>
              <a:rPr lang="ru-RU" sz="1200" dirty="0">
                <a:solidFill>
                  <a:srgbClr val="FFFF00"/>
                </a:solidFill>
              </a:rPr>
              <a:t> </a:t>
            </a:r>
          </a:p>
          <a:p>
            <a:r>
              <a:rPr lang="ru-RU" sz="1200" dirty="0">
                <a:solidFill>
                  <a:srgbClr val="FFFF00"/>
                </a:solidFill>
              </a:rPr>
              <a:t>откуда следует, что формула (1) справедлива при всех </a:t>
            </a:r>
            <a:r>
              <a:rPr lang="en-US" sz="1200" dirty="0">
                <a:solidFill>
                  <a:srgbClr val="FFFF00"/>
                </a:solidFill>
              </a:rPr>
              <a:t>n</a:t>
            </a:r>
            <a:r>
              <a:rPr lang="ru-RU" sz="1200" dirty="0">
                <a:solidFill>
                  <a:srgbClr val="FFFF00"/>
                </a:solidFill>
              </a:rPr>
              <a:t>.</a:t>
            </a:r>
          </a:p>
          <a:p>
            <a:r>
              <a:rPr lang="ru-RU" sz="1200" u="sng" dirty="0">
                <a:solidFill>
                  <a:srgbClr val="FFFF00"/>
                </a:solidFill>
              </a:rPr>
              <a:t>Пример 2.</a:t>
            </a:r>
            <a:r>
              <a:rPr lang="ru-RU" sz="1200" dirty="0">
                <a:solidFill>
                  <a:srgbClr val="FFFF00"/>
                </a:solidFill>
              </a:rPr>
              <a:t> На сколько треугольников </a:t>
            </a:r>
            <a:r>
              <a:rPr lang="en-US" sz="1200" dirty="0">
                <a:solidFill>
                  <a:srgbClr val="FFFF00"/>
                </a:solidFill>
              </a:rPr>
              <a:t>n</a:t>
            </a:r>
            <a:r>
              <a:rPr lang="ru-RU" sz="1200" dirty="0">
                <a:solidFill>
                  <a:srgbClr val="FFFF00"/>
                </a:solidFill>
              </a:rPr>
              <a:t>-угольник (не обязательно выпуклый) может быть разбит своими непересекающимися диагоналями?</a:t>
            </a:r>
          </a:p>
          <a:p>
            <a:r>
              <a:rPr lang="ru-RU" sz="1200" dirty="0">
                <a:solidFill>
                  <a:srgbClr val="FFFF00"/>
                </a:solidFill>
              </a:rPr>
              <a:t>Решение.</a:t>
            </a:r>
          </a:p>
          <a:p>
            <a:r>
              <a:rPr lang="ru-RU" sz="1200" dirty="0">
                <a:solidFill>
                  <a:srgbClr val="FFFF00"/>
                </a:solidFill>
              </a:rPr>
              <a:t>Для треугольника это число равно единице (в треугольнике нельзя провести ни одной диагонали); для четырехугольника это число равно, очевидно, двум.</a:t>
            </a:r>
          </a:p>
          <a:p>
            <a:r>
              <a:rPr lang="ru-RU" sz="1200" dirty="0">
                <a:solidFill>
                  <a:srgbClr val="FFFF00"/>
                </a:solidFill>
              </a:rPr>
              <a:t>Предположим, что мы уже знаем, что каждый </a:t>
            </a:r>
            <a:r>
              <a:rPr lang="en-US" sz="1200" dirty="0">
                <a:solidFill>
                  <a:srgbClr val="FFFF00"/>
                </a:solidFill>
              </a:rPr>
              <a:t>k</a:t>
            </a:r>
            <a:r>
              <a:rPr lang="ru-RU" sz="1200" dirty="0">
                <a:solidFill>
                  <a:srgbClr val="FFFF00"/>
                </a:solidFill>
              </a:rPr>
              <a:t>-угольник, где </a:t>
            </a:r>
            <a:r>
              <a:rPr lang="en-US" sz="1200" dirty="0">
                <a:solidFill>
                  <a:srgbClr val="FFFF00"/>
                </a:solidFill>
              </a:rPr>
              <a:t>k</a:t>
            </a:r>
            <a:r>
              <a:rPr lang="ru-RU" sz="1200" dirty="0">
                <a:solidFill>
                  <a:srgbClr val="FFFF00"/>
                </a:solidFill>
              </a:rPr>
              <a:t>&lt;</a:t>
            </a:r>
            <a:r>
              <a:rPr lang="en-US" sz="1200" dirty="0">
                <a:solidFill>
                  <a:srgbClr val="FFFF00"/>
                </a:solidFill>
              </a:rPr>
              <a:t>n</a:t>
            </a:r>
            <a:r>
              <a:rPr lang="ru-RU" sz="1200" dirty="0">
                <a:solidFill>
                  <a:srgbClr val="FFFF00"/>
                </a:solidFill>
              </a:rPr>
              <a:t>, разбивается непересекающимися диагоналями на </a:t>
            </a:r>
            <a:r>
              <a:rPr lang="en-US" sz="1200" dirty="0">
                <a:solidFill>
                  <a:srgbClr val="FFFF00"/>
                </a:solidFill>
              </a:rPr>
              <a:t>k</a:t>
            </a:r>
            <a:r>
              <a:rPr lang="ru-RU" sz="1200" dirty="0">
                <a:solidFill>
                  <a:srgbClr val="FFFF00"/>
                </a:solidFill>
              </a:rPr>
              <a:t>-2 треугольника (независимо от способа разбиения). Рассмотрим одно из разбиений </a:t>
            </a:r>
            <a:r>
              <a:rPr lang="en-US" sz="1200" dirty="0">
                <a:solidFill>
                  <a:srgbClr val="FFFF00"/>
                </a:solidFill>
              </a:rPr>
              <a:t>n</a:t>
            </a:r>
            <a:r>
              <a:rPr lang="ru-RU" sz="1200" dirty="0">
                <a:solidFill>
                  <a:srgbClr val="FFFF00"/>
                </a:solidFill>
              </a:rPr>
              <a:t>-угольника А</a:t>
            </a:r>
            <a:r>
              <a:rPr lang="ru-RU" sz="1200" baseline="-25000" dirty="0">
                <a:solidFill>
                  <a:srgbClr val="FFFF00"/>
                </a:solidFill>
              </a:rPr>
              <a:t>1</a:t>
            </a:r>
            <a:r>
              <a:rPr lang="ru-RU" sz="1200" dirty="0">
                <a:solidFill>
                  <a:srgbClr val="FFFF00"/>
                </a:solidFill>
              </a:rPr>
              <a:t>А</a:t>
            </a:r>
            <a:r>
              <a:rPr lang="ru-RU" sz="1200" baseline="-25000" dirty="0">
                <a:solidFill>
                  <a:srgbClr val="FFFF00"/>
                </a:solidFill>
              </a:rPr>
              <a:t>2</a:t>
            </a:r>
            <a:r>
              <a:rPr lang="ru-RU" sz="1200" dirty="0">
                <a:solidFill>
                  <a:srgbClr val="FFFF00"/>
                </a:solidFill>
              </a:rPr>
              <a:t>…А</a:t>
            </a:r>
            <a:r>
              <a:rPr lang="en-US" sz="1200" baseline="-25000" dirty="0">
                <a:solidFill>
                  <a:srgbClr val="FFFF00"/>
                </a:solidFill>
              </a:rPr>
              <a:t>n</a:t>
            </a:r>
            <a:r>
              <a:rPr lang="ru-RU" sz="1200" dirty="0">
                <a:solidFill>
                  <a:srgbClr val="FFFF00"/>
                </a:solidFill>
              </a:rPr>
              <a:t> на треугольники.</a:t>
            </a:r>
          </a:p>
          <a:p>
            <a:endParaRPr lang="ru-RU" sz="1200" dirty="0">
              <a:solidFill>
                <a:srgbClr val="FFFF00"/>
              </a:solidFill>
            </a:endParaRPr>
          </a:p>
        </p:txBody>
      </p:sp>
      <p:sp>
        <p:nvSpPr>
          <p:cNvPr id="56" name="Стрелка вправо 55">
            <a:hlinkClick r:id="" action="ppaction://hlinkshowjump?jump=nextslide"/>
          </p:cNvPr>
          <p:cNvSpPr/>
          <p:nvPr/>
        </p:nvSpPr>
        <p:spPr>
          <a:xfrm>
            <a:off x="8429652" y="6286520"/>
            <a:ext cx="500066" cy="428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Стрелка влево 56">
            <a:hlinkClick r:id="" action="ppaction://hlinkshowjump?jump=previousslide"/>
          </p:cNvPr>
          <p:cNvSpPr/>
          <p:nvPr/>
        </p:nvSpPr>
        <p:spPr>
          <a:xfrm>
            <a:off x="8072462" y="285728"/>
            <a:ext cx="785818"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heck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a:spLocks/>
          </p:cNvSpPr>
          <p:nvPr/>
        </p:nvSpPr>
        <p:spPr bwMode="auto">
          <a:xfrm>
            <a:off x="1714480" y="214290"/>
            <a:ext cx="6215106" cy="1143000"/>
          </a:xfrm>
          <a:prstGeom prst="rect">
            <a:avLst/>
          </a:prstGeom>
          <a:noFill/>
          <a:ln w="6350" cap="rnd">
            <a:noFill/>
            <a:miter lim="800000"/>
            <a:headEnd/>
            <a:tailEnd/>
          </a:ln>
        </p:spPr>
        <p:txBody>
          <a:bodyPr lIns="0" rIns="0" bIns="0" anchor="b">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73050" indent="-273050" eaLnBrk="0" hangingPunct="0">
              <a:spcBef>
                <a:spcPts val="600"/>
              </a:spcBef>
              <a:buClr>
                <a:schemeClr val="accent2"/>
              </a:buClr>
              <a:buSzPct val="85000"/>
              <a:defRPr/>
            </a:pPr>
            <a:r>
              <a:rPr lang="ru-RU" sz="4400" dirty="0" smtClean="0">
                <a:solidFill>
                  <a:srgbClr val="FF0000"/>
                </a:solidFill>
              </a:rPr>
              <a:t>Заключение</a:t>
            </a:r>
            <a:endParaRPr lang="en-US" sz="4400" dirty="0">
              <a:solidFill>
                <a:srgbClr val="FF0000"/>
              </a:solidFill>
            </a:endParaRPr>
          </a:p>
        </p:txBody>
      </p:sp>
      <p:sp>
        <p:nvSpPr>
          <p:cNvPr id="8" name="TextBox 7"/>
          <p:cNvSpPr txBox="1"/>
          <p:nvPr/>
        </p:nvSpPr>
        <p:spPr>
          <a:xfrm>
            <a:off x="214282" y="1857364"/>
            <a:ext cx="8715436" cy="2862322"/>
          </a:xfrm>
          <a:prstGeom prst="rect">
            <a:avLst/>
          </a:prstGeom>
          <a:noFill/>
        </p:spPr>
        <p:txBody>
          <a:bodyPr wrap="square" rtlCol="0">
            <a:spAutoFit/>
          </a:bodyPr>
          <a:lstStyle/>
          <a:p>
            <a:r>
              <a:rPr lang="ru-RU" dirty="0">
                <a:solidFill>
                  <a:srgbClr val="FFFF00"/>
                </a:solidFill>
              </a:rPr>
              <a:t> В частности изучив метод математической индукции, я повысила свои знания в этой области математики, а также научилась решать задачи, которые раньше были мне не под силу. </a:t>
            </a:r>
          </a:p>
          <a:p>
            <a:r>
              <a:rPr lang="ru-RU" dirty="0">
                <a:solidFill>
                  <a:srgbClr val="FFFF00"/>
                </a:solidFill>
              </a:rPr>
              <a:t>     В основном это были логические и занимательные задачи, т.е. как раз те, которые повышают интерес к самой математике как к науке. Решение таких задач становится занимательным занятием и может привлечь в математические лабиринты всё новых любознательных. По-моему, это является основой любой науки. </a:t>
            </a:r>
          </a:p>
          <a:p>
            <a:r>
              <a:rPr lang="ru-RU" dirty="0">
                <a:solidFill>
                  <a:srgbClr val="FFFF00"/>
                </a:solidFill>
              </a:rPr>
              <a:t>    Продолжая изучать метод математической индукции, я постараюсь научиться применять его не только в математике, но и в решении проблем </a:t>
            </a:r>
          </a:p>
        </p:txBody>
      </p:sp>
      <p:sp>
        <p:nvSpPr>
          <p:cNvPr id="9" name="Стрелка вправо 8">
            <a:hlinkClick r:id="" action="ppaction://hlinkshowjump?jump=nextslide"/>
          </p:cNvPr>
          <p:cNvSpPr/>
          <p:nvPr/>
        </p:nvSpPr>
        <p:spPr>
          <a:xfrm>
            <a:off x="8072462" y="6000768"/>
            <a:ext cx="642942" cy="6429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лево 9">
            <a:hlinkClick r:id="" action="ppaction://hlinkshowjump?jump=previousslide"/>
          </p:cNvPr>
          <p:cNvSpPr/>
          <p:nvPr/>
        </p:nvSpPr>
        <p:spPr>
          <a:xfrm>
            <a:off x="428596" y="6000768"/>
            <a:ext cx="1071570" cy="8572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bwMode="auto">
          <a:xfrm>
            <a:off x="428596" y="285728"/>
            <a:ext cx="8143932" cy="928694"/>
          </a:xfrm>
          <a:prstGeom prst="rect">
            <a:avLst/>
          </a:prstGeom>
          <a:noFill/>
          <a:ln w="6350" cap="rnd">
            <a:noFill/>
            <a:miter lim="800000"/>
            <a:headEnd/>
            <a:tailEnd/>
          </a:ln>
        </p:spPr>
        <p:txBody>
          <a:bodyPr lIns="0" rIns="0" bIns="0" anchor="b">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273050" indent="-273050" eaLnBrk="0" hangingPunct="0">
              <a:spcBef>
                <a:spcPts val="600"/>
              </a:spcBef>
              <a:buClr>
                <a:schemeClr val="accent2"/>
              </a:buClr>
              <a:buSzPct val="85000"/>
              <a:defRPr/>
            </a:pPr>
            <a:r>
              <a:rPr lang="ru-RU" sz="4000" dirty="0" smtClean="0">
                <a:solidFill>
                  <a:srgbClr val="FF0000"/>
                </a:solidFill>
              </a:rPr>
              <a:t>Список используемой литературы</a:t>
            </a:r>
            <a:endParaRPr lang="ru-RU" sz="4000" dirty="0">
              <a:solidFill>
                <a:srgbClr val="FF0000"/>
              </a:solidFill>
            </a:endParaRPr>
          </a:p>
        </p:txBody>
      </p:sp>
      <p:sp>
        <p:nvSpPr>
          <p:cNvPr id="6" name="Заголовок 5"/>
          <p:cNvSpPr>
            <a:spLocks noGrp="1"/>
          </p:cNvSpPr>
          <p:nvPr>
            <p:ph type="title"/>
          </p:nvPr>
        </p:nvSpPr>
        <p:spPr>
          <a:xfrm>
            <a:off x="0" y="512064"/>
            <a:ext cx="8686800" cy="914400"/>
          </a:xfrm>
        </p:spPr>
        <p:txBody>
          <a:bodyPr/>
          <a:lstStyle/>
          <a:p>
            <a:endParaRPr lang="ru-RU" dirty="0"/>
          </a:p>
        </p:txBody>
      </p:sp>
      <p:sp>
        <p:nvSpPr>
          <p:cNvPr id="7" name="Содержимое 6"/>
          <p:cNvSpPr>
            <a:spLocks noGrp="1"/>
          </p:cNvSpPr>
          <p:nvPr>
            <p:ph idx="1"/>
          </p:nvPr>
        </p:nvSpPr>
        <p:spPr/>
        <p:txBody>
          <a:bodyPr>
            <a:normAutofit lnSpcReduction="10000"/>
          </a:bodyPr>
          <a:lstStyle/>
          <a:p>
            <a:r>
              <a:rPr lang="ru-RU" sz="1200" b="1" dirty="0" smtClean="0"/>
              <a:t> </a:t>
            </a:r>
            <a:endParaRPr lang="ru-RU" sz="1200" dirty="0" smtClean="0"/>
          </a:p>
          <a:p>
            <a:pPr lvl="0">
              <a:buNone/>
            </a:pPr>
            <a:r>
              <a:rPr lang="ru-RU" sz="1600" dirty="0" smtClean="0">
                <a:solidFill>
                  <a:srgbClr val="FFFF00"/>
                </a:solidFill>
              </a:rPr>
              <a:t>1          </a:t>
            </a:r>
            <a:r>
              <a:rPr lang="ru-RU" sz="1600" dirty="0" smtClean="0">
                <a:solidFill>
                  <a:srgbClr val="FFFF00"/>
                </a:solidFill>
              </a:rPr>
              <a:t>Вавилов В.В. и др. Задачи по математике / Вавилов В.В., Мельников И.И., </a:t>
            </a:r>
            <a:r>
              <a:rPr lang="ru-RU" sz="1600" dirty="0" err="1" smtClean="0">
                <a:solidFill>
                  <a:srgbClr val="FFFF00"/>
                </a:solidFill>
              </a:rPr>
              <a:t>Олехник</a:t>
            </a:r>
            <a:r>
              <a:rPr lang="ru-RU" sz="1600" dirty="0" smtClean="0">
                <a:solidFill>
                  <a:srgbClr val="FFFF00"/>
                </a:solidFill>
              </a:rPr>
              <a:t> С.Н., </a:t>
            </a:r>
            <a:r>
              <a:rPr lang="ru-RU" sz="1600" dirty="0" err="1" smtClean="0">
                <a:solidFill>
                  <a:srgbClr val="FFFF00"/>
                </a:solidFill>
              </a:rPr>
              <a:t>Пасиченко</a:t>
            </a:r>
            <a:r>
              <a:rPr lang="ru-RU" sz="1600" dirty="0" smtClean="0">
                <a:solidFill>
                  <a:srgbClr val="FFFF00"/>
                </a:solidFill>
              </a:rPr>
              <a:t> П.И. - М.: Наука. - 1987. - С.396.</a:t>
            </a:r>
          </a:p>
          <a:p>
            <a:pPr lvl="0">
              <a:buNone/>
            </a:pPr>
            <a:r>
              <a:rPr lang="ru-RU" sz="1600" dirty="0" smtClean="0">
                <a:solidFill>
                  <a:srgbClr val="FFFF00"/>
                </a:solidFill>
              </a:rPr>
              <a:t>2         </a:t>
            </a:r>
            <a:r>
              <a:rPr lang="ru-RU" sz="1600" dirty="0" err="1" smtClean="0">
                <a:solidFill>
                  <a:srgbClr val="FFFF00"/>
                </a:solidFill>
              </a:rPr>
              <a:t>Виленкин</a:t>
            </a:r>
            <a:r>
              <a:rPr lang="ru-RU" sz="1600" dirty="0" smtClean="0">
                <a:solidFill>
                  <a:srgbClr val="FFFF00"/>
                </a:solidFill>
              </a:rPr>
              <a:t> Н.Я. Индукция. Комбинаторика/ Пособие для учителей. - М.: Просвещение. – 1976. - С.4 - 18.</a:t>
            </a:r>
          </a:p>
          <a:p>
            <a:pPr lvl="0">
              <a:buNone/>
            </a:pPr>
            <a:r>
              <a:rPr lang="ru-RU" sz="1600" dirty="0" smtClean="0">
                <a:solidFill>
                  <a:srgbClr val="FFFF00"/>
                </a:solidFill>
              </a:rPr>
              <a:t>3          </a:t>
            </a:r>
            <a:r>
              <a:rPr lang="ru-RU" sz="1600" dirty="0" smtClean="0">
                <a:solidFill>
                  <a:srgbClr val="FFFF00"/>
                </a:solidFill>
              </a:rPr>
              <a:t>Головина Л.И., </a:t>
            </a:r>
            <a:r>
              <a:rPr lang="ru-RU" sz="1600" dirty="0" err="1" smtClean="0">
                <a:solidFill>
                  <a:srgbClr val="FFFF00"/>
                </a:solidFill>
              </a:rPr>
              <a:t>Яглом</a:t>
            </a:r>
            <a:r>
              <a:rPr lang="ru-RU" sz="1600" dirty="0" smtClean="0">
                <a:solidFill>
                  <a:srgbClr val="FFFF00"/>
                </a:solidFill>
              </a:rPr>
              <a:t> И.М. Индукция в геометрии. - М.: </a:t>
            </a:r>
            <a:r>
              <a:rPr lang="ru-RU" sz="1600" dirty="0" err="1" smtClean="0">
                <a:solidFill>
                  <a:srgbClr val="FFFF00"/>
                </a:solidFill>
              </a:rPr>
              <a:t>Госуд</a:t>
            </a:r>
            <a:r>
              <a:rPr lang="ru-RU" sz="1600" dirty="0" smtClean="0">
                <a:solidFill>
                  <a:srgbClr val="FFFF00"/>
                </a:solidFill>
              </a:rPr>
              <a:t>. </a:t>
            </a:r>
            <a:r>
              <a:rPr lang="ru-RU" sz="1600" dirty="0" err="1" smtClean="0">
                <a:solidFill>
                  <a:srgbClr val="FFFF00"/>
                </a:solidFill>
              </a:rPr>
              <a:t>издат</a:t>
            </a:r>
            <a:r>
              <a:rPr lang="ru-RU" sz="1600" dirty="0" smtClean="0">
                <a:solidFill>
                  <a:srgbClr val="FFFF00"/>
                </a:solidFill>
              </a:rPr>
              <a:t>. </a:t>
            </a:r>
            <a:r>
              <a:rPr lang="ru-RU" sz="1600" dirty="0" err="1" smtClean="0">
                <a:solidFill>
                  <a:srgbClr val="FFFF00"/>
                </a:solidFill>
              </a:rPr>
              <a:t>т-теор</a:t>
            </a:r>
            <a:r>
              <a:rPr lang="ru-RU" sz="1600" dirty="0" smtClean="0">
                <a:solidFill>
                  <a:srgbClr val="FFFF00"/>
                </a:solidFill>
              </a:rPr>
              <a:t> литер. - 1956 - С.100.</a:t>
            </a:r>
          </a:p>
          <a:p>
            <a:pPr lvl="0">
              <a:buNone/>
            </a:pPr>
            <a:r>
              <a:rPr lang="ru-RU" sz="1600" dirty="0" smtClean="0">
                <a:solidFill>
                  <a:srgbClr val="FFFF00"/>
                </a:solidFill>
              </a:rPr>
              <a:t>4         </a:t>
            </a:r>
            <a:r>
              <a:rPr lang="ru-RU" sz="1600" dirty="0" smtClean="0">
                <a:solidFill>
                  <a:srgbClr val="FFFF00"/>
                </a:solidFill>
              </a:rPr>
              <a:t>Пособие по математике для поступающих в вузы/ Под ред. Яковлева Г.Н. - М.: Наука. – 1981. - С.47-51. </a:t>
            </a:r>
          </a:p>
          <a:p>
            <a:pPr lvl="0">
              <a:buNone/>
            </a:pPr>
            <a:r>
              <a:rPr lang="ru-RU" sz="1600" dirty="0" smtClean="0">
                <a:solidFill>
                  <a:srgbClr val="FFFF00"/>
                </a:solidFill>
              </a:rPr>
              <a:t>5          </a:t>
            </a:r>
            <a:r>
              <a:rPr lang="ru-RU" sz="1600" dirty="0" err="1" smtClean="0">
                <a:solidFill>
                  <a:srgbClr val="FFFF00"/>
                </a:solidFill>
              </a:rPr>
              <a:t>Рубанов</a:t>
            </a:r>
            <a:r>
              <a:rPr lang="ru-RU" sz="1600" dirty="0" smtClean="0">
                <a:solidFill>
                  <a:srgbClr val="FFFF00"/>
                </a:solidFill>
              </a:rPr>
              <a:t> И.С. Как обучать методу математической индукции/ Математика в школе. - </a:t>
            </a:r>
            <a:r>
              <a:rPr lang="en-US" sz="1600" dirty="0" smtClean="0">
                <a:solidFill>
                  <a:srgbClr val="FFFF00"/>
                </a:solidFill>
              </a:rPr>
              <a:t>N</a:t>
            </a:r>
            <a:r>
              <a:rPr lang="ru-RU" sz="1600" dirty="0" smtClean="0">
                <a:solidFill>
                  <a:srgbClr val="FFFF00"/>
                </a:solidFill>
              </a:rPr>
              <a:t>1. – 1996. - С. 14-20.</a:t>
            </a:r>
          </a:p>
          <a:p>
            <a:pPr lvl="0">
              <a:buNone/>
            </a:pPr>
            <a:r>
              <a:rPr lang="ru-RU" sz="1600" dirty="0" smtClean="0">
                <a:solidFill>
                  <a:srgbClr val="FFFF00"/>
                </a:solidFill>
              </a:rPr>
              <a:t>6          </a:t>
            </a:r>
            <a:r>
              <a:rPr lang="ru-RU" sz="1600" dirty="0" err="1" smtClean="0">
                <a:solidFill>
                  <a:srgbClr val="FFFF00"/>
                </a:solidFill>
              </a:rPr>
              <a:t>Соломинский</a:t>
            </a:r>
            <a:r>
              <a:rPr lang="ru-RU" sz="1600" dirty="0" smtClean="0">
                <a:solidFill>
                  <a:srgbClr val="FFFF00"/>
                </a:solidFill>
              </a:rPr>
              <a:t> И.С. Метод математической индукции. - М.: Наука. - 1974. - 63с.</a:t>
            </a:r>
          </a:p>
          <a:p>
            <a:pPr lvl="0">
              <a:buNone/>
            </a:pPr>
            <a:r>
              <a:rPr lang="ru-RU" sz="1600" dirty="0" smtClean="0">
                <a:solidFill>
                  <a:srgbClr val="FFFF00"/>
                </a:solidFill>
              </a:rPr>
              <a:t>7          </a:t>
            </a:r>
            <a:r>
              <a:rPr lang="ru-RU" sz="1600" dirty="0" err="1" smtClean="0">
                <a:solidFill>
                  <a:srgbClr val="FFFF00"/>
                </a:solidFill>
              </a:rPr>
              <a:t>Соломинский</a:t>
            </a:r>
            <a:r>
              <a:rPr lang="ru-RU" sz="1600" dirty="0" smtClean="0">
                <a:solidFill>
                  <a:srgbClr val="FFFF00"/>
                </a:solidFill>
              </a:rPr>
              <a:t> И.С., Головина Л.И., </a:t>
            </a:r>
            <a:r>
              <a:rPr lang="ru-RU" sz="1600" dirty="0" err="1" smtClean="0">
                <a:solidFill>
                  <a:srgbClr val="FFFF00"/>
                </a:solidFill>
              </a:rPr>
              <a:t>Яглом</a:t>
            </a:r>
            <a:r>
              <a:rPr lang="ru-RU" sz="1600" dirty="0" smtClean="0">
                <a:solidFill>
                  <a:srgbClr val="FFFF00"/>
                </a:solidFill>
              </a:rPr>
              <a:t> И.М. О математической индукции. - </a:t>
            </a:r>
            <a:r>
              <a:rPr lang="ru-RU" sz="1600" dirty="0" err="1" smtClean="0">
                <a:solidFill>
                  <a:srgbClr val="FFFF00"/>
                </a:solidFill>
              </a:rPr>
              <a:t>М.:Наука</a:t>
            </a:r>
            <a:r>
              <a:rPr lang="ru-RU" sz="1600" dirty="0" smtClean="0">
                <a:solidFill>
                  <a:srgbClr val="FFFF00"/>
                </a:solidFill>
              </a:rPr>
              <a:t>. – 1967. - С.7-59.</a:t>
            </a:r>
          </a:p>
          <a:p>
            <a:pPr lvl="0">
              <a:buNone/>
            </a:pPr>
            <a:r>
              <a:rPr lang="ru-RU" sz="1600" dirty="0" smtClean="0">
                <a:solidFill>
                  <a:srgbClr val="FFFF00"/>
                </a:solidFill>
              </a:rPr>
              <a:t>8         Зорин </a:t>
            </a:r>
            <a:r>
              <a:rPr lang="ru-RU" sz="1600" dirty="0" smtClean="0">
                <a:solidFill>
                  <a:srgbClr val="FFFF00"/>
                </a:solidFill>
              </a:rPr>
              <a:t>В.В. , </a:t>
            </a:r>
            <a:r>
              <a:rPr lang="ru-RU" sz="1600" dirty="0" err="1" smtClean="0">
                <a:solidFill>
                  <a:srgbClr val="FFFF00"/>
                </a:solidFill>
              </a:rPr>
              <a:t>Фискович</a:t>
            </a:r>
            <a:r>
              <a:rPr lang="ru-RU" sz="1600" dirty="0" smtClean="0">
                <a:solidFill>
                  <a:srgbClr val="FFFF00"/>
                </a:solidFill>
              </a:rPr>
              <a:t> Т.Т.  Пособие по математике  для  поступающих  в  ВУЗы /            Москва : Высшая школа – 1980</a:t>
            </a:r>
          </a:p>
          <a:p>
            <a:endParaRPr lang="ru-RU" sz="1600" dirty="0">
              <a:solidFill>
                <a:srgbClr val="FFFF00"/>
              </a:solidFill>
            </a:endParaRPr>
          </a:p>
        </p:txBody>
      </p:sp>
      <p:sp>
        <p:nvSpPr>
          <p:cNvPr id="8" name="Стрелка вправо 7">
            <a:hlinkClick r:id="" action="ppaction://hlinkshowjump?jump=nextslide"/>
          </p:cNvPr>
          <p:cNvSpPr/>
          <p:nvPr/>
        </p:nvSpPr>
        <p:spPr>
          <a:xfrm>
            <a:off x="8286776" y="6143644"/>
            <a:ext cx="5497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лево 8">
            <a:hlinkClick r:id="" action="ppaction://hlinkshowjump?jump=previousslide"/>
          </p:cNvPr>
          <p:cNvSpPr/>
          <p:nvPr/>
        </p:nvSpPr>
        <p:spPr>
          <a:xfrm>
            <a:off x="571472" y="6215082"/>
            <a:ext cx="785818" cy="6429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7224" y="214290"/>
            <a:ext cx="7772400" cy="714380"/>
          </a:xfrm>
        </p:spPr>
        <p:txBody>
          <a:bodyPr/>
          <a:lstStyle/>
          <a:p>
            <a:r>
              <a:rPr lang="ru-RU" dirty="0" smtClean="0">
                <a:solidFill>
                  <a:srgbClr val="FF0000"/>
                </a:solidFill>
              </a:rPr>
              <a:t>Задания</a:t>
            </a:r>
            <a:endParaRPr lang="ru-RU" dirty="0">
              <a:solidFill>
                <a:srgbClr val="FF0000"/>
              </a:solidFill>
            </a:endParaRPr>
          </a:p>
        </p:txBody>
      </p:sp>
      <p:sp>
        <p:nvSpPr>
          <p:cNvPr id="4" name="TextBox 3"/>
          <p:cNvSpPr txBox="1"/>
          <p:nvPr/>
        </p:nvSpPr>
        <p:spPr>
          <a:xfrm>
            <a:off x="500034" y="1142984"/>
            <a:ext cx="8358246" cy="5632311"/>
          </a:xfrm>
          <a:prstGeom prst="rect">
            <a:avLst/>
          </a:prstGeom>
          <a:noFill/>
        </p:spPr>
        <p:txBody>
          <a:bodyPr wrap="square" rtlCol="0">
            <a:spAutoFit/>
          </a:bodyPr>
          <a:lstStyle/>
          <a:p>
            <a:r>
              <a:rPr lang="ru-RU" sz="800" dirty="0">
                <a:solidFill>
                  <a:srgbClr val="FFFF00"/>
                </a:solidFill>
              </a:rPr>
              <a:t>1. По мишени произведено три выстрела. Пусть </a:t>
            </a:r>
          </a:p>
          <a:p>
            <a:r>
              <a:rPr lang="ru-RU" sz="800" dirty="0" err="1">
                <a:solidFill>
                  <a:srgbClr val="FFFF00"/>
                </a:solidFill>
              </a:rPr>
              <a:t>Аь</a:t>
            </a:r>
            <a:r>
              <a:rPr lang="ru-RU" sz="800" dirty="0">
                <a:solidFill>
                  <a:srgbClr val="FFFF00"/>
                </a:solidFill>
              </a:rPr>
              <a:t> = {мишень поражена при </a:t>
            </a:r>
            <a:r>
              <a:rPr lang="ru-RU" sz="800" dirty="0" err="1">
                <a:solidFill>
                  <a:srgbClr val="FFFF00"/>
                </a:solidFill>
              </a:rPr>
              <a:t>k-u</a:t>
            </a:r>
            <a:r>
              <a:rPr lang="ru-RU" sz="800" dirty="0">
                <a:solidFill>
                  <a:srgbClr val="FFFF00"/>
                </a:solidFill>
              </a:rPr>
              <a:t> выстреле}, </a:t>
            </a:r>
            <a:r>
              <a:rPr lang="ru-RU" sz="800" dirty="0" err="1">
                <a:solidFill>
                  <a:srgbClr val="FFFF00"/>
                </a:solidFill>
              </a:rPr>
              <a:t>ft=</a:t>
            </a:r>
            <a:r>
              <a:rPr lang="ru-RU" sz="800" dirty="0">
                <a:solidFill>
                  <a:srgbClr val="FFFF00"/>
                </a:solidFill>
              </a:rPr>
              <a:t>»</a:t>
            </a:r>
            <a:r>
              <a:rPr lang="ru-RU" sz="800" dirty="0" err="1">
                <a:solidFill>
                  <a:srgbClr val="FFFF00"/>
                </a:solidFill>
              </a:rPr>
              <a:t>l</a:t>
            </a:r>
            <a:r>
              <a:rPr lang="ru-RU" sz="800" dirty="0">
                <a:solidFill>
                  <a:srgbClr val="FFFF00"/>
                </a:solidFill>
              </a:rPr>
              <a:t>, 2, 3. </a:t>
            </a:r>
          </a:p>
          <a:p>
            <a:r>
              <a:rPr lang="ru-RU" sz="800" dirty="0">
                <a:solidFill>
                  <a:srgbClr val="FFFF00"/>
                </a:solidFill>
              </a:rPr>
              <a:t>Что означают следующие высказывания: </a:t>
            </a:r>
          </a:p>
          <a:p>
            <a:r>
              <a:rPr lang="ru-RU" sz="800" dirty="0">
                <a:solidFill>
                  <a:srgbClr val="FFFF00"/>
                </a:solidFill>
              </a:rPr>
              <a:t>а) </a:t>
            </a:r>
            <a:r>
              <a:rPr lang="ru-RU" sz="800" dirty="0" err="1">
                <a:solidFill>
                  <a:srgbClr val="FFFF00"/>
                </a:solidFill>
              </a:rPr>
              <a:t>Аг</a:t>
            </a:r>
            <a:r>
              <a:rPr lang="ru-RU" sz="800" dirty="0">
                <a:solidFill>
                  <a:srgbClr val="FFFF00"/>
                </a:solidFill>
              </a:rPr>
              <a:t> + А2 + Аз, б) АхАъА3; в) А^А^ + </a:t>
            </a:r>
            <a:r>
              <a:rPr lang="ru-RU" sz="800" dirty="0" err="1">
                <a:solidFill>
                  <a:srgbClr val="FFFF00"/>
                </a:solidFill>
              </a:rPr>
              <a:t>А^Аа</a:t>
            </a:r>
            <a:r>
              <a:rPr lang="ru-RU" sz="800" dirty="0">
                <a:solidFill>
                  <a:srgbClr val="FFFF00"/>
                </a:solidFill>
              </a:rPr>
              <a:t> + </a:t>
            </a:r>
            <a:r>
              <a:rPr lang="ru-RU" sz="800" dirty="0" err="1">
                <a:solidFill>
                  <a:srgbClr val="FFFF00"/>
                </a:solidFill>
              </a:rPr>
              <a:t>А^к^</a:t>
            </a:r>
            <a:r>
              <a:rPr lang="ru-RU" sz="800" dirty="0">
                <a:solidFill>
                  <a:srgbClr val="FFFF00"/>
                </a:solidFill>
              </a:rPr>
              <a:t> </a:t>
            </a:r>
          </a:p>
          <a:p>
            <a:r>
              <a:rPr lang="ru-RU" sz="800" dirty="0">
                <a:solidFill>
                  <a:srgbClr val="FFFF00"/>
                </a:solidFill>
              </a:rPr>
              <a:t>2. Разбирается дело Брауна, Джонса и Смита. Один из них совершил </a:t>
            </a:r>
            <a:r>
              <a:rPr lang="ru-RU" sz="800" dirty="0" err="1">
                <a:solidFill>
                  <a:srgbClr val="FFFF00"/>
                </a:solidFill>
              </a:rPr>
              <a:t>пре</a:t>
            </a:r>
            <a:r>
              <a:rPr lang="ru-RU" sz="800" dirty="0">
                <a:solidFill>
                  <a:srgbClr val="FFFF00"/>
                </a:solidFill>
              </a:rPr>
              <a:t>- </a:t>
            </a:r>
          </a:p>
          <a:p>
            <a:r>
              <a:rPr lang="ru-RU" sz="800" dirty="0" err="1">
                <a:solidFill>
                  <a:srgbClr val="FFFF00"/>
                </a:solidFill>
              </a:rPr>
              <a:t>ступление</a:t>
            </a:r>
            <a:r>
              <a:rPr lang="ru-RU" sz="800" dirty="0">
                <a:solidFill>
                  <a:srgbClr val="FFFF00"/>
                </a:solidFill>
              </a:rPr>
              <a:t>. </a:t>
            </a:r>
          </a:p>
          <a:p>
            <a:r>
              <a:rPr lang="ru-RU" sz="800" dirty="0">
                <a:solidFill>
                  <a:srgbClr val="FFFF00"/>
                </a:solidFill>
              </a:rPr>
              <a:t>На следствии каждый из них сделал два заявления. </a:t>
            </a:r>
          </a:p>
          <a:p>
            <a:r>
              <a:rPr lang="ru-RU" sz="800" dirty="0">
                <a:solidFill>
                  <a:srgbClr val="FFFF00"/>
                </a:solidFill>
              </a:rPr>
              <a:t>Браун. Я не делал этого. </a:t>
            </a:r>
          </a:p>
          <a:p>
            <a:r>
              <a:rPr lang="ru-RU" sz="800" dirty="0">
                <a:solidFill>
                  <a:srgbClr val="FFFF00"/>
                </a:solidFill>
              </a:rPr>
              <a:t>Смит сделал это. </a:t>
            </a:r>
          </a:p>
          <a:p>
            <a:r>
              <a:rPr lang="ru-RU" sz="800" dirty="0">
                <a:solidFill>
                  <a:srgbClr val="FFFF00"/>
                </a:solidFill>
              </a:rPr>
              <a:t>Джонс. Смит не виновен. </a:t>
            </a:r>
          </a:p>
          <a:p>
            <a:r>
              <a:rPr lang="ru-RU" sz="800" dirty="0">
                <a:solidFill>
                  <a:srgbClr val="FFFF00"/>
                </a:solidFill>
              </a:rPr>
              <a:t>Браун сделал это. </a:t>
            </a:r>
          </a:p>
          <a:p>
            <a:r>
              <a:rPr lang="ru-RU" sz="800" dirty="0">
                <a:solidFill>
                  <a:srgbClr val="FFFF00"/>
                </a:solidFill>
              </a:rPr>
              <a:t>Смит. Я не делал этого. </a:t>
            </a:r>
          </a:p>
          <a:p>
            <a:r>
              <a:rPr lang="ru-RU" sz="800" dirty="0">
                <a:solidFill>
                  <a:srgbClr val="FFFF00"/>
                </a:solidFill>
              </a:rPr>
              <a:t>Джонс не делал этого. </a:t>
            </a:r>
          </a:p>
          <a:p>
            <a:r>
              <a:rPr lang="ru-RU" sz="800" dirty="0">
                <a:solidFill>
                  <a:srgbClr val="FFFF00"/>
                </a:solidFill>
              </a:rPr>
              <a:t>Суд установил, что один из них дважды солгал, другой—дважды </a:t>
            </a:r>
            <a:r>
              <a:rPr lang="ru-RU" sz="800" dirty="0" err="1">
                <a:solidFill>
                  <a:srgbClr val="FFFF00"/>
                </a:solidFill>
              </a:rPr>
              <a:t>скгзал</a:t>
            </a:r>
            <a:r>
              <a:rPr lang="ru-RU" sz="800" dirty="0">
                <a:solidFill>
                  <a:srgbClr val="FFFF00"/>
                </a:solidFill>
              </a:rPr>
              <a:t> </a:t>
            </a:r>
          </a:p>
          <a:p>
            <a:r>
              <a:rPr lang="ru-RU" sz="800" dirty="0">
                <a:solidFill>
                  <a:srgbClr val="FFFF00"/>
                </a:solidFill>
              </a:rPr>
              <a:t>правду, третий —один раз солгал, один раз сказал правду. Кто совершил </a:t>
            </a:r>
            <a:r>
              <a:rPr lang="ru-RU" sz="800" dirty="0" err="1">
                <a:solidFill>
                  <a:srgbClr val="FFFF00"/>
                </a:solidFill>
              </a:rPr>
              <a:t>пре</a:t>
            </a:r>
            <a:r>
              <a:rPr lang="ru-RU" sz="800" dirty="0">
                <a:solidFill>
                  <a:srgbClr val="FFFF00"/>
                </a:solidFill>
              </a:rPr>
              <a:t>- </a:t>
            </a:r>
          </a:p>
          <a:p>
            <a:r>
              <a:rPr lang="ru-RU" sz="800" dirty="0" err="1">
                <a:solidFill>
                  <a:srgbClr val="FFFF00"/>
                </a:solidFill>
              </a:rPr>
              <a:t>ступление</a:t>
            </a:r>
            <a:r>
              <a:rPr lang="ru-RU" sz="800" dirty="0">
                <a:solidFill>
                  <a:srgbClr val="FFFF00"/>
                </a:solidFill>
              </a:rPr>
              <a:t>? </a:t>
            </a:r>
          </a:p>
          <a:p>
            <a:r>
              <a:rPr lang="ru-RU" sz="800" dirty="0">
                <a:solidFill>
                  <a:srgbClr val="FFFF00"/>
                </a:solidFill>
              </a:rPr>
              <a:t>3. Для полярной экспедиции из восьми претендентов А, В, С, D, Е, F, </a:t>
            </a:r>
          </a:p>
          <a:p>
            <a:r>
              <a:rPr lang="ru-RU" sz="800" dirty="0">
                <a:solidFill>
                  <a:srgbClr val="FFFF00"/>
                </a:solidFill>
              </a:rPr>
              <a:t>G и Н надо отобрать шесть специалистов: биолога, гидролога, синоптика, </a:t>
            </a:r>
          </a:p>
          <a:p>
            <a:r>
              <a:rPr lang="ru-RU" sz="800" dirty="0">
                <a:solidFill>
                  <a:srgbClr val="FFFF00"/>
                </a:solidFill>
              </a:rPr>
              <a:t>радиста, механика и врача. Обязанности биолога могут выполнять Е и G, гид- </a:t>
            </a:r>
          </a:p>
          <a:p>
            <a:r>
              <a:rPr lang="ru-RU" sz="800" dirty="0" err="1">
                <a:solidFill>
                  <a:srgbClr val="FFFF00"/>
                </a:solidFill>
              </a:rPr>
              <a:t>ролога</a:t>
            </a:r>
            <a:r>
              <a:rPr lang="ru-RU" sz="800" dirty="0">
                <a:solidFill>
                  <a:srgbClr val="FFFF00"/>
                </a:solidFill>
              </a:rPr>
              <a:t> В и F, синоптика F и G, радиста С и D, механика С и Я, врача А </a:t>
            </a:r>
          </a:p>
          <a:p>
            <a:r>
              <a:rPr lang="ru-RU" sz="800" dirty="0">
                <a:solidFill>
                  <a:srgbClr val="FFFF00"/>
                </a:solidFill>
              </a:rPr>
              <a:t>и D. Хотя некоторые претенденты владеют двумя специальностями, в </a:t>
            </a:r>
            <a:r>
              <a:rPr lang="ru-RU" sz="800" dirty="0" err="1">
                <a:solidFill>
                  <a:srgbClr val="FFFF00"/>
                </a:solidFill>
              </a:rPr>
              <a:t>экспе</a:t>
            </a:r>
            <a:r>
              <a:rPr lang="ru-RU" sz="800" dirty="0">
                <a:solidFill>
                  <a:srgbClr val="FFFF00"/>
                </a:solidFill>
              </a:rPr>
              <a:t>- </a:t>
            </a:r>
          </a:p>
          <a:p>
            <a:r>
              <a:rPr lang="ru-RU" sz="800" dirty="0" err="1">
                <a:solidFill>
                  <a:srgbClr val="FFFF00"/>
                </a:solidFill>
              </a:rPr>
              <a:t>диции</a:t>
            </a:r>
            <a:r>
              <a:rPr lang="ru-RU" sz="800" dirty="0">
                <a:solidFill>
                  <a:srgbClr val="FFFF00"/>
                </a:solidFill>
              </a:rPr>
              <a:t> каждый сможет выполнять только одну обязанность. Кого и кем </a:t>
            </a:r>
            <a:r>
              <a:rPr lang="ru-RU" sz="800" dirty="0" err="1">
                <a:solidFill>
                  <a:srgbClr val="FFFF00"/>
                </a:solidFill>
              </a:rPr>
              <a:t>сле</a:t>
            </a:r>
            <a:r>
              <a:rPr lang="ru-RU" sz="800" dirty="0">
                <a:solidFill>
                  <a:srgbClr val="FFFF00"/>
                </a:solidFill>
              </a:rPr>
              <a:t>- </a:t>
            </a:r>
          </a:p>
          <a:p>
            <a:r>
              <a:rPr lang="ru-RU" sz="800" dirty="0">
                <a:solidFill>
                  <a:srgbClr val="FFFF00"/>
                </a:solidFill>
              </a:rPr>
              <a:t>дует взять в экспедицию, если F не может ехать без В, D —без Н и без С, </a:t>
            </a:r>
          </a:p>
          <a:p>
            <a:r>
              <a:rPr lang="ru-RU" sz="800" dirty="0">
                <a:solidFill>
                  <a:srgbClr val="FFFF00"/>
                </a:solidFill>
              </a:rPr>
              <a:t>С не может ехать одновременно с G, а А не может ехать вместе с В? </a:t>
            </a:r>
          </a:p>
          <a:p>
            <a:r>
              <a:rPr lang="ru-RU" sz="800" dirty="0">
                <a:solidFill>
                  <a:srgbClr val="FFFF00"/>
                </a:solidFill>
              </a:rPr>
              <a:t>4. Рассмотрим два определения легкой контрольной: </a:t>
            </a:r>
          </a:p>
          <a:p>
            <a:r>
              <a:rPr lang="ru-RU" sz="800" dirty="0">
                <a:solidFill>
                  <a:srgbClr val="FFFF00"/>
                </a:solidFill>
              </a:rPr>
              <a:t>1. Контрольная работа называется легко, если каждую задачу решил хотя </a:t>
            </a:r>
          </a:p>
          <a:p>
            <a:r>
              <a:rPr lang="ru-RU" sz="800" dirty="0">
                <a:solidFill>
                  <a:srgbClr val="FFFF00"/>
                </a:solidFill>
              </a:rPr>
              <a:t>бы один ученик. </a:t>
            </a:r>
          </a:p>
          <a:p>
            <a:r>
              <a:rPr lang="ru-RU" sz="800" dirty="0">
                <a:solidFill>
                  <a:srgbClr val="FFFF00"/>
                </a:solidFill>
              </a:rPr>
              <a:t>2. Контрольная работа называется легкой, если хотя бы один ученик </a:t>
            </a:r>
          </a:p>
          <a:p>
            <a:r>
              <a:rPr lang="ru-RU" sz="800" dirty="0">
                <a:solidFill>
                  <a:srgbClr val="FFFF00"/>
                </a:solidFill>
              </a:rPr>
              <a:t>решил все задачи. </a:t>
            </a:r>
          </a:p>
          <a:p>
            <a:r>
              <a:rPr lang="ru-RU" sz="800" dirty="0">
                <a:solidFill>
                  <a:srgbClr val="FFFF00"/>
                </a:solidFill>
              </a:rPr>
              <a:t>а) Может ли контрольная быть легкой в смысле первого определения и </a:t>
            </a:r>
          </a:p>
          <a:p>
            <a:r>
              <a:rPr lang="ru-RU" sz="800" dirty="0">
                <a:solidFill>
                  <a:srgbClr val="FFFF00"/>
                </a:solidFill>
              </a:rPr>
              <a:t>трудной (не легкой) в смысле второго? </a:t>
            </a:r>
          </a:p>
          <a:p>
            <a:r>
              <a:rPr lang="ru-RU" sz="800" dirty="0">
                <a:solidFill>
                  <a:srgbClr val="FFFF00"/>
                </a:solidFill>
              </a:rPr>
              <a:t>б) Может ли работа быть легкой в смысле второго определения и трудной </a:t>
            </a:r>
          </a:p>
          <a:p>
            <a:r>
              <a:rPr lang="ru-RU" sz="800" dirty="0">
                <a:solidFill>
                  <a:srgbClr val="FFFF00"/>
                </a:solidFill>
              </a:rPr>
              <a:t>в смысле первого? </a:t>
            </a:r>
          </a:p>
          <a:p>
            <a:r>
              <a:rPr lang="ru-RU" sz="800" dirty="0">
                <a:solidFill>
                  <a:srgbClr val="FFFF00"/>
                </a:solidFill>
              </a:rPr>
              <a:t>5. Ученики 10 В класса хвастались тем, что </a:t>
            </a:r>
            <a:r>
              <a:rPr lang="ru-RU" sz="800" dirty="0" err="1">
                <a:solidFill>
                  <a:srgbClr val="FFFF00"/>
                </a:solidFill>
              </a:rPr>
              <a:t>онн</a:t>
            </a:r>
            <a:r>
              <a:rPr lang="ru-RU" sz="800" dirty="0">
                <a:solidFill>
                  <a:srgbClr val="FFFF00"/>
                </a:solidFill>
              </a:rPr>
              <a:t> выше ростом учеников </a:t>
            </a:r>
          </a:p>
          <a:p>
            <a:r>
              <a:rPr lang="ru-RU" sz="800" dirty="0">
                <a:solidFill>
                  <a:srgbClr val="FFFF00"/>
                </a:solidFill>
              </a:rPr>
              <a:t>10 А. На вопрос учителя математики: «Что, собственно, означает, что вы выше </a:t>
            </a:r>
          </a:p>
          <a:p>
            <a:r>
              <a:rPr lang="ru-RU" sz="800" dirty="0">
                <a:solidFill>
                  <a:srgbClr val="FFFF00"/>
                </a:solidFill>
              </a:rPr>
              <a:t>ростом?» — ученики 10 В дали следующие ответы: </a:t>
            </a:r>
          </a:p>
          <a:p>
            <a:r>
              <a:rPr lang="ru-RU" sz="800" dirty="0">
                <a:solidFill>
                  <a:srgbClr val="FFFF00"/>
                </a:solidFill>
              </a:rPr>
              <a:t>1. Любой из нас выше любого из них. </a:t>
            </a:r>
          </a:p>
          <a:p>
            <a:r>
              <a:rPr lang="ru-RU" sz="800" dirty="0">
                <a:solidFill>
                  <a:srgbClr val="FFFF00"/>
                </a:solidFill>
              </a:rPr>
              <a:t>2. Самый высокий </a:t>
            </a:r>
            <a:r>
              <a:rPr lang="ru-RU" sz="800" dirty="0" err="1">
                <a:solidFill>
                  <a:srgbClr val="FFFF00"/>
                </a:solidFill>
              </a:rPr>
              <a:t>нз</a:t>
            </a:r>
            <a:r>
              <a:rPr lang="ru-RU" sz="800" dirty="0">
                <a:solidFill>
                  <a:srgbClr val="FFFF00"/>
                </a:solidFill>
              </a:rPr>
              <a:t> нас выше самого высокого </a:t>
            </a:r>
            <a:r>
              <a:rPr lang="ru-RU" sz="800" dirty="0" err="1">
                <a:solidFill>
                  <a:srgbClr val="FFFF00"/>
                </a:solidFill>
              </a:rPr>
              <a:t>нз</a:t>
            </a:r>
            <a:r>
              <a:rPr lang="ru-RU" sz="800" dirty="0">
                <a:solidFill>
                  <a:srgbClr val="FFFF00"/>
                </a:solidFill>
              </a:rPr>
              <a:t> них. </a:t>
            </a:r>
          </a:p>
          <a:p>
            <a:r>
              <a:rPr lang="ru-RU" sz="800" dirty="0">
                <a:solidFill>
                  <a:srgbClr val="FFFF00"/>
                </a:solidFill>
              </a:rPr>
              <a:t>3. Для любого ученика нашего класса найдется ученик класса А меньшего </a:t>
            </a:r>
          </a:p>
          <a:p>
            <a:r>
              <a:rPr lang="ru-RU" sz="800" dirty="0">
                <a:solidFill>
                  <a:srgbClr val="FFFF00"/>
                </a:solidFill>
              </a:rPr>
              <a:t>роста. </a:t>
            </a:r>
          </a:p>
          <a:p>
            <a:r>
              <a:rPr lang="ru-RU" sz="800" dirty="0">
                <a:solidFill>
                  <a:srgbClr val="FFFF00"/>
                </a:solidFill>
              </a:rPr>
              <a:t>4. Каждый ученик класса А ниже хотя бы одного ученика нашего класса. </a:t>
            </a:r>
          </a:p>
          <a:p>
            <a:r>
              <a:rPr lang="ru-RU" sz="800" dirty="0">
                <a:solidFill>
                  <a:srgbClr val="FFFF00"/>
                </a:solidFill>
              </a:rPr>
              <a:t>5. Средний рост учеников нашего класса больше среднего роста учеников </a:t>
            </a:r>
          </a:p>
          <a:p>
            <a:r>
              <a:rPr lang="ru-RU" sz="800" dirty="0">
                <a:solidFill>
                  <a:srgbClr val="FFFF00"/>
                </a:solidFill>
              </a:rPr>
              <a:t>класса А. </a:t>
            </a:r>
          </a:p>
          <a:p>
            <a:r>
              <a:rPr lang="ru-RU" sz="800" dirty="0">
                <a:solidFill>
                  <a:srgbClr val="FFFF00"/>
                </a:solidFill>
              </a:rPr>
              <a:t>Есть ли среди этих ответов равносильные? Если есть, то какие?</a:t>
            </a:r>
          </a:p>
          <a:p>
            <a:endParaRPr lang="ru-RU" sz="800" dirty="0">
              <a:solidFill>
                <a:srgbClr val="FFFF00"/>
              </a:solidFill>
            </a:endParaRPr>
          </a:p>
        </p:txBody>
      </p:sp>
      <p:sp>
        <p:nvSpPr>
          <p:cNvPr id="6" name="Стрелка влево 5">
            <a:hlinkClick r:id="" action="ppaction://hlinkshowjump?jump=previousslide"/>
          </p:cNvPr>
          <p:cNvSpPr/>
          <p:nvPr/>
        </p:nvSpPr>
        <p:spPr>
          <a:xfrm>
            <a:off x="8072462" y="357166"/>
            <a:ext cx="714380"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Знак запрета 6">
            <a:hlinkClick r:id="" action="ppaction://hlinkshowjump?jump=firstslide"/>
          </p:cNvPr>
          <p:cNvSpPr/>
          <p:nvPr/>
        </p:nvSpPr>
        <p:spPr>
          <a:xfrm>
            <a:off x="7929586" y="5786454"/>
            <a:ext cx="914400" cy="9144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transition>
    <p:randomBa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bwMode="auto">
          <a:xfrm>
            <a:off x="2571750" y="357188"/>
            <a:ext cx="4757738" cy="1143000"/>
          </a:xfrm>
        </p:spPr>
        <p:txBody>
          <a:bodyPr wrap="square" lIns="91440" tIns="45720" rIns="91440" bIns="45720" numCol="1" compatLnSpc="1">
            <a:prstTxWarp prst="textNoShape">
              <a:avLst/>
            </a:prstTxWarp>
          </a:bodyPr>
          <a:lstStyle/>
          <a:p>
            <a:r>
              <a:rPr lang="ru-RU" dirty="0" smtClean="0">
                <a:ln>
                  <a:noFill/>
                </a:ln>
                <a:solidFill>
                  <a:schemeClr val="accent3"/>
                </a:solidFill>
                <a:effectLst/>
              </a:rPr>
              <a:t>Содержание</a:t>
            </a:r>
            <a:endParaRPr lang="ru-RU" dirty="0" smtClean="0">
              <a:ln>
                <a:noFill/>
              </a:ln>
              <a:solidFill>
                <a:schemeClr val="accent3"/>
              </a:solidFill>
              <a:effectLst/>
            </a:endParaRPr>
          </a:p>
        </p:txBody>
      </p:sp>
      <p:sp>
        <p:nvSpPr>
          <p:cNvPr id="20482" name="Rectangle 3"/>
          <p:cNvSpPr>
            <a:spLocks noGrp="1" noChangeArrowheads="1"/>
          </p:cNvSpPr>
          <p:nvPr>
            <p:ph idx="1"/>
          </p:nvPr>
        </p:nvSpPr>
        <p:spPr>
          <a:xfrm>
            <a:off x="571472" y="1357298"/>
            <a:ext cx="8229600" cy="5286412"/>
          </a:xfrm>
        </p:spPr>
        <p:txBody>
          <a:bodyPr>
            <a:normAutofit fontScale="85000" lnSpcReduction="20000"/>
          </a:bodyPr>
          <a:lstStyle/>
          <a:p>
            <a:r>
              <a:rPr lang="ru-RU" sz="2000" b="1" dirty="0" smtClean="0">
                <a:solidFill>
                  <a:srgbClr val="FF0000"/>
                </a:solidFill>
              </a:rPr>
              <a:t> </a:t>
            </a:r>
            <a:r>
              <a:rPr lang="ru-RU" sz="2000" b="1" dirty="0" smtClean="0">
                <a:solidFill>
                  <a:srgbClr val="FF0000"/>
                </a:solidFill>
              </a:rPr>
              <a:t>Введение</a:t>
            </a:r>
          </a:p>
          <a:p>
            <a:r>
              <a:rPr lang="ru-RU" sz="2000" b="1" dirty="0" smtClean="0">
                <a:solidFill>
                  <a:srgbClr val="FF0000"/>
                </a:solidFill>
              </a:rPr>
              <a:t>Основная часть</a:t>
            </a:r>
            <a:r>
              <a:rPr lang="ru-RU" sz="2000" b="1" dirty="0" smtClean="0">
                <a:solidFill>
                  <a:srgbClr val="FF0000"/>
                </a:solidFill>
              </a:rPr>
              <a:t>:</a:t>
            </a:r>
          </a:p>
          <a:p>
            <a:pPr marL="525780" lvl="0" indent="-457200">
              <a:buAutoNum type="arabicParenR"/>
            </a:pPr>
            <a:r>
              <a:rPr lang="ru-RU" sz="2000" b="1" dirty="0" smtClean="0">
                <a:solidFill>
                  <a:srgbClr val="92D050"/>
                </a:solidFill>
              </a:rPr>
              <a:t>Полная </a:t>
            </a:r>
            <a:r>
              <a:rPr lang="ru-RU" sz="2000" b="1" dirty="0" smtClean="0">
                <a:solidFill>
                  <a:srgbClr val="92D050"/>
                </a:solidFill>
              </a:rPr>
              <a:t>индукция</a:t>
            </a:r>
            <a:r>
              <a:rPr lang="ru-RU" sz="2000" dirty="0" smtClean="0">
                <a:solidFill>
                  <a:srgbClr val="92D050"/>
                </a:solidFill>
              </a:rPr>
              <a:t> </a:t>
            </a:r>
            <a:endParaRPr lang="ru-RU" sz="2000" dirty="0" smtClean="0">
              <a:solidFill>
                <a:srgbClr val="92D050"/>
              </a:solidFill>
            </a:endParaRPr>
          </a:p>
          <a:p>
            <a:pPr marL="525780" indent="-457200">
              <a:buFont typeface="Wingdings"/>
              <a:buAutoNum type="arabicParenR"/>
            </a:pPr>
            <a:r>
              <a:rPr lang="ru-RU" sz="2000" b="1" dirty="0" smtClean="0">
                <a:solidFill>
                  <a:srgbClr val="92D050"/>
                </a:solidFill>
              </a:rPr>
              <a:t>Неполная индукция</a:t>
            </a:r>
            <a:r>
              <a:rPr lang="ru-RU" sz="2000" dirty="0" smtClean="0">
                <a:solidFill>
                  <a:srgbClr val="92D050"/>
                </a:solidFill>
              </a:rPr>
              <a:t> </a:t>
            </a:r>
          </a:p>
          <a:p>
            <a:pPr marL="525780" indent="-457200">
              <a:buFont typeface="Wingdings"/>
              <a:buAutoNum type="arabicParenR"/>
            </a:pPr>
            <a:r>
              <a:rPr lang="ru-RU" sz="2000" b="1" dirty="0" smtClean="0">
                <a:solidFill>
                  <a:srgbClr val="92D050"/>
                </a:solidFill>
              </a:rPr>
              <a:t>Математическая индукция</a:t>
            </a:r>
            <a:r>
              <a:rPr lang="ru-RU" sz="2000" dirty="0" smtClean="0">
                <a:solidFill>
                  <a:srgbClr val="92D050"/>
                </a:solidFill>
              </a:rPr>
              <a:t> </a:t>
            </a:r>
          </a:p>
          <a:p>
            <a:pPr marL="525780" lvl="0" indent="-457200">
              <a:buAutoNum type="arabicParenR"/>
            </a:pPr>
            <a:r>
              <a:rPr lang="ru-RU" sz="2000" b="1" dirty="0" smtClean="0">
                <a:solidFill>
                  <a:srgbClr val="92D050"/>
                </a:solidFill>
              </a:rPr>
              <a:t>Принцип Математической индукции</a:t>
            </a:r>
            <a:r>
              <a:rPr lang="ru-RU" sz="2000" dirty="0" smtClean="0">
                <a:solidFill>
                  <a:srgbClr val="92D050"/>
                </a:solidFill>
              </a:rPr>
              <a:t> </a:t>
            </a:r>
            <a:endParaRPr lang="ru-RU" sz="2000" dirty="0" smtClean="0">
              <a:solidFill>
                <a:srgbClr val="92D050"/>
              </a:solidFill>
            </a:endParaRPr>
          </a:p>
          <a:p>
            <a:r>
              <a:rPr lang="ru-RU" sz="2000" dirty="0" smtClean="0">
                <a:solidFill>
                  <a:srgbClr val="0066CC"/>
                </a:solidFill>
              </a:rPr>
              <a:t> </a:t>
            </a:r>
            <a:r>
              <a:rPr lang="ru-RU" sz="2000" b="1" dirty="0" smtClean="0">
                <a:solidFill>
                  <a:srgbClr val="0066CC"/>
                </a:solidFill>
              </a:rPr>
              <a:t>Метод математической индукции в решении задач на </a:t>
            </a:r>
            <a:endParaRPr lang="ru-RU" sz="2000" dirty="0" smtClean="0">
              <a:solidFill>
                <a:srgbClr val="0066CC"/>
              </a:solidFill>
            </a:endParaRPr>
          </a:p>
          <a:p>
            <a:pPr>
              <a:buNone/>
            </a:pPr>
            <a:r>
              <a:rPr lang="ru-RU" sz="2000" b="1" dirty="0" smtClean="0">
                <a:solidFill>
                  <a:srgbClr val="0066CC"/>
                </a:solidFill>
              </a:rPr>
              <a:t>делимость</a:t>
            </a:r>
            <a:r>
              <a:rPr lang="en-US" sz="2000" b="1" dirty="0" smtClean="0">
                <a:solidFill>
                  <a:srgbClr val="0066CC"/>
                </a:solidFill>
              </a:rPr>
              <a:t>;</a:t>
            </a:r>
            <a:endParaRPr lang="ru-RU" sz="2000" b="1" dirty="0" smtClean="0">
              <a:solidFill>
                <a:srgbClr val="0066CC"/>
              </a:solidFill>
            </a:endParaRPr>
          </a:p>
          <a:p>
            <a:r>
              <a:rPr lang="ru-RU" sz="2000" dirty="0" smtClean="0">
                <a:solidFill>
                  <a:srgbClr val="336699"/>
                </a:solidFill>
              </a:rPr>
              <a:t> </a:t>
            </a:r>
            <a:r>
              <a:rPr lang="ru-RU" sz="2000" b="1" dirty="0" smtClean="0">
                <a:solidFill>
                  <a:srgbClr val="336699"/>
                </a:solidFill>
              </a:rPr>
              <a:t>Применение метода математической индукции к </a:t>
            </a:r>
            <a:endParaRPr lang="ru-RU" sz="2000" dirty="0" smtClean="0">
              <a:solidFill>
                <a:srgbClr val="336699"/>
              </a:solidFill>
            </a:endParaRPr>
          </a:p>
          <a:p>
            <a:pPr>
              <a:buNone/>
            </a:pPr>
            <a:r>
              <a:rPr lang="ru-RU" sz="2000" b="1" dirty="0" smtClean="0">
                <a:solidFill>
                  <a:srgbClr val="336699"/>
                </a:solidFill>
              </a:rPr>
              <a:t>суммированию </a:t>
            </a:r>
            <a:r>
              <a:rPr lang="ru-RU" sz="2000" b="1" dirty="0" smtClean="0">
                <a:solidFill>
                  <a:srgbClr val="336699"/>
                </a:solidFill>
              </a:rPr>
              <a:t>рядов</a:t>
            </a:r>
            <a:r>
              <a:rPr lang="en-US" sz="2000" b="1" dirty="0" smtClean="0">
                <a:solidFill>
                  <a:srgbClr val="336699"/>
                </a:solidFill>
              </a:rPr>
              <a:t>;</a:t>
            </a:r>
            <a:endParaRPr lang="ru-RU" sz="2000" b="1" dirty="0" smtClean="0">
              <a:solidFill>
                <a:srgbClr val="336699"/>
              </a:solidFill>
            </a:endParaRPr>
          </a:p>
          <a:p>
            <a:r>
              <a:rPr lang="ru-RU" sz="2000" dirty="0" smtClean="0">
                <a:solidFill>
                  <a:srgbClr val="336699"/>
                </a:solidFill>
              </a:rPr>
              <a:t> </a:t>
            </a:r>
            <a:r>
              <a:rPr lang="ru-RU" sz="2000" b="1" dirty="0" smtClean="0">
                <a:solidFill>
                  <a:srgbClr val="336699"/>
                </a:solidFill>
              </a:rPr>
              <a:t>Примеры применения метода математической индукции к </a:t>
            </a:r>
            <a:endParaRPr lang="ru-RU" sz="2000" dirty="0" smtClean="0">
              <a:solidFill>
                <a:srgbClr val="336699"/>
              </a:solidFill>
            </a:endParaRPr>
          </a:p>
          <a:p>
            <a:pPr>
              <a:buNone/>
            </a:pPr>
            <a:r>
              <a:rPr lang="ru-RU" sz="2000" b="1" dirty="0" smtClean="0">
                <a:solidFill>
                  <a:srgbClr val="336699"/>
                </a:solidFill>
              </a:rPr>
              <a:t>доказательству </a:t>
            </a:r>
            <a:r>
              <a:rPr lang="ru-RU" sz="2000" b="1" dirty="0" smtClean="0">
                <a:solidFill>
                  <a:srgbClr val="336699"/>
                </a:solidFill>
              </a:rPr>
              <a:t>неравенств</a:t>
            </a:r>
            <a:r>
              <a:rPr lang="en-US" sz="2000" b="1" dirty="0" smtClean="0">
                <a:solidFill>
                  <a:srgbClr val="336699"/>
                </a:solidFill>
              </a:rPr>
              <a:t>;</a:t>
            </a:r>
          </a:p>
          <a:p>
            <a:r>
              <a:rPr lang="ru-RU" sz="2000" b="1" dirty="0" smtClean="0">
                <a:solidFill>
                  <a:srgbClr val="336699"/>
                </a:solidFill>
              </a:rPr>
              <a:t>Метод математической индукции в применение к другим </a:t>
            </a:r>
            <a:endParaRPr lang="ru-RU" sz="2000" dirty="0" smtClean="0">
              <a:solidFill>
                <a:srgbClr val="336699"/>
              </a:solidFill>
            </a:endParaRPr>
          </a:p>
          <a:p>
            <a:pPr>
              <a:buNone/>
            </a:pPr>
            <a:r>
              <a:rPr lang="ru-RU" sz="2000" b="1" dirty="0" smtClean="0">
                <a:solidFill>
                  <a:srgbClr val="336699"/>
                </a:solidFill>
              </a:rPr>
              <a:t>з</a:t>
            </a:r>
            <a:r>
              <a:rPr lang="ru-RU" sz="2000" b="1" dirty="0" smtClean="0">
                <a:solidFill>
                  <a:srgbClr val="336699"/>
                </a:solidFill>
              </a:rPr>
              <a:t>адачам</a:t>
            </a:r>
            <a:r>
              <a:rPr lang="en-US" sz="2000" b="1" dirty="0" smtClean="0">
                <a:solidFill>
                  <a:srgbClr val="336699"/>
                </a:solidFill>
              </a:rPr>
              <a:t>;</a:t>
            </a:r>
            <a:endParaRPr lang="ru-RU" sz="2000" b="1" dirty="0" smtClean="0">
              <a:solidFill>
                <a:srgbClr val="336699"/>
              </a:solidFill>
            </a:endParaRPr>
          </a:p>
          <a:p>
            <a:pPr>
              <a:buNone/>
            </a:pPr>
            <a:r>
              <a:rPr lang="ru-RU" sz="1800" b="1" i="1" dirty="0" smtClean="0">
                <a:solidFill>
                  <a:srgbClr val="FFFF00"/>
                </a:solidFill>
              </a:rPr>
              <a:t> </a:t>
            </a:r>
            <a:r>
              <a:rPr lang="ru-RU" sz="1800" b="1" i="1" dirty="0" smtClean="0">
                <a:solidFill>
                  <a:srgbClr val="FFFF00"/>
                </a:solidFill>
              </a:rPr>
              <a:t>Заключение</a:t>
            </a:r>
          </a:p>
          <a:p>
            <a:pPr>
              <a:buNone/>
            </a:pPr>
            <a:r>
              <a:rPr lang="ru-RU" sz="1600" dirty="0" smtClean="0">
                <a:solidFill>
                  <a:srgbClr val="FFFF00"/>
                </a:solidFill>
              </a:rPr>
              <a:t> </a:t>
            </a:r>
            <a:r>
              <a:rPr lang="ru-RU" sz="1600" i="1" dirty="0" smtClean="0">
                <a:solidFill>
                  <a:srgbClr val="FFFF00"/>
                </a:solidFill>
              </a:rPr>
              <a:t>Список используемой </a:t>
            </a:r>
            <a:r>
              <a:rPr lang="ru-RU" sz="1600" i="1" dirty="0" smtClean="0">
                <a:solidFill>
                  <a:srgbClr val="FFFF00"/>
                </a:solidFill>
              </a:rPr>
              <a:t>литературы</a:t>
            </a:r>
          </a:p>
          <a:p>
            <a:pPr>
              <a:buNone/>
            </a:pPr>
            <a:r>
              <a:rPr lang="ru-RU" sz="1600" b="1" dirty="0" smtClean="0">
                <a:solidFill>
                  <a:srgbClr val="FFFF00"/>
                </a:solidFill>
              </a:rPr>
              <a:t> Задания</a:t>
            </a:r>
            <a:endParaRPr lang="ru-RU" sz="2000" dirty="0" smtClean="0">
              <a:solidFill>
                <a:srgbClr val="FFFF00"/>
              </a:solidFill>
            </a:endParaRPr>
          </a:p>
          <a:p>
            <a:pPr>
              <a:buNone/>
            </a:pPr>
            <a:endParaRPr lang="ru-RU" sz="2000" b="1" dirty="0" smtClean="0"/>
          </a:p>
          <a:p>
            <a:pPr>
              <a:buNone/>
            </a:pPr>
            <a:endParaRPr lang="ru-RU" sz="2000" dirty="0" smtClean="0"/>
          </a:p>
          <a:p>
            <a:pPr>
              <a:buNone/>
            </a:pPr>
            <a:endParaRPr lang="ru-RU" sz="2000" dirty="0" smtClean="0"/>
          </a:p>
        </p:txBody>
      </p:sp>
      <p:sp>
        <p:nvSpPr>
          <p:cNvPr id="5" name="Стрелка вправо 4">
            <a:hlinkClick r:id="" action="ppaction://hlinkshowjump?jump=nextslide"/>
          </p:cNvPr>
          <p:cNvSpPr/>
          <p:nvPr/>
        </p:nvSpPr>
        <p:spPr>
          <a:xfrm>
            <a:off x="7786710" y="6000768"/>
            <a:ext cx="928694" cy="71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accent2">
                  <a:lumMod val="75000"/>
                </a:schemeClr>
              </a:solidFill>
            </a:endParaRPr>
          </a:p>
        </p:txBody>
      </p:sp>
      <p:sp>
        <p:nvSpPr>
          <p:cNvPr id="6" name="Стрелка влево 5">
            <a:hlinkClick r:id="" action="ppaction://hlinkshowjump?jump=previousslide"/>
          </p:cNvPr>
          <p:cNvSpPr/>
          <p:nvPr/>
        </p:nvSpPr>
        <p:spPr>
          <a:xfrm>
            <a:off x="7786710" y="0"/>
            <a:ext cx="785818" cy="7143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split orient="vert"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Box 3"/>
          <p:cNvSpPr txBox="1"/>
          <p:nvPr/>
        </p:nvSpPr>
        <p:spPr>
          <a:xfrm>
            <a:off x="-314360" y="784202"/>
            <a:ext cx="9215502" cy="58477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r" fontAlgn="auto">
              <a:spcBef>
                <a:spcPts val="0"/>
              </a:spcBef>
              <a:spcAft>
                <a:spcPts val="0"/>
              </a:spcAft>
              <a:defRPr/>
            </a:pPr>
            <a:r>
              <a:rPr lang="ru-RU" sz="3200" dirty="0" smtClean="0"/>
              <a:t>Введение </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n-lt"/>
            </a:endParaRPr>
          </a:p>
        </p:txBody>
      </p:sp>
      <p:sp>
        <p:nvSpPr>
          <p:cNvPr id="6" name="Текст 5"/>
          <p:cNvSpPr>
            <a:spLocks noGrp="1"/>
          </p:cNvSpPr>
          <p:nvPr>
            <p:ph type="body" idx="1"/>
          </p:nvPr>
        </p:nvSpPr>
        <p:spPr>
          <a:xfrm>
            <a:off x="357158" y="1351672"/>
            <a:ext cx="8215370" cy="5149162"/>
          </a:xfrm>
        </p:spPr>
        <p:txBody>
          <a:bodyPr>
            <a:noAutofit/>
          </a:bodyPr>
          <a:lstStyle/>
          <a:p>
            <a:r>
              <a:rPr lang="ru-RU" sz="1400" dirty="0" smtClean="0">
                <a:solidFill>
                  <a:schemeClr val="tx1"/>
                </a:solidFill>
              </a:rPr>
              <a:t>Слово индукция по-русски означает наведение, а индуктивными называют выводы, на основе наблюдений, опытов, т.е. полученные путем заключения от частного к общему.</a:t>
            </a:r>
          </a:p>
          <a:p>
            <a:r>
              <a:rPr lang="ru-RU" sz="1400" dirty="0" smtClean="0">
                <a:solidFill>
                  <a:schemeClr val="tx1"/>
                </a:solidFill>
              </a:rPr>
              <a:t>Например, мы каждый день наблюдаем, что Солнце восходит с востока. Поэтому можно быть уверенным, что и завтра оно появится на востоке, а не на западе. Этот вывод мы делаем, не прибегая ни к каким предположениям о причине движения Солнца по небу (более того, само это движение оказывается кажущимся, поскольку на самом деле движется земной шар). И, тем не менее, этот индуктивный вывод правильно описывает те наблюдения, которые мы проведем завтра.</a:t>
            </a:r>
          </a:p>
          <a:p>
            <a:r>
              <a:rPr lang="ru-RU" sz="1400" dirty="0" smtClean="0">
                <a:solidFill>
                  <a:schemeClr val="tx1"/>
                </a:solidFill>
              </a:rPr>
              <a:t>Роль индуктивных выводов в экспериментальных науках очень велика. Они дают те положения, из которых потом путем дедукции делаются дальнейшие умозаключения. И хотя теоретическая механика основывается на трех законах движения Ньютона, сами эти законы явились результатом глубокого продумывания опытных данных, в частности законов Кеплера движения планет, выведенных им при обработке многолетних наблюдений датского астронома Тихо Браге. Наблюдение, индукция оказываются полезными и в дальнейшем для уточнения сделанных предположений. После опытов Майкельсона по измерению скорости света в движущейся среде оказалось необходимым уточнить законы физики, создать теорию относительности.</a:t>
            </a:r>
          </a:p>
          <a:p>
            <a:r>
              <a:rPr lang="ru-RU" sz="1400" dirty="0" smtClean="0">
                <a:solidFill>
                  <a:schemeClr val="tx1"/>
                </a:solidFill>
              </a:rPr>
              <a:t>В математике роль индукции в значительной степени состоит в том, что она лежит в основе выбираемой аксиоматики. После того как длительная практика показала, что прямой путь всегда короче кривого или ломанного, естественно было сформулировать аксиому: для любых трех точек А, В и С выполняется неравенство </a:t>
            </a:r>
          </a:p>
          <a:p>
            <a:r>
              <a:rPr lang="ru-RU" sz="1400" dirty="0" smtClean="0"/>
              <a:t> </a:t>
            </a:r>
          </a:p>
          <a:p>
            <a:r>
              <a:rPr lang="ru-RU" sz="1400" dirty="0" smtClean="0"/>
              <a:t>.</a:t>
            </a:r>
            <a:endParaRPr lang="ru-RU" sz="1400" dirty="0"/>
          </a:p>
        </p:txBody>
      </p:sp>
      <p:sp>
        <p:nvSpPr>
          <p:cNvPr id="5" name="Заголовок 4"/>
          <p:cNvSpPr>
            <a:spLocks noGrp="1"/>
          </p:cNvSpPr>
          <p:nvPr>
            <p:ph type="title"/>
          </p:nvPr>
        </p:nvSpPr>
        <p:spPr/>
        <p:txBody>
          <a:bodyPr/>
          <a:lstStyle/>
          <a:p>
            <a:endParaRPr lang="ru-RU" dirty="0"/>
          </a:p>
        </p:txBody>
      </p:sp>
      <p:sp>
        <p:nvSpPr>
          <p:cNvPr id="7" name="Стрелка вправо 6">
            <a:hlinkClick r:id="" action="ppaction://hlinkshowjump?jump=nextslide"/>
          </p:cNvPr>
          <p:cNvSpPr/>
          <p:nvPr/>
        </p:nvSpPr>
        <p:spPr>
          <a:xfrm>
            <a:off x="7715272" y="6072206"/>
            <a:ext cx="928694" cy="78579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лево 7">
            <a:hlinkClick r:id="" action="ppaction://hlinkshowjump?jump=previousslide"/>
          </p:cNvPr>
          <p:cNvSpPr/>
          <p:nvPr/>
        </p:nvSpPr>
        <p:spPr>
          <a:xfrm>
            <a:off x="642910" y="6072206"/>
            <a:ext cx="1000132" cy="78579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overrideClrMapping bg1="lt1" tx1="dk1" bg2="lt2" tx2="dk2" accent1="accent1" accent2="accent2" accent3="accent3" accent4="accent4" accent5="accent5" accent6="accent6" hlink="hlink" folHlink="folHlink"/>
  </p:clrMapOvr>
  <p:transition spd="slow">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 name="Заголовок 9"/>
          <p:cNvSpPr>
            <a:spLocks noGrp="1"/>
          </p:cNvSpPr>
          <p:nvPr>
            <p:ph type="title"/>
          </p:nvPr>
        </p:nvSpPr>
        <p:spPr>
          <a:xfrm>
            <a:off x="1785918" y="214290"/>
            <a:ext cx="4929222" cy="857256"/>
          </a:xfrm>
        </p:spPr>
        <p:txBody>
          <a:bodyPr/>
          <a:lstStyle/>
          <a:p>
            <a:r>
              <a:rPr lang="ru-RU" dirty="0" smtClean="0">
                <a:solidFill>
                  <a:srgbClr val="FF0000"/>
                </a:solidFill>
              </a:rPr>
              <a:t>Основная часть</a:t>
            </a:r>
            <a:endParaRPr lang="ru-RU" dirty="0">
              <a:solidFill>
                <a:srgbClr val="FF0000"/>
              </a:solidFill>
            </a:endParaRPr>
          </a:p>
        </p:txBody>
      </p:sp>
      <p:sp>
        <p:nvSpPr>
          <p:cNvPr id="11" name="Содержимое 10"/>
          <p:cNvSpPr>
            <a:spLocks noGrp="1"/>
          </p:cNvSpPr>
          <p:nvPr>
            <p:ph idx="1"/>
          </p:nvPr>
        </p:nvSpPr>
        <p:spPr>
          <a:xfrm>
            <a:off x="357158" y="1071546"/>
            <a:ext cx="8015286" cy="5572164"/>
          </a:xfrm>
        </p:spPr>
        <p:txBody>
          <a:bodyPr>
            <a:normAutofit fontScale="92500" lnSpcReduction="10000"/>
          </a:bodyPr>
          <a:lstStyle/>
          <a:p>
            <a:pPr marL="514350" indent="-514350">
              <a:buAutoNum type="arabicParenR"/>
            </a:pPr>
            <a:r>
              <a:rPr lang="ru-RU" dirty="0" smtClean="0">
                <a:solidFill>
                  <a:srgbClr val="00B050"/>
                </a:solidFill>
              </a:rPr>
              <a:t>Полная индукция</a:t>
            </a:r>
          </a:p>
          <a:p>
            <a:pPr>
              <a:buNone/>
            </a:pPr>
            <a:r>
              <a:rPr lang="ru-RU" sz="1000" dirty="0" smtClean="0">
                <a:solidFill>
                  <a:srgbClr val="FFFF00"/>
                </a:solidFill>
              </a:rPr>
              <a:t>По своему первоначальному смыслу слово “индукция” применяется к рассуждениям, при помощи которых получают общие выводы, опираясь на ряд частных утверждений. Простейшим методом рассуждений такого рода является полная индукция. Вот пример подобного рассуждения. </a:t>
            </a:r>
          </a:p>
          <a:p>
            <a:pPr>
              <a:buNone/>
            </a:pPr>
            <a:r>
              <a:rPr lang="ru-RU" sz="1000" dirty="0" smtClean="0">
                <a:solidFill>
                  <a:srgbClr val="FFFF00"/>
                </a:solidFill>
              </a:rPr>
              <a:t>Пусть требуется установить, что каждое натуральное чётное число </a:t>
            </a:r>
            <a:r>
              <a:rPr lang="ru-RU" sz="1000" dirty="0" err="1" smtClean="0">
                <a:solidFill>
                  <a:srgbClr val="FFFF00"/>
                </a:solidFill>
              </a:rPr>
              <a:t>n</a:t>
            </a:r>
            <a:r>
              <a:rPr lang="ru-RU" sz="1000" dirty="0" smtClean="0">
                <a:solidFill>
                  <a:srgbClr val="FFFF00"/>
                </a:solidFill>
              </a:rPr>
              <a:t> в пределах 4&lt; </a:t>
            </a:r>
            <a:r>
              <a:rPr lang="ru-RU" sz="1000" dirty="0" err="1" smtClean="0">
                <a:solidFill>
                  <a:srgbClr val="FFFF00"/>
                </a:solidFill>
              </a:rPr>
              <a:t>n</a:t>
            </a:r>
            <a:r>
              <a:rPr lang="ru-RU" sz="1000" dirty="0" smtClean="0">
                <a:solidFill>
                  <a:srgbClr val="FFFF00"/>
                </a:solidFill>
              </a:rPr>
              <a:t> &lt; 20 представим в виде суммы двух простых чисел. Для этого возьмём все такие числа и выпишем соответствующие разложения: </a:t>
            </a:r>
          </a:p>
          <a:p>
            <a:pPr>
              <a:buNone/>
            </a:pPr>
            <a:r>
              <a:rPr lang="ru-RU" sz="1000" dirty="0" smtClean="0">
                <a:solidFill>
                  <a:srgbClr val="FFFF00"/>
                </a:solidFill>
              </a:rPr>
              <a:t>                       4=2+2; 6=3+3; 8=5+3; 10=7+3; 12=7+5; </a:t>
            </a:r>
          </a:p>
          <a:p>
            <a:pPr>
              <a:buNone/>
            </a:pPr>
            <a:r>
              <a:rPr lang="ru-RU" sz="1000" dirty="0" smtClean="0">
                <a:solidFill>
                  <a:srgbClr val="FFFF00"/>
                </a:solidFill>
              </a:rPr>
              <a:t>                        14=7+7; 16=11+5; 18=13+5; 20=13+7. </a:t>
            </a:r>
          </a:p>
          <a:p>
            <a:pPr>
              <a:buNone/>
            </a:pPr>
            <a:r>
              <a:rPr lang="ru-RU" sz="1000" dirty="0" smtClean="0">
                <a:solidFill>
                  <a:srgbClr val="FFFF00"/>
                </a:solidFill>
              </a:rPr>
              <a:t>Эти девять равенств показывают, что каждое из интересующих нас чисел действительно представляется в виде суммы двух простых слагаемых. </a:t>
            </a:r>
          </a:p>
          <a:p>
            <a:pPr>
              <a:buNone/>
            </a:pPr>
            <a:r>
              <a:rPr lang="ru-RU" sz="1000" dirty="0" smtClean="0">
                <a:solidFill>
                  <a:srgbClr val="FFFF00"/>
                </a:solidFill>
              </a:rPr>
              <a:t>Таким образом, полная индукция заключается в том, что общее утверждение доказывается по отдельности в каждом из конечного числа возможных случаев. </a:t>
            </a:r>
          </a:p>
          <a:p>
            <a:pPr>
              <a:buNone/>
            </a:pPr>
            <a:r>
              <a:rPr lang="ru-RU" sz="1000" dirty="0" smtClean="0">
                <a:solidFill>
                  <a:srgbClr val="FFFF00"/>
                </a:solidFill>
              </a:rPr>
              <a:t>Иногда общий результат удаётся предугадать после рассмотрения не всех, а достаточно большого числа частных случаев (так называемая неполная индукция). </a:t>
            </a:r>
          </a:p>
          <a:p>
            <a:pPr>
              <a:buNone/>
            </a:pPr>
            <a:r>
              <a:rPr lang="ru-RU" sz="1000" dirty="0" smtClean="0">
                <a:solidFill>
                  <a:srgbClr val="FFFF00"/>
                </a:solidFill>
              </a:rPr>
              <a:t>Результат, полученный неполной индукцией, остается, однако, лишь гипотезой, пока он не доказан точным математическим рассуждением, охватывающим все частные случаи. Иными словами, неполная индукция в математике не считается законным методом строгого доказательства, но является мощным методом открытия новых истин. </a:t>
            </a:r>
          </a:p>
          <a:p>
            <a:pPr>
              <a:buNone/>
            </a:pPr>
            <a:r>
              <a:rPr lang="ru-RU" sz="1000" dirty="0" smtClean="0">
                <a:solidFill>
                  <a:srgbClr val="FFFF00"/>
                </a:solidFill>
              </a:rPr>
              <a:t>Пусть, например, требуется найти сумму первых </a:t>
            </a:r>
            <a:r>
              <a:rPr lang="ru-RU" sz="1000" dirty="0" err="1" smtClean="0">
                <a:solidFill>
                  <a:srgbClr val="FFFF00"/>
                </a:solidFill>
              </a:rPr>
              <a:t>n</a:t>
            </a:r>
            <a:r>
              <a:rPr lang="ru-RU" sz="1000" dirty="0" smtClean="0">
                <a:solidFill>
                  <a:srgbClr val="FFFF00"/>
                </a:solidFill>
              </a:rPr>
              <a:t> последовательных нечётных чисел. Рассмотрим частные случаи: </a:t>
            </a:r>
          </a:p>
          <a:p>
            <a:pPr>
              <a:buNone/>
            </a:pPr>
            <a:r>
              <a:rPr lang="ru-RU" sz="1000" dirty="0" smtClean="0">
                <a:solidFill>
                  <a:srgbClr val="FFFF00"/>
                </a:solidFill>
              </a:rPr>
              <a:t>1=1=1 2 </a:t>
            </a:r>
          </a:p>
          <a:p>
            <a:pPr>
              <a:buNone/>
            </a:pPr>
            <a:r>
              <a:rPr lang="ru-RU" sz="1000" dirty="0" smtClean="0">
                <a:solidFill>
                  <a:srgbClr val="FFFF00"/>
                </a:solidFill>
              </a:rPr>
              <a:t>1+3=4=2 2 </a:t>
            </a:r>
          </a:p>
          <a:p>
            <a:pPr>
              <a:buNone/>
            </a:pPr>
            <a:r>
              <a:rPr lang="ru-RU" sz="1000" dirty="0" smtClean="0">
                <a:solidFill>
                  <a:srgbClr val="FFFF00"/>
                </a:solidFill>
              </a:rPr>
              <a:t>1+3+5=9=3 2 </a:t>
            </a:r>
          </a:p>
          <a:p>
            <a:pPr>
              <a:buNone/>
            </a:pPr>
            <a:r>
              <a:rPr lang="ru-RU" sz="1000" dirty="0" smtClean="0">
                <a:solidFill>
                  <a:srgbClr val="FFFF00"/>
                </a:solidFill>
              </a:rPr>
              <a:t>1+3+5+7=16=4 2 </a:t>
            </a:r>
          </a:p>
          <a:p>
            <a:pPr>
              <a:buNone/>
            </a:pPr>
            <a:r>
              <a:rPr lang="ru-RU" sz="1000" dirty="0" smtClean="0">
                <a:solidFill>
                  <a:srgbClr val="FFFF00"/>
                </a:solidFill>
              </a:rPr>
              <a:t>1+3+5+7+9=25=5 </a:t>
            </a:r>
          </a:p>
          <a:p>
            <a:pPr>
              <a:buNone/>
            </a:pPr>
            <a:r>
              <a:rPr lang="ru-RU" sz="1000" dirty="0" smtClean="0">
                <a:solidFill>
                  <a:srgbClr val="FFFF00"/>
                </a:solidFill>
              </a:rPr>
              <a:t>  </a:t>
            </a:r>
            <a:r>
              <a:rPr lang="ru-RU" sz="1000" dirty="0" smtClean="0">
                <a:solidFill>
                  <a:srgbClr val="FFFF00"/>
                </a:solidFill>
              </a:rPr>
              <a:t>После рассмотрения этих нескольких частных случаев напрашивается следующий общий вывод: </a:t>
            </a:r>
          </a:p>
          <a:p>
            <a:pPr>
              <a:buNone/>
            </a:pPr>
            <a:r>
              <a:rPr lang="ru-RU" sz="1000" dirty="0" smtClean="0">
                <a:solidFill>
                  <a:srgbClr val="FFFF00"/>
                </a:solidFill>
              </a:rPr>
              <a:t>                                 </a:t>
            </a:r>
            <a:r>
              <a:rPr lang="ru-RU" sz="1000" dirty="0" smtClean="0">
                <a:solidFill>
                  <a:srgbClr val="FFFF00"/>
                </a:solidFill>
              </a:rPr>
              <a:t>1+3+5+…+(2n-1)</a:t>
            </a:r>
            <a:r>
              <a:rPr lang="ru-RU" sz="1000" dirty="0" err="1" smtClean="0">
                <a:solidFill>
                  <a:srgbClr val="FFFF00"/>
                </a:solidFill>
              </a:rPr>
              <a:t>=n</a:t>
            </a:r>
            <a:r>
              <a:rPr lang="ru-RU" sz="1000" dirty="0" smtClean="0">
                <a:solidFill>
                  <a:srgbClr val="FFFF00"/>
                </a:solidFill>
              </a:rPr>
              <a:t> 2 </a:t>
            </a:r>
          </a:p>
          <a:p>
            <a:pPr>
              <a:buNone/>
            </a:pPr>
            <a:r>
              <a:rPr lang="ru-RU" sz="1000" dirty="0" smtClean="0">
                <a:solidFill>
                  <a:srgbClr val="FFFF00"/>
                </a:solidFill>
              </a:rPr>
              <a:t>т.е. сумма </a:t>
            </a:r>
            <a:r>
              <a:rPr lang="ru-RU" sz="1000" dirty="0" err="1" smtClean="0">
                <a:solidFill>
                  <a:srgbClr val="FFFF00"/>
                </a:solidFill>
              </a:rPr>
              <a:t>n</a:t>
            </a:r>
            <a:r>
              <a:rPr lang="ru-RU" sz="1000" dirty="0" smtClean="0">
                <a:solidFill>
                  <a:srgbClr val="FFFF00"/>
                </a:solidFill>
              </a:rPr>
              <a:t> первых последовательных нечётных чисел равна </a:t>
            </a:r>
            <a:r>
              <a:rPr lang="ru-RU" sz="1000" dirty="0" err="1" smtClean="0">
                <a:solidFill>
                  <a:srgbClr val="FFFF00"/>
                </a:solidFill>
              </a:rPr>
              <a:t>n</a:t>
            </a:r>
            <a:r>
              <a:rPr lang="ru-RU" sz="1000" dirty="0" smtClean="0">
                <a:solidFill>
                  <a:srgbClr val="FFFF00"/>
                </a:solidFill>
              </a:rPr>
              <a:t> 2 </a:t>
            </a:r>
          </a:p>
          <a:p>
            <a:pPr>
              <a:buNone/>
            </a:pPr>
            <a:r>
              <a:rPr lang="ru-RU" sz="1000" dirty="0" smtClean="0">
                <a:solidFill>
                  <a:srgbClr val="FFFF00"/>
                </a:solidFill>
              </a:rPr>
              <a:t>Разумеется, сделанное наблюдение ещё не может служить доказательством справедливости приведённой формулы. </a:t>
            </a:r>
          </a:p>
          <a:p>
            <a:pPr>
              <a:buNone/>
            </a:pPr>
            <a:r>
              <a:rPr lang="ru-RU" sz="1000" dirty="0" smtClean="0">
                <a:solidFill>
                  <a:srgbClr val="FFFF00"/>
                </a:solidFill>
              </a:rPr>
              <a:t>Полная индукция имеет в математике лишь ограниченное применение. Многие интересные математические утверждения охватывают бесконечное число частных случаев, а провести проверку для бесконечного числа случаев мы не в состоянии. Неполная же индукция часто приводит к ошибочным результатам. </a:t>
            </a:r>
          </a:p>
          <a:p>
            <a:pPr marL="514350" indent="-514350">
              <a:buAutoNum type="arabicParenR"/>
            </a:pPr>
            <a:endParaRPr lang="ru-RU" sz="1000" dirty="0" smtClean="0"/>
          </a:p>
        </p:txBody>
      </p:sp>
      <p:sp>
        <p:nvSpPr>
          <p:cNvPr id="12" name="Стрелка вправо 11">
            <a:hlinkClick r:id="" action="ppaction://hlinkshowjump?jump=nextslide"/>
          </p:cNvPr>
          <p:cNvSpPr/>
          <p:nvPr/>
        </p:nvSpPr>
        <p:spPr>
          <a:xfrm>
            <a:off x="8215338" y="6215082"/>
            <a:ext cx="714380"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лево 12">
            <a:hlinkClick r:id="" action="ppaction://hlinkshowjump?jump=previousslide"/>
          </p:cNvPr>
          <p:cNvSpPr/>
          <p:nvPr/>
        </p:nvSpPr>
        <p:spPr>
          <a:xfrm>
            <a:off x="7786710" y="214290"/>
            <a:ext cx="928694"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5929354" cy="785818"/>
          </a:xfrm>
          <a:ln w="6350" cap="rnd"/>
        </p:spPr>
        <p:txBody>
          <a:bodyPr rtlCol="0">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54864" algn="r" eaLnBrk="1" fontAlgn="auto" hangingPunct="1">
              <a:spcAft>
                <a:spcPts val="0"/>
              </a:spcAft>
              <a:defRPr/>
            </a:pPr>
            <a:r>
              <a:rPr lang="ru-RU" sz="3600" cap="all" spc="-100" dirty="0" smtClean="0">
                <a:ln w="0"/>
                <a:solidFill>
                  <a:srgbClr val="FF0000"/>
                </a:solidFill>
                <a:effectLst>
                  <a:reflection blurRad="12700" stA="50000" endPos="50000" dist="5000" dir="5400000" sy="-100000" rotWithShape="0"/>
                </a:effectLst>
                <a:latin typeface="+mn-lt"/>
              </a:rPr>
              <a:t>Основная часть</a:t>
            </a:r>
            <a:endParaRPr lang="ru-RU" sz="3600" cap="all" spc="-100" dirty="0">
              <a:ln w="0"/>
              <a:solidFill>
                <a:srgbClr val="FF0000"/>
              </a:solidFill>
              <a:effectLst>
                <a:reflection blurRad="12700" stA="50000" endPos="50000" dist="5000" dir="5400000" sy="-100000" rotWithShape="0"/>
              </a:effectLst>
              <a:latin typeface="+mn-lt"/>
            </a:endParaRPr>
          </a:p>
        </p:txBody>
      </p:sp>
      <p:sp>
        <p:nvSpPr>
          <p:cNvPr id="4" name="Содержимое 3"/>
          <p:cNvSpPr>
            <a:spLocks noGrp="1"/>
          </p:cNvSpPr>
          <p:nvPr>
            <p:ph idx="1"/>
          </p:nvPr>
        </p:nvSpPr>
        <p:spPr>
          <a:xfrm>
            <a:off x="214282" y="1000108"/>
            <a:ext cx="8229600" cy="5143536"/>
          </a:xfrm>
        </p:spPr>
        <p:txBody>
          <a:bodyPr>
            <a:normAutofit lnSpcReduction="10000"/>
          </a:bodyPr>
          <a:lstStyle/>
          <a:p>
            <a:pPr>
              <a:buNone/>
            </a:pPr>
            <a:r>
              <a:rPr lang="ru-RU" dirty="0" smtClean="0"/>
              <a:t>2) </a:t>
            </a:r>
            <a:r>
              <a:rPr lang="ru-RU" dirty="0" smtClean="0">
                <a:solidFill>
                  <a:srgbClr val="00B050"/>
                </a:solidFill>
              </a:rPr>
              <a:t>Неполная индукция</a:t>
            </a:r>
          </a:p>
          <a:p>
            <a:pPr>
              <a:buNone/>
            </a:pPr>
            <a:endParaRPr lang="ru-RU" sz="1000" dirty="0" smtClean="0"/>
          </a:p>
          <a:p>
            <a:pPr>
              <a:buNone/>
            </a:pPr>
            <a:r>
              <a:rPr lang="ru-RU" sz="1600" dirty="0" smtClean="0">
                <a:solidFill>
                  <a:srgbClr val="FFFF00"/>
                </a:solidFill>
              </a:rPr>
              <a:t>Во многих случаях выход из такого рода затруднений заключается в обращении к особому методу рассуждений, называемому методом математической индукции. Он заключается в следующем. </a:t>
            </a:r>
          </a:p>
          <a:p>
            <a:pPr>
              <a:buNone/>
            </a:pPr>
            <a:r>
              <a:rPr lang="ru-RU" sz="1600" dirty="0" smtClean="0">
                <a:solidFill>
                  <a:srgbClr val="FFFF00"/>
                </a:solidFill>
              </a:rPr>
              <a:t>Пусть нужно доказать справедливость некоторого утверждения для любого натурального числа </a:t>
            </a:r>
            <a:r>
              <a:rPr lang="ru-RU" sz="1600" dirty="0" err="1" smtClean="0">
                <a:solidFill>
                  <a:srgbClr val="FFFF00"/>
                </a:solidFill>
              </a:rPr>
              <a:t>n</a:t>
            </a:r>
            <a:r>
              <a:rPr lang="ru-RU" sz="1600" dirty="0" smtClean="0">
                <a:solidFill>
                  <a:srgbClr val="FFFF00"/>
                </a:solidFill>
              </a:rPr>
              <a:t> (например нужно доказать, что сумма первых </a:t>
            </a:r>
            <a:r>
              <a:rPr lang="ru-RU" sz="1600" dirty="0" err="1" smtClean="0">
                <a:solidFill>
                  <a:srgbClr val="FFFF00"/>
                </a:solidFill>
              </a:rPr>
              <a:t>n</a:t>
            </a:r>
            <a:r>
              <a:rPr lang="ru-RU" sz="1600" dirty="0" smtClean="0">
                <a:solidFill>
                  <a:srgbClr val="FFFF00"/>
                </a:solidFill>
              </a:rPr>
              <a:t> нечётных чисел равна </a:t>
            </a:r>
            <a:r>
              <a:rPr lang="ru-RU" sz="1600" dirty="0" err="1" smtClean="0">
                <a:solidFill>
                  <a:srgbClr val="FFFF00"/>
                </a:solidFill>
              </a:rPr>
              <a:t>n</a:t>
            </a:r>
            <a:r>
              <a:rPr lang="ru-RU" sz="1600" dirty="0" smtClean="0">
                <a:solidFill>
                  <a:srgbClr val="FFFF00"/>
                </a:solidFill>
              </a:rPr>
              <a:t> 2 ). Непосредственная проверка этого утверждения для каждого значения </a:t>
            </a:r>
            <a:r>
              <a:rPr lang="ru-RU" sz="1600" dirty="0" err="1" smtClean="0">
                <a:solidFill>
                  <a:srgbClr val="FFFF00"/>
                </a:solidFill>
              </a:rPr>
              <a:t>n</a:t>
            </a:r>
            <a:r>
              <a:rPr lang="ru-RU" sz="1600" dirty="0" smtClean="0">
                <a:solidFill>
                  <a:srgbClr val="FFFF00"/>
                </a:solidFill>
              </a:rPr>
              <a:t> невозможна, поскольку множество натуральных чисел бесконечно. Чтобы доказать это утверждение, проверяют сначала его справедливость для n=1. Затем доказывают, что при любом натуральном значении </a:t>
            </a:r>
            <a:r>
              <a:rPr lang="ru-RU" sz="1600" dirty="0" err="1" smtClean="0">
                <a:solidFill>
                  <a:srgbClr val="FFFF00"/>
                </a:solidFill>
              </a:rPr>
              <a:t>k</a:t>
            </a:r>
            <a:r>
              <a:rPr lang="ru-RU" sz="1600" dirty="0" smtClean="0">
                <a:solidFill>
                  <a:srgbClr val="FFFF00"/>
                </a:solidFill>
              </a:rPr>
              <a:t> из справедливости рассматриваемого утверждения при </a:t>
            </a:r>
            <a:r>
              <a:rPr lang="ru-RU" sz="1600" dirty="0" err="1" smtClean="0">
                <a:solidFill>
                  <a:srgbClr val="FFFF00"/>
                </a:solidFill>
              </a:rPr>
              <a:t>n=k</a:t>
            </a:r>
            <a:r>
              <a:rPr lang="ru-RU" sz="1600" dirty="0" smtClean="0">
                <a:solidFill>
                  <a:srgbClr val="FFFF00"/>
                </a:solidFill>
              </a:rPr>
              <a:t> вытекает его справедливость и при n=k+1. </a:t>
            </a:r>
          </a:p>
          <a:p>
            <a:pPr>
              <a:buNone/>
            </a:pPr>
            <a:r>
              <a:rPr lang="ru-RU" sz="1600" dirty="0" smtClean="0">
                <a:solidFill>
                  <a:srgbClr val="FFFF00"/>
                </a:solidFill>
              </a:rPr>
              <a:t>Тогда утверждение считается доказанным для всех </a:t>
            </a:r>
            <a:r>
              <a:rPr lang="ru-RU" sz="1600" dirty="0" err="1" smtClean="0">
                <a:solidFill>
                  <a:srgbClr val="FFFF00"/>
                </a:solidFill>
              </a:rPr>
              <a:t>n</a:t>
            </a:r>
            <a:r>
              <a:rPr lang="ru-RU" sz="1600" dirty="0" smtClean="0">
                <a:solidFill>
                  <a:srgbClr val="FFFF00"/>
                </a:solidFill>
              </a:rPr>
              <a:t>. В самом деле, утверждение справедливо при n=1. Но тогда оно справедливо и для следующего числа n=1+1=2. Из справедливости утверждения для n=2 вытекает его справедливость для n=2+1=3. Отсюда следует справедливость утверждения для n=4 и т.д. Ясно, что, в конце концов, мы дойдём до любого натурального числа </a:t>
            </a:r>
            <a:r>
              <a:rPr lang="ru-RU" sz="1600" dirty="0" err="1" smtClean="0">
                <a:solidFill>
                  <a:srgbClr val="FFFF00"/>
                </a:solidFill>
              </a:rPr>
              <a:t>n</a:t>
            </a:r>
            <a:r>
              <a:rPr lang="ru-RU" sz="1600" dirty="0" smtClean="0">
                <a:solidFill>
                  <a:srgbClr val="FFFF00"/>
                </a:solidFill>
              </a:rPr>
              <a:t>. Значит, утверждение верно для любого </a:t>
            </a:r>
            <a:r>
              <a:rPr lang="ru-RU" sz="1600" dirty="0" err="1" smtClean="0">
                <a:solidFill>
                  <a:srgbClr val="FFFF00"/>
                </a:solidFill>
              </a:rPr>
              <a:t>n</a:t>
            </a:r>
            <a:r>
              <a:rPr lang="ru-RU" sz="1600" dirty="0" smtClean="0">
                <a:solidFill>
                  <a:srgbClr val="FFFF00"/>
                </a:solidFill>
              </a:rPr>
              <a:t>. </a:t>
            </a:r>
          </a:p>
          <a:p>
            <a:pPr>
              <a:buNone/>
            </a:pPr>
            <a:r>
              <a:rPr lang="ru-RU" sz="1600" dirty="0" smtClean="0">
                <a:solidFill>
                  <a:srgbClr val="FFFF00"/>
                </a:solidFill>
              </a:rPr>
              <a:t>Обобщая сказанное, сформулируем следующий общий принцип. </a:t>
            </a:r>
          </a:p>
          <a:p>
            <a:pPr>
              <a:buNone/>
            </a:pPr>
            <a:endParaRPr lang="ru-RU" sz="1000" dirty="0"/>
          </a:p>
        </p:txBody>
      </p:sp>
      <p:sp>
        <p:nvSpPr>
          <p:cNvPr id="5" name="Стрелка вправо 4">
            <a:hlinkClick r:id="" action="ppaction://hlinkshowjump?jump=nextslide"/>
          </p:cNvPr>
          <p:cNvSpPr/>
          <p:nvPr/>
        </p:nvSpPr>
        <p:spPr>
          <a:xfrm>
            <a:off x="7715272" y="5857892"/>
            <a:ext cx="857256"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лево 5">
            <a:hlinkClick r:id="" action="ppaction://hlinkshowjump?jump=previousslide"/>
          </p:cNvPr>
          <p:cNvSpPr/>
          <p:nvPr/>
        </p:nvSpPr>
        <p:spPr>
          <a:xfrm>
            <a:off x="7715272" y="214290"/>
            <a:ext cx="785818" cy="57150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cover dir="l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357158" y="214290"/>
            <a:ext cx="8229600" cy="1143000"/>
          </a:xfrm>
        </p:spPr>
        <p:txBody>
          <a:bodyPr/>
          <a:lstStyle/>
          <a:p>
            <a:r>
              <a:rPr lang="ru-RU" dirty="0" smtClean="0">
                <a:solidFill>
                  <a:srgbClr val="FF0000"/>
                </a:solidFill>
              </a:rPr>
              <a:t>Основная часть</a:t>
            </a:r>
            <a:endParaRPr lang="ru-RU" dirty="0">
              <a:solidFill>
                <a:srgbClr val="FF0000"/>
              </a:solidFill>
            </a:endParaRPr>
          </a:p>
        </p:txBody>
      </p:sp>
      <p:sp>
        <p:nvSpPr>
          <p:cNvPr id="7" name="Содержимое 6"/>
          <p:cNvSpPr>
            <a:spLocks noGrp="1"/>
          </p:cNvSpPr>
          <p:nvPr>
            <p:ph idx="1"/>
          </p:nvPr>
        </p:nvSpPr>
        <p:spPr>
          <a:xfrm>
            <a:off x="285720" y="1500174"/>
            <a:ext cx="8229600" cy="4857784"/>
          </a:xfrm>
        </p:spPr>
        <p:txBody>
          <a:bodyPr>
            <a:normAutofit fontScale="92500" lnSpcReduction="10000"/>
          </a:bodyPr>
          <a:lstStyle/>
          <a:p>
            <a:pPr>
              <a:buNone/>
            </a:pPr>
            <a:r>
              <a:rPr lang="ru-RU" dirty="0" smtClean="0"/>
              <a:t>3) </a:t>
            </a:r>
            <a:r>
              <a:rPr lang="ru-RU" dirty="0" smtClean="0">
                <a:solidFill>
                  <a:srgbClr val="00B050"/>
                </a:solidFill>
              </a:rPr>
              <a:t>Математическая индукция</a:t>
            </a:r>
          </a:p>
          <a:p>
            <a:pPr>
              <a:buNone/>
            </a:pPr>
            <a:r>
              <a:rPr lang="ru-RU" sz="1400" dirty="0" smtClean="0">
                <a:solidFill>
                  <a:srgbClr val="FFFF00"/>
                </a:solidFill>
              </a:rPr>
              <a:t>С помощью метода математической индукции можно доказывать различные утверждения, касающиеся делимости натуральных чисел.</a:t>
            </a:r>
          </a:p>
          <a:p>
            <a:pPr>
              <a:buNone/>
            </a:pPr>
            <a:r>
              <a:rPr lang="ru-RU" sz="1400" dirty="0" smtClean="0">
                <a:solidFill>
                  <a:srgbClr val="FFFF00"/>
                </a:solidFill>
              </a:rPr>
              <a:t>Следующее утверждение можно сравнительно просто доказать. Покажем, как оно получается с помощью метода математической индукции.</a:t>
            </a:r>
          </a:p>
          <a:p>
            <a:pPr>
              <a:buNone/>
            </a:pPr>
            <a:r>
              <a:rPr lang="ru-RU" sz="1400" dirty="0" smtClean="0">
                <a:solidFill>
                  <a:srgbClr val="FFFF00"/>
                </a:solidFill>
              </a:rPr>
              <a:t> Если </a:t>
            </a:r>
            <a:r>
              <a:rPr lang="en-US" sz="1400" dirty="0" smtClean="0">
                <a:solidFill>
                  <a:srgbClr val="FFFF00"/>
                </a:solidFill>
              </a:rPr>
              <a:t>n</a:t>
            </a:r>
            <a:r>
              <a:rPr lang="ru-RU" sz="1400" dirty="0" smtClean="0">
                <a:solidFill>
                  <a:srgbClr val="FFFF00"/>
                </a:solidFill>
              </a:rPr>
              <a:t> – натуральное число, то число  четное.</a:t>
            </a:r>
          </a:p>
          <a:p>
            <a:pPr>
              <a:buNone/>
            </a:pPr>
            <a:r>
              <a:rPr lang="ru-RU" sz="1400" dirty="0" smtClean="0">
                <a:solidFill>
                  <a:srgbClr val="FFFF00"/>
                </a:solidFill>
              </a:rPr>
              <a:t>При </a:t>
            </a:r>
            <a:r>
              <a:rPr lang="en-US" sz="1400" dirty="0" smtClean="0">
                <a:solidFill>
                  <a:srgbClr val="FFFF00"/>
                </a:solidFill>
              </a:rPr>
              <a:t>n</a:t>
            </a:r>
            <a:r>
              <a:rPr lang="ru-RU" sz="1400" dirty="0" smtClean="0">
                <a:solidFill>
                  <a:srgbClr val="FFFF00"/>
                </a:solidFill>
              </a:rPr>
              <a:t>=1 наше утверждение истинно: - четное число. Предположим, что  - четное число. Так как , </a:t>
            </a:r>
            <a:r>
              <a:rPr lang="en-US" sz="1400" dirty="0" smtClean="0">
                <a:solidFill>
                  <a:srgbClr val="FFFF00"/>
                </a:solidFill>
              </a:rPr>
              <a:t>a</a:t>
            </a:r>
            <a:r>
              <a:rPr lang="ru-RU" sz="1400" dirty="0" smtClean="0">
                <a:solidFill>
                  <a:srgbClr val="FFFF00"/>
                </a:solidFill>
              </a:rPr>
              <a:t> 2</a:t>
            </a:r>
            <a:r>
              <a:rPr lang="en-US" sz="1400" dirty="0" smtClean="0">
                <a:solidFill>
                  <a:srgbClr val="FFFF00"/>
                </a:solidFill>
              </a:rPr>
              <a:t>k</a:t>
            </a:r>
            <a:r>
              <a:rPr lang="ru-RU" sz="1400" dirty="0" smtClean="0">
                <a:solidFill>
                  <a:srgbClr val="FFFF00"/>
                </a:solidFill>
              </a:rPr>
              <a:t> – четное число, то и четное. Итак, четность  доказана при </a:t>
            </a:r>
            <a:r>
              <a:rPr lang="en-US" sz="1400" dirty="0" smtClean="0">
                <a:solidFill>
                  <a:srgbClr val="FFFF00"/>
                </a:solidFill>
              </a:rPr>
              <a:t>n</a:t>
            </a:r>
            <a:r>
              <a:rPr lang="ru-RU" sz="1400" dirty="0" smtClean="0">
                <a:solidFill>
                  <a:srgbClr val="FFFF00"/>
                </a:solidFill>
              </a:rPr>
              <a:t>=1, из четности  выведена четность .Значит,  четно при всех натуральных значениях </a:t>
            </a:r>
            <a:r>
              <a:rPr lang="en-US" sz="1400" dirty="0" smtClean="0">
                <a:solidFill>
                  <a:srgbClr val="FFFF00"/>
                </a:solidFill>
              </a:rPr>
              <a:t>n</a:t>
            </a:r>
            <a:r>
              <a:rPr lang="ru-RU" sz="1400" dirty="0" smtClean="0">
                <a:solidFill>
                  <a:srgbClr val="FFFF00"/>
                </a:solidFill>
              </a:rPr>
              <a:t>.</a:t>
            </a:r>
          </a:p>
          <a:p>
            <a:pPr>
              <a:buNone/>
            </a:pPr>
            <a:r>
              <a:rPr lang="ru-RU" sz="1400" dirty="0" smtClean="0">
                <a:solidFill>
                  <a:srgbClr val="FFFF00"/>
                </a:solidFill>
              </a:rPr>
              <a:t>Доказать истинность предложения</a:t>
            </a:r>
          </a:p>
          <a:p>
            <a:pPr>
              <a:buNone/>
            </a:pPr>
            <a:r>
              <a:rPr lang="en-US" sz="1400" dirty="0" smtClean="0">
                <a:solidFill>
                  <a:srgbClr val="FFFF00"/>
                </a:solidFill>
              </a:rPr>
              <a:t>A</a:t>
            </a:r>
            <a:r>
              <a:rPr lang="ru-RU" sz="1400" dirty="0" smtClean="0">
                <a:solidFill>
                  <a:srgbClr val="FFFF00"/>
                </a:solidFill>
              </a:rPr>
              <a:t>(</a:t>
            </a:r>
            <a:r>
              <a:rPr lang="en-US" sz="1400" dirty="0" smtClean="0">
                <a:solidFill>
                  <a:srgbClr val="FFFF00"/>
                </a:solidFill>
              </a:rPr>
              <a:t>n</a:t>
            </a:r>
            <a:r>
              <a:rPr lang="ru-RU" sz="1400" dirty="0" smtClean="0">
                <a:solidFill>
                  <a:srgbClr val="FFFF00"/>
                </a:solidFill>
              </a:rPr>
              <a:t>)={число 5 кратно 19}, </a:t>
            </a:r>
            <a:r>
              <a:rPr lang="en-US" sz="1400" dirty="0" smtClean="0">
                <a:solidFill>
                  <a:srgbClr val="FFFF00"/>
                </a:solidFill>
              </a:rPr>
              <a:t>n</a:t>
            </a:r>
            <a:r>
              <a:rPr lang="ru-RU" sz="1400" dirty="0" smtClean="0">
                <a:solidFill>
                  <a:srgbClr val="FFFF00"/>
                </a:solidFill>
              </a:rPr>
              <a:t> – натуральное число.</a:t>
            </a:r>
          </a:p>
          <a:p>
            <a:pPr>
              <a:buNone/>
            </a:pPr>
            <a:r>
              <a:rPr lang="ru-RU" sz="1400" dirty="0" smtClean="0">
                <a:solidFill>
                  <a:srgbClr val="FFFF00"/>
                </a:solidFill>
              </a:rPr>
              <a:t>Решение.</a:t>
            </a:r>
          </a:p>
          <a:p>
            <a:pPr>
              <a:buNone/>
            </a:pPr>
            <a:r>
              <a:rPr lang="ru-RU" sz="1400" dirty="0" smtClean="0">
                <a:solidFill>
                  <a:srgbClr val="FFFF00"/>
                </a:solidFill>
              </a:rPr>
              <a:t>Высказывание А(1)={число кратно 19} истинно.</a:t>
            </a:r>
          </a:p>
          <a:p>
            <a:pPr>
              <a:buNone/>
            </a:pPr>
            <a:r>
              <a:rPr lang="ru-RU" sz="1400" dirty="0" smtClean="0">
                <a:solidFill>
                  <a:srgbClr val="FFFF00"/>
                </a:solidFill>
              </a:rPr>
              <a:t>Предположим, что для некоторого значения </a:t>
            </a:r>
            <a:r>
              <a:rPr lang="en-US" sz="1400" dirty="0" smtClean="0">
                <a:solidFill>
                  <a:srgbClr val="FFFF00"/>
                </a:solidFill>
              </a:rPr>
              <a:t>n</a:t>
            </a:r>
            <a:r>
              <a:rPr lang="ru-RU" sz="1400" dirty="0" smtClean="0">
                <a:solidFill>
                  <a:srgbClr val="FFFF00"/>
                </a:solidFill>
              </a:rPr>
              <a:t>=</a:t>
            </a:r>
            <a:r>
              <a:rPr lang="en-US" sz="1400" dirty="0" smtClean="0">
                <a:solidFill>
                  <a:srgbClr val="FFFF00"/>
                </a:solidFill>
              </a:rPr>
              <a:t>k</a:t>
            </a:r>
            <a:endParaRPr lang="ru-RU" sz="1400" dirty="0" smtClean="0">
              <a:solidFill>
                <a:srgbClr val="FFFF00"/>
              </a:solidFill>
            </a:endParaRPr>
          </a:p>
          <a:p>
            <a:pPr>
              <a:buNone/>
            </a:pPr>
            <a:r>
              <a:rPr lang="ru-RU" sz="1400" dirty="0" smtClean="0">
                <a:solidFill>
                  <a:srgbClr val="FFFF00"/>
                </a:solidFill>
              </a:rPr>
              <a:t>А(</a:t>
            </a:r>
            <a:r>
              <a:rPr lang="en-US" sz="1400" dirty="0" smtClean="0">
                <a:solidFill>
                  <a:srgbClr val="FFFF00"/>
                </a:solidFill>
              </a:rPr>
              <a:t>k</a:t>
            </a:r>
            <a:r>
              <a:rPr lang="ru-RU" sz="1400" dirty="0" smtClean="0">
                <a:solidFill>
                  <a:srgbClr val="FFFF00"/>
                </a:solidFill>
              </a:rPr>
              <a:t>)={число  кратно 19} истинно. Тогда, так как</a:t>
            </a:r>
          </a:p>
          <a:p>
            <a:pPr>
              <a:buNone/>
            </a:pPr>
            <a:r>
              <a:rPr lang="ru-RU" sz="1400" dirty="0" smtClean="0">
                <a:solidFill>
                  <a:srgbClr val="FFFF00"/>
                </a:solidFill>
              </a:rPr>
              <a:t>, очевидно, что и </a:t>
            </a:r>
            <a:r>
              <a:rPr lang="en-US" sz="1400" dirty="0" smtClean="0">
                <a:solidFill>
                  <a:srgbClr val="FFFF00"/>
                </a:solidFill>
              </a:rPr>
              <a:t>A</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+1) истинно. Действительно, первое слагаемое делится на 19 в силу предположения, что </a:t>
            </a:r>
            <a:r>
              <a:rPr lang="en-US" sz="1400" dirty="0" smtClean="0">
                <a:solidFill>
                  <a:srgbClr val="FFFF00"/>
                </a:solidFill>
              </a:rPr>
              <a:t>A</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 истинно; второе слагаемое тоже делится на 19, потому что содержит множитель 19. Оба условия принципа математической индукции выполнены, следовательно, предложение </a:t>
            </a:r>
            <a:r>
              <a:rPr lang="en-US" sz="1400" dirty="0" smtClean="0">
                <a:solidFill>
                  <a:srgbClr val="FFFF00"/>
                </a:solidFill>
              </a:rPr>
              <a:t>A</a:t>
            </a:r>
            <a:r>
              <a:rPr lang="ru-RU" sz="1400" dirty="0" smtClean="0">
                <a:solidFill>
                  <a:srgbClr val="FFFF00"/>
                </a:solidFill>
              </a:rPr>
              <a:t>(</a:t>
            </a:r>
            <a:r>
              <a:rPr lang="en-US" sz="1400" dirty="0" smtClean="0">
                <a:solidFill>
                  <a:srgbClr val="FFFF00"/>
                </a:solidFill>
              </a:rPr>
              <a:t>n</a:t>
            </a:r>
            <a:r>
              <a:rPr lang="ru-RU" sz="1400" dirty="0" smtClean="0">
                <a:solidFill>
                  <a:srgbClr val="FFFF00"/>
                </a:solidFill>
              </a:rPr>
              <a:t>) истинно при всех значениях </a:t>
            </a:r>
            <a:r>
              <a:rPr lang="en-US" sz="1400" dirty="0" smtClean="0">
                <a:solidFill>
                  <a:srgbClr val="FFFF00"/>
                </a:solidFill>
              </a:rPr>
              <a:t>n</a:t>
            </a:r>
            <a:r>
              <a:rPr lang="ru-RU" sz="1400" dirty="0" smtClean="0">
                <a:solidFill>
                  <a:srgbClr val="FFFF00"/>
                </a:solidFill>
              </a:rPr>
              <a:t>.</a:t>
            </a:r>
          </a:p>
          <a:p>
            <a:pPr>
              <a:buNone/>
            </a:pPr>
            <a:endParaRPr lang="ru-RU" sz="1400" dirty="0"/>
          </a:p>
        </p:txBody>
      </p:sp>
      <p:sp>
        <p:nvSpPr>
          <p:cNvPr id="8" name="Стрелка вправо 7">
            <a:hlinkClick r:id="" action="ppaction://hlinkshowjump?jump=nextslide"/>
          </p:cNvPr>
          <p:cNvSpPr/>
          <p:nvPr/>
        </p:nvSpPr>
        <p:spPr>
          <a:xfrm>
            <a:off x="8358214" y="6072206"/>
            <a:ext cx="642942"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лево 8">
            <a:hlinkClick r:id="" action="ppaction://hlinkshowjump?jump=previousslide"/>
          </p:cNvPr>
          <p:cNvSpPr/>
          <p:nvPr/>
        </p:nvSpPr>
        <p:spPr>
          <a:xfrm>
            <a:off x="8072462" y="214290"/>
            <a:ext cx="785818"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pull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1331913" y="2708275"/>
            <a:ext cx="7400925" cy="366713"/>
          </a:xfrm>
          <a:prstGeom prst="rect">
            <a:avLst/>
          </a:prstGeom>
          <a:noFill/>
          <a:ln w="9525">
            <a:noFill/>
            <a:miter lim="800000"/>
            <a:headEnd/>
            <a:tailEnd/>
          </a:ln>
        </p:spPr>
        <p:txBody>
          <a:bodyPr>
            <a:spAutoFit/>
          </a:bodyPr>
          <a:lstStyle/>
          <a:p>
            <a:endParaRPr lang="ru-RU"/>
          </a:p>
        </p:txBody>
      </p:sp>
      <p:sp>
        <p:nvSpPr>
          <p:cNvPr id="7" name="Заголовок 6"/>
          <p:cNvSpPr>
            <a:spLocks noGrp="1"/>
          </p:cNvSpPr>
          <p:nvPr>
            <p:ph type="title"/>
          </p:nvPr>
        </p:nvSpPr>
        <p:spPr>
          <a:xfrm>
            <a:off x="428596" y="142852"/>
            <a:ext cx="8229600" cy="785818"/>
          </a:xfrm>
        </p:spPr>
        <p:txBody>
          <a:bodyPr/>
          <a:lstStyle/>
          <a:p>
            <a:r>
              <a:rPr lang="ru-RU" dirty="0" smtClean="0">
                <a:solidFill>
                  <a:srgbClr val="FF0000"/>
                </a:solidFill>
              </a:rPr>
              <a:t>Основная часть</a:t>
            </a:r>
            <a:endParaRPr lang="ru-RU" dirty="0">
              <a:solidFill>
                <a:srgbClr val="FF0000"/>
              </a:solidFill>
            </a:endParaRPr>
          </a:p>
        </p:txBody>
      </p:sp>
      <p:sp>
        <p:nvSpPr>
          <p:cNvPr id="8" name="Содержимое 7"/>
          <p:cNvSpPr>
            <a:spLocks noGrp="1"/>
          </p:cNvSpPr>
          <p:nvPr>
            <p:ph idx="1"/>
          </p:nvPr>
        </p:nvSpPr>
        <p:spPr>
          <a:xfrm>
            <a:off x="357158" y="1000108"/>
            <a:ext cx="8229600" cy="5357850"/>
          </a:xfrm>
        </p:spPr>
        <p:txBody>
          <a:bodyPr>
            <a:normAutofit fontScale="92500" lnSpcReduction="10000"/>
          </a:bodyPr>
          <a:lstStyle/>
          <a:p>
            <a:pPr>
              <a:buNone/>
            </a:pPr>
            <a:r>
              <a:rPr lang="ru-RU" dirty="0" smtClean="0"/>
              <a:t>4) </a:t>
            </a:r>
            <a:r>
              <a:rPr lang="ru-RU" dirty="0" smtClean="0">
                <a:solidFill>
                  <a:srgbClr val="00B050"/>
                </a:solidFill>
              </a:rPr>
              <a:t>Принцип математической индукции</a:t>
            </a:r>
          </a:p>
          <a:p>
            <a:pPr>
              <a:buNone/>
            </a:pPr>
            <a:endParaRPr lang="ru-RU" sz="1000" dirty="0" smtClean="0"/>
          </a:p>
          <a:p>
            <a:pPr>
              <a:buNone/>
            </a:pPr>
            <a:r>
              <a:rPr lang="ru-RU" sz="1400" dirty="0" smtClean="0">
                <a:solidFill>
                  <a:srgbClr val="FFFF00"/>
                </a:solidFill>
              </a:rPr>
              <a:t>Во многих разделах арифметики, алгебры, геометрии, анализа приходится доказывать истинность предложений А(</a:t>
            </a:r>
            <a:r>
              <a:rPr lang="en-US" sz="1400" dirty="0" smtClean="0">
                <a:solidFill>
                  <a:srgbClr val="FFFF00"/>
                </a:solidFill>
              </a:rPr>
              <a:t>n</a:t>
            </a:r>
            <a:r>
              <a:rPr lang="ru-RU" sz="1400" dirty="0" smtClean="0">
                <a:solidFill>
                  <a:srgbClr val="FFFF00"/>
                </a:solidFill>
              </a:rPr>
              <a:t>), зависящих от натуральной переменной. Доказательство истинности предложения А(</a:t>
            </a:r>
            <a:r>
              <a:rPr lang="en-US" sz="1400" dirty="0" smtClean="0">
                <a:solidFill>
                  <a:srgbClr val="FFFF00"/>
                </a:solidFill>
              </a:rPr>
              <a:t>n</a:t>
            </a:r>
            <a:r>
              <a:rPr lang="ru-RU" sz="1400" dirty="0" smtClean="0">
                <a:solidFill>
                  <a:srgbClr val="FFFF00"/>
                </a:solidFill>
              </a:rPr>
              <a:t>) для всех значений переменной часто удается провести методом математической индукции, который основан на следующем принципе.</a:t>
            </a:r>
          </a:p>
          <a:p>
            <a:pPr>
              <a:buNone/>
            </a:pPr>
            <a:r>
              <a:rPr lang="ru-RU" sz="1400" dirty="0" smtClean="0">
                <a:solidFill>
                  <a:srgbClr val="FFFF00"/>
                </a:solidFill>
              </a:rPr>
              <a:t>Предложение А(</a:t>
            </a:r>
            <a:r>
              <a:rPr lang="en-US" sz="1400" dirty="0" smtClean="0">
                <a:solidFill>
                  <a:srgbClr val="FFFF00"/>
                </a:solidFill>
              </a:rPr>
              <a:t>n</a:t>
            </a:r>
            <a:r>
              <a:rPr lang="ru-RU" sz="1400" dirty="0" smtClean="0">
                <a:solidFill>
                  <a:srgbClr val="FFFF00"/>
                </a:solidFill>
              </a:rPr>
              <a:t>) считается истинным для всех натуральных значений переменной, если выполнены следующие два условия:</a:t>
            </a:r>
          </a:p>
          <a:p>
            <a:pPr lvl="0">
              <a:buNone/>
            </a:pPr>
            <a:r>
              <a:rPr lang="ru-RU" sz="1400" dirty="0" smtClean="0">
                <a:solidFill>
                  <a:srgbClr val="FFFF00"/>
                </a:solidFill>
              </a:rPr>
              <a:t>Предложение А(</a:t>
            </a:r>
            <a:r>
              <a:rPr lang="en-US" sz="1400" dirty="0" smtClean="0">
                <a:solidFill>
                  <a:srgbClr val="FFFF00"/>
                </a:solidFill>
              </a:rPr>
              <a:t>n</a:t>
            </a:r>
            <a:r>
              <a:rPr lang="ru-RU" sz="1400" dirty="0" smtClean="0">
                <a:solidFill>
                  <a:srgbClr val="FFFF00"/>
                </a:solidFill>
              </a:rPr>
              <a:t>) истинно для </a:t>
            </a:r>
            <a:r>
              <a:rPr lang="en-US" sz="1400" dirty="0" smtClean="0">
                <a:solidFill>
                  <a:srgbClr val="FFFF00"/>
                </a:solidFill>
              </a:rPr>
              <a:t>n</a:t>
            </a:r>
            <a:r>
              <a:rPr lang="ru-RU" sz="1400" dirty="0" smtClean="0">
                <a:solidFill>
                  <a:srgbClr val="FFFF00"/>
                </a:solidFill>
              </a:rPr>
              <a:t>=1.</a:t>
            </a:r>
          </a:p>
          <a:p>
            <a:pPr lvl="0">
              <a:buNone/>
            </a:pPr>
            <a:r>
              <a:rPr lang="ru-RU" sz="1400" dirty="0" smtClean="0">
                <a:solidFill>
                  <a:srgbClr val="FFFF00"/>
                </a:solidFill>
              </a:rPr>
              <a:t>Из предположения, что А(</a:t>
            </a:r>
            <a:r>
              <a:rPr lang="en-US" sz="1400" dirty="0" smtClean="0">
                <a:solidFill>
                  <a:srgbClr val="FFFF00"/>
                </a:solidFill>
              </a:rPr>
              <a:t>n</a:t>
            </a:r>
            <a:r>
              <a:rPr lang="ru-RU" sz="1400" dirty="0" smtClean="0">
                <a:solidFill>
                  <a:srgbClr val="FFFF00"/>
                </a:solidFill>
              </a:rPr>
              <a:t>) истинно для </a:t>
            </a:r>
            <a:r>
              <a:rPr lang="en-US" sz="1400" dirty="0" smtClean="0">
                <a:solidFill>
                  <a:srgbClr val="FFFF00"/>
                </a:solidFill>
              </a:rPr>
              <a:t>n</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 (где </a:t>
            </a:r>
            <a:r>
              <a:rPr lang="en-US" sz="1400" dirty="0" smtClean="0">
                <a:solidFill>
                  <a:srgbClr val="FFFF00"/>
                </a:solidFill>
              </a:rPr>
              <a:t>k</a:t>
            </a:r>
            <a:r>
              <a:rPr lang="ru-RU" sz="1400" dirty="0" smtClean="0">
                <a:solidFill>
                  <a:srgbClr val="FFFF00"/>
                </a:solidFill>
              </a:rPr>
              <a:t> – любое натуральное число), следует, что оно истинно и для следующего значения </a:t>
            </a:r>
            <a:r>
              <a:rPr lang="en-US" sz="1400" dirty="0" smtClean="0">
                <a:solidFill>
                  <a:srgbClr val="FFFF00"/>
                </a:solidFill>
              </a:rPr>
              <a:t>n</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+1.</a:t>
            </a:r>
          </a:p>
          <a:p>
            <a:pPr>
              <a:buNone/>
            </a:pPr>
            <a:r>
              <a:rPr lang="ru-RU" sz="1400" dirty="0" smtClean="0">
                <a:solidFill>
                  <a:srgbClr val="FFFF00"/>
                </a:solidFill>
              </a:rPr>
              <a:t>Этот принцип называется принципом математической индукции. Обычно он выбирается в качестве одной из аксиом, определяющих натуральный ряд чисел, и, следовательно, принимается без доказательства.</a:t>
            </a:r>
          </a:p>
          <a:p>
            <a:pPr>
              <a:buNone/>
            </a:pPr>
            <a:r>
              <a:rPr lang="ru-RU" sz="1400" dirty="0" smtClean="0">
                <a:solidFill>
                  <a:srgbClr val="FFFF00"/>
                </a:solidFill>
              </a:rPr>
              <a:t>Под методом математической индукции понимают следующий способ доказательства. Если требуется доказать истинность предложения А(</a:t>
            </a:r>
            <a:r>
              <a:rPr lang="en-US" sz="1400" dirty="0" smtClean="0">
                <a:solidFill>
                  <a:srgbClr val="FFFF00"/>
                </a:solidFill>
              </a:rPr>
              <a:t>n</a:t>
            </a:r>
            <a:r>
              <a:rPr lang="ru-RU" sz="1400" dirty="0" smtClean="0">
                <a:solidFill>
                  <a:srgbClr val="FFFF00"/>
                </a:solidFill>
              </a:rPr>
              <a:t>) для всех натуральных </a:t>
            </a:r>
            <a:r>
              <a:rPr lang="en-US" sz="1400" dirty="0" smtClean="0">
                <a:solidFill>
                  <a:srgbClr val="FFFF00"/>
                </a:solidFill>
              </a:rPr>
              <a:t>n</a:t>
            </a:r>
            <a:r>
              <a:rPr lang="ru-RU" sz="1400" dirty="0" smtClean="0">
                <a:solidFill>
                  <a:srgbClr val="FFFF00"/>
                </a:solidFill>
              </a:rPr>
              <a:t>, то, во-первых, следует проверить истинность высказывания А(1) и, во-вторых, предположив истинность высказывания А(</a:t>
            </a:r>
            <a:r>
              <a:rPr lang="en-US" sz="1400" dirty="0" smtClean="0">
                <a:solidFill>
                  <a:srgbClr val="FFFF00"/>
                </a:solidFill>
              </a:rPr>
              <a:t>k</a:t>
            </a:r>
            <a:r>
              <a:rPr lang="ru-RU" sz="1400" dirty="0" smtClean="0">
                <a:solidFill>
                  <a:srgbClr val="FFFF00"/>
                </a:solidFill>
              </a:rPr>
              <a:t>), попытаться доказать, что высказывание А(</a:t>
            </a:r>
            <a:r>
              <a:rPr lang="en-US" sz="1400" dirty="0" smtClean="0">
                <a:solidFill>
                  <a:srgbClr val="FFFF00"/>
                </a:solidFill>
              </a:rPr>
              <a:t>k</a:t>
            </a:r>
            <a:r>
              <a:rPr lang="ru-RU" sz="1400" dirty="0" smtClean="0">
                <a:solidFill>
                  <a:srgbClr val="FFFF00"/>
                </a:solidFill>
              </a:rPr>
              <a:t>+1) истинно. Если это удается доказать, причем доказательство остается справедливым для каждого натурального значения </a:t>
            </a:r>
            <a:r>
              <a:rPr lang="en-US" sz="1400" dirty="0" smtClean="0">
                <a:solidFill>
                  <a:srgbClr val="FFFF00"/>
                </a:solidFill>
              </a:rPr>
              <a:t>k</a:t>
            </a:r>
            <a:r>
              <a:rPr lang="ru-RU" sz="1400" dirty="0" smtClean="0">
                <a:solidFill>
                  <a:srgbClr val="FFFF00"/>
                </a:solidFill>
              </a:rPr>
              <a:t>, то в соответствии с принципом математической индукции предложение А(</a:t>
            </a:r>
            <a:r>
              <a:rPr lang="en-US" sz="1400" dirty="0" smtClean="0">
                <a:solidFill>
                  <a:srgbClr val="FFFF00"/>
                </a:solidFill>
              </a:rPr>
              <a:t>n</a:t>
            </a:r>
            <a:r>
              <a:rPr lang="ru-RU" sz="1400" dirty="0" smtClean="0">
                <a:solidFill>
                  <a:srgbClr val="FFFF00"/>
                </a:solidFill>
              </a:rPr>
              <a:t>) признается истинным для всех значений </a:t>
            </a:r>
            <a:r>
              <a:rPr lang="en-US" sz="1400" dirty="0" smtClean="0">
                <a:solidFill>
                  <a:srgbClr val="FFFF00"/>
                </a:solidFill>
              </a:rPr>
              <a:t>n</a:t>
            </a:r>
            <a:r>
              <a:rPr lang="ru-RU" sz="1400" dirty="0" smtClean="0">
                <a:solidFill>
                  <a:srgbClr val="FFFF00"/>
                </a:solidFill>
              </a:rPr>
              <a:t>.</a:t>
            </a:r>
          </a:p>
          <a:p>
            <a:pPr>
              <a:buNone/>
            </a:pPr>
            <a:r>
              <a:rPr lang="ru-RU" sz="1400" dirty="0" smtClean="0">
                <a:solidFill>
                  <a:srgbClr val="FFFF00"/>
                </a:solidFill>
              </a:rPr>
              <a:t>Метод математической индукции широко применяется при доказательстве теорем, тождеств, неравенств, при решении задач на делимость, при решении некоторых геометрических и многих других задач.</a:t>
            </a:r>
          </a:p>
          <a:p>
            <a:pPr>
              <a:buNone/>
            </a:pPr>
            <a:r>
              <a:rPr lang="ru-RU" sz="1400" b="1" dirty="0" smtClean="0">
                <a:solidFill>
                  <a:srgbClr val="FFFF00"/>
                </a:solidFill>
              </a:rPr>
              <a:t> </a:t>
            </a:r>
            <a:endParaRPr lang="ru-RU" sz="1400" dirty="0" smtClean="0">
              <a:solidFill>
                <a:srgbClr val="FFFF00"/>
              </a:solidFill>
            </a:endParaRPr>
          </a:p>
          <a:p>
            <a:pPr>
              <a:buNone/>
            </a:pPr>
            <a:endParaRPr lang="ru-RU" sz="1000" dirty="0"/>
          </a:p>
        </p:txBody>
      </p:sp>
      <p:sp>
        <p:nvSpPr>
          <p:cNvPr id="9" name="Стрелка вправо 8">
            <a:hlinkClick r:id="" action="ppaction://hlinkshowjump?jump=nextslide"/>
          </p:cNvPr>
          <p:cNvSpPr/>
          <p:nvPr/>
        </p:nvSpPr>
        <p:spPr>
          <a:xfrm>
            <a:off x="8286776" y="6000768"/>
            <a:ext cx="642942" cy="714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лево 9">
            <a:hlinkClick r:id="" action="ppaction://hlinkshowjump?jump=previousslide"/>
          </p:cNvPr>
          <p:cNvSpPr/>
          <p:nvPr/>
        </p:nvSpPr>
        <p:spPr>
          <a:xfrm>
            <a:off x="8072462" y="214290"/>
            <a:ext cx="642942" cy="85725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357158" y="142852"/>
            <a:ext cx="8643998" cy="1000132"/>
          </a:xfrm>
          <a:prstGeom prst="rect">
            <a:avLst/>
          </a:prstGeom>
          <a:ln w="6350" cap="rnd">
            <a:noFill/>
          </a:ln>
        </p:spPr>
        <p:txBody>
          <a:bodyPr anchor="b">
            <a:noAutofit/>
          </a:bodyPr>
          <a:lstStyle/>
          <a:p>
            <a:pPr lvl="0"/>
            <a:r>
              <a:rPr lang="ru-RU" sz="2000" b="1" dirty="0">
                <a:solidFill>
                  <a:srgbClr val="0066CC"/>
                </a:solidFill>
              </a:rPr>
              <a:t>Метод математической индукции в решении задач на </a:t>
            </a:r>
            <a:endParaRPr lang="ru-RU" sz="2000" dirty="0">
              <a:solidFill>
                <a:srgbClr val="0066CC"/>
              </a:solidFill>
            </a:endParaRPr>
          </a:p>
          <a:p>
            <a:r>
              <a:rPr lang="ru-RU" sz="2000" b="1" dirty="0">
                <a:solidFill>
                  <a:srgbClr val="0066CC"/>
                </a:solidFill>
              </a:rPr>
              <a:t>делимость</a:t>
            </a:r>
            <a:endParaRPr lang="ru-RU" sz="2000" dirty="0">
              <a:solidFill>
                <a:srgbClr val="0066CC"/>
              </a:solidFill>
            </a:endParaRPr>
          </a:p>
          <a:p>
            <a:pPr eaLnBrk="0" hangingPunct="0">
              <a:defRPr/>
            </a:pPr>
            <a:endParaRPr lang="ru-RU" sz="20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ea typeface="+mj-ea"/>
              <a:cs typeface="+mj-cs"/>
            </a:endParaRPr>
          </a:p>
        </p:txBody>
      </p:sp>
      <p:sp>
        <p:nvSpPr>
          <p:cNvPr id="26627" name="Rectangle 3"/>
          <p:cNvSpPr txBox="1">
            <a:spLocks noChangeArrowheads="1"/>
          </p:cNvSpPr>
          <p:nvPr/>
        </p:nvSpPr>
        <p:spPr bwMode="auto">
          <a:xfrm>
            <a:off x="357158" y="857232"/>
            <a:ext cx="8143932" cy="5429288"/>
          </a:xfrm>
          <a:prstGeom prst="rect">
            <a:avLst/>
          </a:prstGeom>
          <a:noFill/>
          <a:ln w="9525">
            <a:noFill/>
            <a:miter lim="800000"/>
            <a:headEnd/>
            <a:tailEnd/>
          </a:ln>
        </p:spPr>
        <p:txBody>
          <a:bodyPr/>
          <a:lstStyle/>
          <a:p>
            <a:r>
              <a:rPr lang="ru-RU" sz="1600" dirty="0"/>
              <a:t> </a:t>
            </a:r>
          </a:p>
          <a:p>
            <a:r>
              <a:rPr lang="ru-RU" sz="1600" dirty="0">
                <a:solidFill>
                  <a:srgbClr val="FFFF00"/>
                </a:solidFill>
              </a:rPr>
              <a:t>С помощью метода математической индукции можно доказывать различные утверждения, касающиеся делимости натуральных чисел.</a:t>
            </a:r>
          </a:p>
          <a:p>
            <a:r>
              <a:rPr lang="ru-RU" sz="1600" dirty="0">
                <a:solidFill>
                  <a:srgbClr val="FFFF00"/>
                </a:solidFill>
              </a:rPr>
              <a:t>Следующее утверждение можно сравнительно просто доказать. Покажем, как оно получается с помощью метода математической индукции.</a:t>
            </a:r>
          </a:p>
          <a:p>
            <a:r>
              <a:rPr lang="ru-RU" sz="1600" u="sng" dirty="0">
                <a:solidFill>
                  <a:srgbClr val="FFFF00"/>
                </a:solidFill>
              </a:rPr>
              <a:t>Пример 1</a:t>
            </a:r>
            <a:r>
              <a:rPr lang="ru-RU" sz="1600" dirty="0">
                <a:solidFill>
                  <a:srgbClr val="FFFF00"/>
                </a:solidFill>
              </a:rPr>
              <a:t>. Если </a:t>
            </a:r>
            <a:r>
              <a:rPr lang="en-US" sz="1600" dirty="0">
                <a:solidFill>
                  <a:srgbClr val="FFFF00"/>
                </a:solidFill>
              </a:rPr>
              <a:t>n</a:t>
            </a:r>
            <a:r>
              <a:rPr lang="ru-RU" sz="1600" dirty="0">
                <a:solidFill>
                  <a:srgbClr val="FFFF00"/>
                </a:solidFill>
              </a:rPr>
              <a:t> – натуральное число, то число  четное.</a:t>
            </a:r>
          </a:p>
          <a:p>
            <a:r>
              <a:rPr lang="ru-RU" sz="1600" dirty="0">
                <a:solidFill>
                  <a:srgbClr val="FFFF00"/>
                </a:solidFill>
              </a:rPr>
              <a:t>При </a:t>
            </a:r>
            <a:r>
              <a:rPr lang="en-US" sz="1600" dirty="0">
                <a:solidFill>
                  <a:srgbClr val="FFFF00"/>
                </a:solidFill>
              </a:rPr>
              <a:t>n</a:t>
            </a:r>
            <a:r>
              <a:rPr lang="ru-RU" sz="1600" dirty="0">
                <a:solidFill>
                  <a:srgbClr val="FFFF00"/>
                </a:solidFill>
              </a:rPr>
              <a:t>=1 наше утверждение истинно: - четное число. Предположим, что  - четное число. Так как , </a:t>
            </a:r>
            <a:r>
              <a:rPr lang="en-US" sz="1600" dirty="0">
                <a:solidFill>
                  <a:srgbClr val="FFFF00"/>
                </a:solidFill>
              </a:rPr>
              <a:t>a</a:t>
            </a:r>
            <a:r>
              <a:rPr lang="ru-RU" sz="1600" dirty="0">
                <a:solidFill>
                  <a:srgbClr val="FFFF00"/>
                </a:solidFill>
              </a:rPr>
              <a:t> 2</a:t>
            </a:r>
            <a:r>
              <a:rPr lang="en-US" sz="1600" dirty="0">
                <a:solidFill>
                  <a:srgbClr val="FFFF00"/>
                </a:solidFill>
              </a:rPr>
              <a:t>k</a:t>
            </a:r>
            <a:r>
              <a:rPr lang="ru-RU" sz="1600" dirty="0">
                <a:solidFill>
                  <a:srgbClr val="FFFF00"/>
                </a:solidFill>
              </a:rPr>
              <a:t> – четное число, то и четное. Итак, четность  доказана при </a:t>
            </a:r>
            <a:r>
              <a:rPr lang="en-US" sz="1600" dirty="0">
                <a:solidFill>
                  <a:srgbClr val="FFFF00"/>
                </a:solidFill>
              </a:rPr>
              <a:t>n</a:t>
            </a:r>
            <a:r>
              <a:rPr lang="ru-RU" sz="1600" dirty="0">
                <a:solidFill>
                  <a:srgbClr val="FFFF00"/>
                </a:solidFill>
              </a:rPr>
              <a:t>=1, из четности  выведена четность .Значит,  четно при всех натуральных значениях </a:t>
            </a:r>
            <a:r>
              <a:rPr lang="en-US" sz="1600" dirty="0">
                <a:solidFill>
                  <a:srgbClr val="FFFF00"/>
                </a:solidFill>
              </a:rPr>
              <a:t>n</a:t>
            </a:r>
            <a:r>
              <a:rPr lang="ru-RU" sz="1600" dirty="0">
                <a:solidFill>
                  <a:srgbClr val="FFFF00"/>
                </a:solidFill>
              </a:rPr>
              <a:t>.</a:t>
            </a:r>
          </a:p>
          <a:p>
            <a:r>
              <a:rPr lang="ru-RU" sz="1600" u="sng" dirty="0">
                <a:solidFill>
                  <a:srgbClr val="FFFF00"/>
                </a:solidFill>
              </a:rPr>
              <a:t>Пример 2.</a:t>
            </a:r>
            <a:r>
              <a:rPr lang="ru-RU" sz="1600" dirty="0">
                <a:solidFill>
                  <a:srgbClr val="FFFF00"/>
                </a:solidFill>
              </a:rPr>
              <a:t> Доказать истинность предложения</a:t>
            </a:r>
          </a:p>
          <a:p>
            <a:r>
              <a:rPr lang="en-US" sz="1600" dirty="0">
                <a:solidFill>
                  <a:srgbClr val="FFFF00"/>
                </a:solidFill>
              </a:rPr>
              <a:t>A</a:t>
            </a:r>
            <a:r>
              <a:rPr lang="ru-RU" sz="1600" dirty="0">
                <a:solidFill>
                  <a:srgbClr val="FFFF00"/>
                </a:solidFill>
              </a:rPr>
              <a:t>(</a:t>
            </a:r>
            <a:r>
              <a:rPr lang="en-US" sz="1600" dirty="0">
                <a:solidFill>
                  <a:srgbClr val="FFFF00"/>
                </a:solidFill>
              </a:rPr>
              <a:t>n</a:t>
            </a:r>
            <a:r>
              <a:rPr lang="ru-RU" sz="1600" dirty="0">
                <a:solidFill>
                  <a:srgbClr val="FFFF00"/>
                </a:solidFill>
              </a:rPr>
              <a:t>)={число 5 кратно 19}, </a:t>
            </a:r>
            <a:r>
              <a:rPr lang="en-US" sz="1600" dirty="0">
                <a:solidFill>
                  <a:srgbClr val="FFFF00"/>
                </a:solidFill>
              </a:rPr>
              <a:t>n</a:t>
            </a:r>
            <a:r>
              <a:rPr lang="ru-RU" sz="1600" dirty="0">
                <a:solidFill>
                  <a:srgbClr val="FFFF00"/>
                </a:solidFill>
              </a:rPr>
              <a:t> – натуральное число.</a:t>
            </a:r>
          </a:p>
          <a:p>
            <a:r>
              <a:rPr lang="ru-RU" sz="1600" dirty="0">
                <a:solidFill>
                  <a:srgbClr val="FFFF00"/>
                </a:solidFill>
              </a:rPr>
              <a:t>Решение.</a:t>
            </a:r>
          </a:p>
          <a:p>
            <a:r>
              <a:rPr lang="ru-RU" sz="1600" dirty="0">
                <a:solidFill>
                  <a:srgbClr val="FFFF00"/>
                </a:solidFill>
              </a:rPr>
              <a:t>Высказывание А(1)={число кратно 19} истинно.</a:t>
            </a:r>
          </a:p>
          <a:p>
            <a:r>
              <a:rPr lang="ru-RU" sz="1600" dirty="0">
                <a:solidFill>
                  <a:srgbClr val="FFFF00"/>
                </a:solidFill>
              </a:rPr>
              <a:t>Предположим, что для некоторого значения </a:t>
            </a:r>
            <a:r>
              <a:rPr lang="en-US" sz="1600" dirty="0">
                <a:solidFill>
                  <a:srgbClr val="FFFF00"/>
                </a:solidFill>
              </a:rPr>
              <a:t>n</a:t>
            </a:r>
            <a:r>
              <a:rPr lang="ru-RU" sz="1600" dirty="0">
                <a:solidFill>
                  <a:srgbClr val="FFFF00"/>
                </a:solidFill>
              </a:rPr>
              <a:t>=</a:t>
            </a:r>
            <a:r>
              <a:rPr lang="en-US" sz="1600" dirty="0">
                <a:solidFill>
                  <a:srgbClr val="FFFF00"/>
                </a:solidFill>
              </a:rPr>
              <a:t>k</a:t>
            </a:r>
            <a:endParaRPr lang="ru-RU" sz="1600" dirty="0">
              <a:solidFill>
                <a:srgbClr val="FFFF00"/>
              </a:solidFill>
            </a:endParaRPr>
          </a:p>
          <a:p>
            <a:r>
              <a:rPr lang="ru-RU" sz="1600" dirty="0">
                <a:solidFill>
                  <a:srgbClr val="FFFF00"/>
                </a:solidFill>
              </a:rPr>
              <a:t>А(</a:t>
            </a:r>
            <a:r>
              <a:rPr lang="en-US" sz="1600" dirty="0">
                <a:solidFill>
                  <a:srgbClr val="FFFF00"/>
                </a:solidFill>
              </a:rPr>
              <a:t>k</a:t>
            </a:r>
            <a:r>
              <a:rPr lang="ru-RU" sz="1600" dirty="0">
                <a:solidFill>
                  <a:srgbClr val="FFFF00"/>
                </a:solidFill>
              </a:rPr>
              <a:t>)={число  кратно 19} истинно. Тогда, так как</a:t>
            </a:r>
          </a:p>
          <a:p>
            <a:r>
              <a:rPr lang="ru-RU" sz="1600" dirty="0">
                <a:solidFill>
                  <a:srgbClr val="FFFF00"/>
                </a:solidFill>
              </a:rPr>
              <a:t>, очевидно, что и </a:t>
            </a:r>
            <a:r>
              <a:rPr lang="en-US" sz="1600" dirty="0">
                <a:solidFill>
                  <a:srgbClr val="FFFF00"/>
                </a:solidFill>
              </a:rPr>
              <a:t>A</a:t>
            </a:r>
            <a:r>
              <a:rPr lang="ru-RU" sz="1600" dirty="0">
                <a:solidFill>
                  <a:srgbClr val="FFFF00"/>
                </a:solidFill>
              </a:rPr>
              <a:t>(</a:t>
            </a:r>
            <a:r>
              <a:rPr lang="en-US" sz="1600" dirty="0">
                <a:solidFill>
                  <a:srgbClr val="FFFF00"/>
                </a:solidFill>
              </a:rPr>
              <a:t>k</a:t>
            </a:r>
            <a:r>
              <a:rPr lang="ru-RU" sz="1600" dirty="0">
                <a:solidFill>
                  <a:srgbClr val="FFFF00"/>
                </a:solidFill>
              </a:rPr>
              <a:t>+1) истинно. Действительно, первое слагаемое делится на 19 в силу предположения, что </a:t>
            </a:r>
            <a:r>
              <a:rPr lang="en-US" sz="1600" dirty="0">
                <a:solidFill>
                  <a:srgbClr val="FFFF00"/>
                </a:solidFill>
              </a:rPr>
              <a:t>A</a:t>
            </a:r>
            <a:r>
              <a:rPr lang="ru-RU" sz="1600" dirty="0">
                <a:solidFill>
                  <a:srgbClr val="FFFF00"/>
                </a:solidFill>
              </a:rPr>
              <a:t>(</a:t>
            </a:r>
            <a:r>
              <a:rPr lang="en-US" sz="1600" dirty="0">
                <a:solidFill>
                  <a:srgbClr val="FFFF00"/>
                </a:solidFill>
              </a:rPr>
              <a:t>k</a:t>
            </a:r>
            <a:r>
              <a:rPr lang="ru-RU" sz="1600" dirty="0">
                <a:solidFill>
                  <a:srgbClr val="FFFF00"/>
                </a:solidFill>
              </a:rPr>
              <a:t>) истинно; второе слагаемое тоже делится на 19, потому что содержит множитель 19. Оба условия принципа математической индукции выполнены, следовательно, предложение </a:t>
            </a:r>
            <a:r>
              <a:rPr lang="en-US" sz="1600" dirty="0">
                <a:solidFill>
                  <a:srgbClr val="FFFF00"/>
                </a:solidFill>
              </a:rPr>
              <a:t>A</a:t>
            </a:r>
            <a:r>
              <a:rPr lang="ru-RU" sz="1600" dirty="0">
                <a:solidFill>
                  <a:srgbClr val="FFFF00"/>
                </a:solidFill>
              </a:rPr>
              <a:t>(</a:t>
            </a:r>
            <a:r>
              <a:rPr lang="en-US" sz="1600" dirty="0">
                <a:solidFill>
                  <a:srgbClr val="FFFF00"/>
                </a:solidFill>
              </a:rPr>
              <a:t>n</a:t>
            </a:r>
            <a:r>
              <a:rPr lang="ru-RU" sz="1600" dirty="0">
                <a:solidFill>
                  <a:srgbClr val="FFFF00"/>
                </a:solidFill>
              </a:rPr>
              <a:t>) истинно при всех значениях </a:t>
            </a:r>
            <a:r>
              <a:rPr lang="en-US" sz="1600" dirty="0">
                <a:solidFill>
                  <a:srgbClr val="FFFF00"/>
                </a:solidFill>
              </a:rPr>
              <a:t>n</a:t>
            </a:r>
            <a:r>
              <a:rPr lang="ru-RU" sz="1600" dirty="0">
                <a:solidFill>
                  <a:srgbClr val="FFFF00"/>
                </a:solidFill>
              </a:rPr>
              <a:t>.</a:t>
            </a:r>
          </a:p>
          <a:p>
            <a:pPr marL="273050" indent="-273050" eaLnBrk="0" hangingPunct="0">
              <a:spcBef>
                <a:spcPts val="600"/>
              </a:spcBef>
              <a:buClr>
                <a:schemeClr val="accent2"/>
              </a:buClr>
              <a:buSzPct val="85000"/>
            </a:pPr>
            <a:endParaRPr lang="ru-RU" sz="1600" dirty="0"/>
          </a:p>
        </p:txBody>
      </p:sp>
      <p:sp>
        <p:nvSpPr>
          <p:cNvPr id="4" name="Стрелка вправо 3">
            <a:hlinkClick r:id="" action="ppaction://hlinkshowjump?jump=nextslide"/>
          </p:cNvPr>
          <p:cNvSpPr/>
          <p:nvPr/>
        </p:nvSpPr>
        <p:spPr>
          <a:xfrm>
            <a:off x="8358214" y="6072206"/>
            <a:ext cx="54978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лево 5">
            <a:hlinkClick r:id="" action="ppaction://hlinkshowjump?jump=previousslide"/>
          </p:cNvPr>
          <p:cNvSpPr/>
          <p:nvPr/>
        </p:nvSpPr>
        <p:spPr>
          <a:xfrm>
            <a:off x="8072462" y="214290"/>
            <a:ext cx="642942" cy="6429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7650" name="Picture 7" descr="j0235319"/>
          <p:cNvPicPr>
            <a:picLocks noChangeAspect="1" noChangeArrowheads="1"/>
          </p:cNvPicPr>
          <p:nvPr/>
        </p:nvPicPr>
        <p:blipFill>
          <a:blip r:embed="rId2" cstate="print"/>
          <a:srcRect/>
          <a:stretch>
            <a:fillRect/>
          </a:stretch>
        </p:blipFill>
        <p:spPr bwMode="auto">
          <a:xfrm>
            <a:off x="785813" y="785813"/>
            <a:ext cx="1643062" cy="1462087"/>
          </a:xfrm>
          <a:prstGeom prst="rect">
            <a:avLst/>
          </a:prstGeom>
          <a:noFill/>
          <a:ln w="9525">
            <a:noFill/>
            <a:miter lim="800000"/>
            <a:headEnd/>
            <a:tailEnd/>
          </a:ln>
        </p:spPr>
      </p:pic>
      <p:sp>
        <p:nvSpPr>
          <p:cNvPr id="6" name="Заголовок 1"/>
          <p:cNvSpPr txBox="1">
            <a:spLocks/>
          </p:cNvSpPr>
          <p:nvPr/>
        </p:nvSpPr>
        <p:spPr bwMode="auto">
          <a:xfrm>
            <a:off x="3143208" y="1285860"/>
            <a:ext cx="6000792" cy="1000132"/>
          </a:xfrm>
          <a:prstGeom prst="rect">
            <a:avLst/>
          </a:prstGeom>
          <a:noFill/>
          <a:ln w="6350" cap="rnd">
            <a:noFill/>
            <a:miter lim="800000"/>
            <a:headEnd/>
            <a:tailEnd/>
          </a:ln>
        </p:spPr>
        <p:txBody>
          <a:bodyPr lIns="0" rIns="0" bIns="0" anchor="b">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54864" fontAlgn="auto">
              <a:spcAft>
                <a:spcPts val="0"/>
              </a:spcAft>
              <a:defRPr/>
            </a:pPr>
            <a:endParaRPr lang="ru-RU" sz="4200" cap="all" spc="-10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ea typeface="+mj-ea"/>
              <a:cs typeface="+mj-cs"/>
            </a:endParaRPr>
          </a:p>
        </p:txBody>
      </p:sp>
      <p:sp>
        <p:nvSpPr>
          <p:cNvPr id="5" name="Заголовок 4"/>
          <p:cNvSpPr>
            <a:spLocks noGrp="1"/>
          </p:cNvSpPr>
          <p:nvPr>
            <p:ph type="title"/>
          </p:nvPr>
        </p:nvSpPr>
        <p:spPr>
          <a:xfrm>
            <a:off x="357158" y="142852"/>
            <a:ext cx="8229600" cy="1143000"/>
          </a:xfrm>
        </p:spPr>
        <p:txBody>
          <a:bodyPr/>
          <a:lstStyle/>
          <a:p>
            <a:pPr lvl="0"/>
            <a:r>
              <a:rPr lang="ru-RU" sz="2400" b="1" dirty="0" smtClean="0">
                <a:solidFill>
                  <a:srgbClr val="0070C0"/>
                </a:solidFill>
              </a:rPr>
              <a:t>Применение метода математической индукции к </a:t>
            </a:r>
            <a:r>
              <a:rPr lang="ru-RU" sz="2400" dirty="0" smtClean="0">
                <a:solidFill>
                  <a:srgbClr val="0070C0"/>
                </a:solidFill>
              </a:rPr>
              <a:t/>
            </a:r>
            <a:br>
              <a:rPr lang="ru-RU" sz="2400" dirty="0" smtClean="0">
                <a:solidFill>
                  <a:srgbClr val="0070C0"/>
                </a:solidFill>
              </a:rPr>
            </a:br>
            <a:r>
              <a:rPr lang="ru-RU" sz="2400" b="1" dirty="0" smtClean="0">
                <a:solidFill>
                  <a:srgbClr val="0070C0"/>
                </a:solidFill>
              </a:rPr>
              <a:t>суммированию рядов</a:t>
            </a:r>
            <a:r>
              <a:rPr lang="ru-RU" sz="2400" dirty="0" smtClean="0">
                <a:solidFill>
                  <a:srgbClr val="0070C0"/>
                </a:solidFill>
              </a:rPr>
              <a:t/>
            </a:r>
            <a:br>
              <a:rPr lang="ru-RU" sz="2400" dirty="0" smtClean="0">
                <a:solidFill>
                  <a:srgbClr val="0070C0"/>
                </a:solidFill>
              </a:rPr>
            </a:br>
            <a:endParaRPr lang="ru-RU" sz="2400" dirty="0">
              <a:solidFill>
                <a:srgbClr val="0070C0"/>
              </a:solidFill>
            </a:endParaRPr>
          </a:p>
        </p:txBody>
      </p:sp>
      <p:sp>
        <p:nvSpPr>
          <p:cNvPr id="7" name="Содержимое 6"/>
          <p:cNvSpPr>
            <a:spLocks noGrp="1"/>
          </p:cNvSpPr>
          <p:nvPr>
            <p:ph idx="1"/>
          </p:nvPr>
        </p:nvSpPr>
        <p:spPr>
          <a:xfrm>
            <a:off x="428596" y="1000108"/>
            <a:ext cx="8215370" cy="5286412"/>
          </a:xfrm>
        </p:spPr>
        <p:txBody>
          <a:bodyPr>
            <a:noAutofit/>
          </a:bodyPr>
          <a:lstStyle/>
          <a:p>
            <a:pPr>
              <a:buNone/>
            </a:pPr>
            <a:r>
              <a:rPr lang="ru-RU" sz="1400" dirty="0" smtClean="0">
                <a:solidFill>
                  <a:srgbClr val="FFFF00"/>
                </a:solidFill>
              </a:rPr>
              <a:t> </a:t>
            </a:r>
            <a:r>
              <a:rPr lang="ru-RU" sz="1400" u="sng" dirty="0" smtClean="0">
                <a:solidFill>
                  <a:srgbClr val="FFFF00"/>
                </a:solidFill>
              </a:rPr>
              <a:t>Пример </a:t>
            </a:r>
            <a:r>
              <a:rPr lang="ru-RU" sz="1400" u="sng" dirty="0" smtClean="0">
                <a:solidFill>
                  <a:srgbClr val="FFFF00"/>
                </a:solidFill>
              </a:rPr>
              <a:t>1. </a:t>
            </a:r>
            <a:r>
              <a:rPr lang="ru-RU" sz="1400" dirty="0" smtClean="0">
                <a:solidFill>
                  <a:srgbClr val="FFFF00"/>
                </a:solidFill>
              </a:rPr>
              <a:t>Доказать </a:t>
            </a:r>
            <a:r>
              <a:rPr lang="ru-RU" sz="1400" dirty="0" smtClean="0">
                <a:solidFill>
                  <a:srgbClr val="FFFF00"/>
                </a:solidFill>
              </a:rPr>
              <a:t>формулу, </a:t>
            </a:r>
            <a:r>
              <a:rPr lang="en-US" sz="1400" dirty="0" smtClean="0">
                <a:solidFill>
                  <a:srgbClr val="FFFF00"/>
                </a:solidFill>
              </a:rPr>
              <a:t>n</a:t>
            </a:r>
            <a:r>
              <a:rPr lang="ru-RU" sz="1400" dirty="0" smtClean="0">
                <a:solidFill>
                  <a:srgbClr val="FFFF00"/>
                </a:solidFill>
              </a:rPr>
              <a:t> – натуральное число</a:t>
            </a:r>
            <a:r>
              <a:rPr lang="ru-RU" sz="1400" dirty="0" smtClean="0">
                <a:solidFill>
                  <a:srgbClr val="FFFF00"/>
                </a:solidFill>
              </a:rPr>
              <a:t>.</a:t>
            </a:r>
            <a:r>
              <a:rPr lang="en-US" sz="1400" dirty="0" smtClean="0">
                <a:solidFill>
                  <a:srgbClr val="FFFF00"/>
                </a:solidFill>
              </a:rPr>
              <a:t> </a:t>
            </a:r>
            <a:endParaRPr lang="ru-RU" sz="1400" dirty="0" smtClean="0">
              <a:solidFill>
                <a:srgbClr val="FFFF00"/>
              </a:solidFill>
            </a:endParaRPr>
          </a:p>
          <a:p>
            <a:pPr>
              <a:buNone/>
            </a:pPr>
            <a:r>
              <a:rPr lang="ru-RU" sz="1400" dirty="0" smtClean="0">
                <a:solidFill>
                  <a:srgbClr val="FFFF00"/>
                </a:solidFill>
              </a:rPr>
              <a:t>Решение</a:t>
            </a:r>
            <a:r>
              <a:rPr lang="ru-RU" sz="1400" dirty="0" smtClean="0">
                <a:solidFill>
                  <a:srgbClr val="FFFF00"/>
                </a:solidFill>
              </a:rPr>
              <a:t>.</a:t>
            </a:r>
          </a:p>
          <a:p>
            <a:pPr>
              <a:buNone/>
            </a:pPr>
            <a:r>
              <a:rPr lang="ru-RU" sz="1400" dirty="0" smtClean="0">
                <a:solidFill>
                  <a:srgbClr val="FFFF00"/>
                </a:solidFill>
              </a:rPr>
              <a:t>При </a:t>
            </a:r>
            <a:r>
              <a:rPr lang="en-US" sz="1400" dirty="0" smtClean="0">
                <a:solidFill>
                  <a:srgbClr val="FFFF00"/>
                </a:solidFill>
              </a:rPr>
              <a:t>n</a:t>
            </a:r>
            <a:r>
              <a:rPr lang="ru-RU" sz="1400" dirty="0" smtClean="0">
                <a:solidFill>
                  <a:srgbClr val="FFFF00"/>
                </a:solidFill>
              </a:rPr>
              <a:t>=1 обе части равенства обращаются в единицу и, следовательно, первое условие принципа математической индукции выполнено.</a:t>
            </a:r>
          </a:p>
          <a:p>
            <a:pPr>
              <a:buNone/>
            </a:pPr>
            <a:r>
              <a:rPr lang="ru-RU" sz="1400" dirty="0" smtClean="0">
                <a:solidFill>
                  <a:srgbClr val="FFFF00"/>
                </a:solidFill>
              </a:rPr>
              <a:t>Предположим, что формула верна при </a:t>
            </a:r>
            <a:r>
              <a:rPr lang="en-US" sz="1400" dirty="0" smtClean="0">
                <a:solidFill>
                  <a:srgbClr val="FFFF00"/>
                </a:solidFill>
              </a:rPr>
              <a:t>n</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 т.е</a:t>
            </a:r>
            <a:r>
              <a:rPr lang="ru-RU" sz="1400" dirty="0" smtClean="0">
                <a:solidFill>
                  <a:srgbClr val="FFFF00"/>
                </a:solidFill>
              </a:rPr>
              <a:t>.</a:t>
            </a:r>
            <a:r>
              <a:rPr lang="ru-RU" sz="1400" dirty="0" smtClean="0">
                <a:solidFill>
                  <a:srgbClr val="FFFF00"/>
                </a:solidFill>
              </a:rPr>
              <a:t> </a:t>
            </a:r>
          </a:p>
          <a:p>
            <a:pPr>
              <a:buNone/>
            </a:pPr>
            <a:r>
              <a:rPr lang="ru-RU" sz="1400" dirty="0" smtClean="0">
                <a:solidFill>
                  <a:srgbClr val="FFFF00"/>
                </a:solidFill>
              </a:rPr>
              <a:t>Прибавим к обеим частям этого равенства  и преобразуем правую часть. Тогда </a:t>
            </a:r>
            <a:r>
              <a:rPr lang="ru-RU" sz="1400" dirty="0" smtClean="0">
                <a:solidFill>
                  <a:srgbClr val="FFFF00"/>
                </a:solidFill>
              </a:rPr>
              <a:t>получим</a:t>
            </a:r>
            <a:r>
              <a:rPr lang="en-US" sz="1400" dirty="0" smtClean="0">
                <a:solidFill>
                  <a:srgbClr val="FFFF00"/>
                </a:solidFill>
              </a:rPr>
              <a:t>  </a:t>
            </a:r>
            <a:r>
              <a:rPr lang="ru-RU" sz="1400" dirty="0" smtClean="0">
                <a:solidFill>
                  <a:srgbClr val="FFFF00"/>
                </a:solidFill>
              </a:rPr>
              <a:t>Таким </a:t>
            </a:r>
            <a:r>
              <a:rPr lang="ru-RU" sz="1400" dirty="0" smtClean="0">
                <a:solidFill>
                  <a:srgbClr val="FFFF00"/>
                </a:solidFill>
              </a:rPr>
              <a:t>образом, из того, что формула верна при </a:t>
            </a:r>
            <a:r>
              <a:rPr lang="en-US" sz="1400" dirty="0" smtClean="0">
                <a:solidFill>
                  <a:srgbClr val="FFFF00"/>
                </a:solidFill>
              </a:rPr>
              <a:t>n</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 следует, что она верна и при </a:t>
            </a:r>
            <a:r>
              <a:rPr lang="en-US" sz="1400" dirty="0" smtClean="0">
                <a:solidFill>
                  <a:srgbClr val="FFFF00"/>
                </a:solidFill>
              </a:rPr>
              <a:t>n</a:t>
            </a:r>
            <a:r>
              <a:rPr lang="ru-RU" sz="1400" dirty="0" smtClean="0">
                <a:solidFill>
                  <a:srgbClr val="FFFF00"/>
                </a:solidFill>
              </a:rPr>
              <a:t>=</a:t>
            </a:r>
            <a:r>
              <a:rPr lang="en-US" sz="1400" dirty="0" smtClean="0">
                <a:solidFill>
                  <a:srgbClr val="FFFF00"/>
                </a:solidFill>
              </a:rPr>
              <a:t>k</a:t>
            </a:r>
            <a:r>
              <a:rPr lang="ru-RU" sz="1400" dirty="0" smtClean="0">
                <a:solidFill>
                  <a:srgbClr val="FFFF00"/>
                </a:solidFill>
              </a:rPr>
              <a:t>+1. Это утверждение справедливо при любом натуральном значении </a:t>
            </a:r>
            <a:r>
              <a:rPr lang="en-US" sz="1400" dirty="0" smtClean="0">
                <a:solidFill>
                  <a:srgbClr val="FFFF00"/>
                </a:solidFill>
              </a:rPr>
              <a:t>k</a:t>
            </a:r>
            <a:r>
              <a:rPr lang="ru-RU" sz="1400" dirty="0" smtClean="0">
                <a:solidFill>
                  <a:srgbClr val="FFFF00"/>
                </a:solidFill>
              </a:rPr>
              <a:t>. Итак, второе условие принципа математической индукции тоже выполнено. Формула доказана.</a:t>
            </a:r>
          </a:p>
          <a:p>
            <a:pPr>
              <a:buNone/>
            </a:pPr>
            <a:r>
              <a:rPr lang="ru-RU" sz="1400" u="sng" dirty="0" smtClean="0">
                <a:solidFill>
                  <a:srgbClr val="FFFF00"/>
                </a:solidFill>
              </a:rPr>
              <a:t>Пример 2.</a:t>
            </a:r>
            <a:r>
              <a:rPr lang="ru-RU" sz="1400" dirty="0" smtClean="0">
                <a:solidFill>
                  <a:srgbClr val="FFFF00"/>
                </a:solidFill>
              </a:rPr>
              <a:t> Доказать, что сумма </a:t>
            </a:r>
            <a:r>
              <a:rPr lang="en-US" sz="1400" dirty="0" smtClean="0">
                <a:solidFill>
                  <a:srgbClr val="FFFF00"/>
                </a:solidFill>
              </a:rPr>
              <a:t>n</a:t>
            </a:r>
            <a:r>
              <a:rPr lang="ru-RU" sz="1400" dirty="0" smtClean="0">
                <a:solidFill>
                  <a:srgbClr val="FFFF00"/>
                </a:solidFill>
              </a:rPr>
              <a:t> первых чисел натурального ряда равна </a:t>
            </a:r>
            <a:r>
              <a:rPr lang="ru-RU" sz="1400" dirty="0" smtClean="0">
                <a:solidFill>
                  <a:srgbClr val="FFFF00"/>
                </a:solidFill>
              </a:rPr>
              <a:t>.Решение  .Обозначим </a:t>
            </a:r>
            <a:r>
              <a:rPr lang="ru-RU" sz="1400" dirty="0" smtClean="0">
                <a:solidFill>
                  <a:srgbClr val="FFFF00"/>
                </a:solidFill>
              </a:rPr>
              <a:t>искомую сумму , т.е. </a:t>
            </a:r>
            <a:r>
              <a:rPr lang="ru-RU" sz="1400" dirty="0" smtClean="0">
                <a:solidFill>
                  <a:srgbClr val="FFFF00"/>
                </a:solidFill>
              </a:rPr>
              <a:t>.При </a:t>
            </a:r>
            <a:r>
              <a:rPr lang="en-US" sz="1400" dirty="0" smtClean="0">
                <a:solidFill>
                  <a:srgbClr val="FFFF00"/>
                </a:solidFill>
              </a:rPr>
              <a:t>n</a:t>
            </a:r>
            <a:r>
              <a:rPr lang="ru-RU" sz="1400" dirty="0" smtClean="0">
                <a:solidFill>
                  <a:srgbClr val="FFFF00"/>
                </a:solidFill>
              </a:rPr>
              <a:t>=1 гипотеза </a:t>
            </a:r>
            <a:r>
              <a:rPr lang="ru-RU" sz="1400" dirty="0" err="1" smtClean="0">
                <a:solidFill>
                  <a:srgbClr val="FFFF00"/>
                </a:solidFill>
              </a:rPr>
              <a:t>верна.Пусть</a:t>
            </a:r>
            <a:r>
              <a:rPr lang="ru-RU" sz="1400" dirty="0" smtClean="0">
                <a:solidFill>
                  <a:srgbClr val="FFFF00"/>
                </a:solidFill>
              </a:rPr>
              <a:t> </a:t>
            </a:r>
            <a:r>
              <a:rPr lang="ru-RU" sz="1400" dirty="0" smtClean="0">
                <a:solidFill>
                  <a:srgbClr val="FFFF00"/>
                </a:solidFill>
              </a:rPr>
              <a:t>. Покажем, что </a:t>
            </a:r>
            <a:r>
              <a:rPr lang="ru-RU" sz="1400" dirty="0" smtClean="0">
                <a:solidFill>
                  <a:srgbClr val="FFFF00"/>
                </a:solidFill>
              </a:rPr>
              <a:t>.В </a:t>
            </a:r>
            <a:r>
              <a:rPr lang="ru-RU" sz="1400" dirty="0" smtClean="0">
                <a:solidFill>
                  <a:srgbClr val="FFFF00"/>
                </a:solidFill>
              </a:rPr>
              <a:t>самом </a:t>
            </a:r>
            <a:r>
              <a:rPr lang="ru-RU" sz="1400" dirty="0" smtClean="0">
                <a:solidFill>
                  <a:srgbClr val="FFFF00"/>
                </a:solidFill>
              </a:rPr>
              <a:t>деле ,Задача </a:t>
            </a:r>
            <a:r>
              <a:rPr lang="ru-RU" sz="1400" dirty="0" smtClean="0">
                <a:solidFill>
                  <a:srgbClr val="FFFF00"/>
                </a:solidFill>
              </a:rPr>
              <a:t>решена.</a:t>
            </a:r>
          </a:p>
          <a:p>
            <a:pPr>
              <a:buNone/>
            </a:pPr>
            <a:r>
              <a:rPr lang="ru-RU" sz="1400" u="sng" dirty="0" smtClean="0">
                <a:solidFill>
                  <a:srgbClr val="FFFF00"/>
                </a:solidFill>
              </a:rPr>
              <a:t>Пример 3.</a:t>
            </a:r>
            <a:r>
              <a:rPr lang="ru-RU" sz="1400" dirty="0" smtClean="0">
                <a:solidFill>
                  <a:srgbClr val="FFFF00"/>
                </a:solidFill>
              </a:rPr>
              <a:t> Доказать, что сумма квадратов </a:t>
            </a:r>
            <a:r>
              <a:rPr lang="en-US" sz="1400" dirty="0" smtClean="0">
                <a:solidFill>
                  <a:srgbClr val="FFFF00"/>
                </a:solidFill>
              </a:rPr>
              <a:t>n</a:t>
            </a:r>
            <a:r>
              <a:rPr lang="ru-RU" sz="1400" dirty="0" smtClean="0">
                <a:solidFill>
                  <a:srgbClr val="FFFF00"/>
                </a:solidFill>
              </a:rPr>
              <a:t> первых чисел </a:t>
            </a:r>
            <a:r>
              <a:rPr lang="ru-RU" sz="1400" dirty="0" smtClean="0">
                <a:solidFill>
                  <a:srgbClr val="FFFF00"/>
                </a:solidFill>
              </a:rPr>
              <a:t> натурального </a:t>
            </a:r>
            <a:r>
              <a:rPr lang="ru-RU" sz="1400" dirty="0" smtClean="0">
                <a:solidFill>
                  <a:srgbClr val="FFFF00"/>
                </a:solidFill>
              </a:rPr>
              <a:t>ряда равна </a:t>
            </a:r>
            <a:r>
              <a:rPr lang="ru-RU" sz="1400" dirty="0" smtClean="0">
                <a:solidFill>
                  <a:srgbClr val="FFFF00"/>
                </a:solidFill>
              </a:rPr>
              <a:t>.Решение. Пусть ..Предположим</a:t>
            </a:r>
            <a:r>
              <a:rPr lang="ru-RU" sz="1400" dirty="0" smtClean="0">
                <a:solidFill>
                  <a:srgbClr val="FFFF00"/>
                </a:solidFill>
              </a:rPr>
              <a:t>, что . Тогда </a:t>
            </a:r>
          </a:p>
          <a:p>
            <a:pPr>
              <a:buNone/>
            </a:pPr>
            <a:r>
              <a:rPr lang="ru-RU" sz="1400" dirty="0" smtClean="0">
                <a:solidFill>
                  <a:srgbClr val="FFFF00"/>
                </a:solidFill>
              </a:rPr>
              <a:t> и окончательно .</a:t>
            </a:r>
          </a:p>
          <a:p>
            <a:pPr>
              <a:buNone/>
            </a:pPr>
            <a:r>
              <a:rPr lang="ru-RU" sz="1400" u="sng" dirty="0" smtClean="0">
                <a:solidFill>
                  <a:srgbClr val="FFFF00"/>
                </a:solidFill>
              </a:rPr>
              <a:t>Пример 4.</a:t>
            </a:r>
            <a:r>
              <a:rPr lang="ru-RU" sz="1400" dirty="0" smtClean="0">
                <a:solidFill>
                  <a:srgbClr val="FFFF00"/>
                </a:solidFill>
              </a:rPr>
              <a:t> Доказать, что </a:t>
            </a:r>
            <a:r>
              <a:rPr lang="ru-RU" sz="1400" dirty="0" smtClean="0">
                <a:solidFill>
                  <a:srgbClr val="FFFF00"/>
                </a:solidFill>
              </a:rPr>
              <a:t>.</a:t>
            </a:r>
            <a:r>
              <a:rPr lang="ru-RU" sz="1400" dirty="0" err="1" smtClean="0">
                <a:solidFill>
                  <a:srgbClr val="FFFF00"/>
                </a:solidFill>
              </a:rPr>
              <a:t>Решение.Если</a:t>
            </a:r>
            <a:r>
              <a:rPr lang="ru-RU" sz="1400" dirty="0" smtClean="0">
                <a:solidFill>
                  <a:srgbClr val="FFFF00"/>
                </a:solidFill>
              </a:rPr>
              <a:t> </a:t>
            </a:r>
            <a:r>
              <a:rPr lang="ru-RU" sz="1400" dirty="0" smtClean="0">
                <a:solidFill>
                  <a:srgbClr val="FFFF00"/>
                </a:solidFill>
              </a:rPr>
              <a:t>, то</a:t>
            </a:r>
          </a:p>
          <a:p>
            <a:pPr>
              <a:buNone/>
            </a:pPr>
            <a:r>
              <a:rPr lang="ru-RU" sz="1400" u="sng" dirty="0" smtClean="0">
                <a:solidFill>
                  <a:srgbClr val="FFFF00"/>
                </a:solidFill>
              </a:rPr>
              <a:t>Пример </a:t>
            </a:r>
            <a:r>
              <a:rPr lang="ru-RU" sz="1400" u="sng" dirty="0" smtClean="0">
                <a:solidFill>
                  <a:srgbClr val="FFFF00"/>
                </a:solidFill>
              </a:rPr>
              <a:t>5.</a:t>
            </a:r>
            <a:r>
              <a:rPr lang="ru-RU" sz="1400" dirty="0" smtClean="0">
                <a:solidFill>
                  <a:srgbClr val="FFFF00"/>
                </a:solidFill>
              </a:rPr>
              <a:t> Доказать, </a:t>
            </a:r>
            <a:r>
              <a:rPr lang="ru-RU" sz="1400" dirty="0" smtClean="0">
                <a:solidFill>
                  <a:srgbClr val="FFFF00"/>
                </a:solidFill>
              </a:rPr>
              <a:t>что </a:t>
            </a:r>
            <a:r>
              <a:rPr lang="ru-RU" sz="1400" dirty="0" err="1" smtClean="0">
                <a:solidFill>
                  <a:srgbClr val="FFFF00"/>
                </a:solidFill>
              </a:rPr>
              <a:t>Решение.При</a:t>
            </a:r>
            <a:r>
              <a:rPr lang="ru-RU" sz="1400" dirty="0" smtClean="0">
                <a:solidFill>
                  <a:srgbClr val="FFFF00"/>
                </a:solidFill>
              </a:rPr>
              <a:t> </a:t>
            </a:r>
            <a:r>
              <a:rPr lang="en-US" sz="1400" dirty="0" smtClean="0">
                <a:solidFill>
                  <a:srgbClr val="FFFF00"/>
                </a:solidFill>
              </a:rPr>
              <a:t>n</a:t>
            </a:r>
            <a:r>
              <a:rPr lang="ru-RU" sz="1400" dirty="0" smtClean="0">
                <a:solidFill>
                  <a:srgbClr val="FFFF00"/>
                </a:solidFill>
              </a:rPr>
              <a:t>=1 гипотеза очевидно </a:t>
            </a:r>
            <a:r>
              <a:rPr lang="ru-RU" sz="1400" dirty="0" smtClean="0">
                <a:solidFill>
                  <a:srgbClr val="FFFF00"/>
                </a:solidFill>
              </a:rPr>
              <a:t>верна.  Пусть .Докажем</a:t>
            </a:r>
            <a:r>
              <a:rPr lang="ru-RU" sz="1400" dirty="0" smtClean="0">
                <a:solidFill>
                  <a:srgbClr val="FFFF00"/>
                </a:solidFill>
              </a:rPr>
              <a:t>, что </a:t>
            </a:r>
            <a:r>
              <a:rPr lang="ru-RU" sz="1400" dirty="0" smtClean="0">
                <a:solidFill>
                  <a:srgbClr val="FFFF00"/>
                </a:solidFill>
              </a:rPr>
              <a:t>.Действительно</a:t>
            </a:r>
            <a:r>
              <a:rPr lang="ru-RU" sz="1400" dirty="0" smtClean="0">
                <a:solidFill>
                  <a:srgbClr val="FFFF00"/>
                </a:solidFill>
              </a:rPr>
              <a:t>,</a:t>
            </a:r>
          </a:p>
          <a:p>
            <a:pPr>
              <a:buNone/>
            </a:pPr>
            <a:r>
              <a:rPr lang="en-US" sz="1400" dirty="0" smtClean="0">
                <a:solidFill>
                  <a:srgbClr val="FFFF00"/>
                </a:solidFill>
              </a:rPr>
              <a:t> </a:t>
            </a:r>
            <a:endParaRPr lang="ru-RU" sz="1400" dirty="0" smtClean="0">
              <a:solidFill>
                <a:srgbClr val="FFFF00"/>
              </a:solidFill>
            </a:endParaRPr>
          </a:p>
          <a:p>
            <a:pPr>
              <a:buNone/>
            </a:pPr>
            <a:endParaRPr lang="ru-RU" sz="1100" dirty="0"/>
          </a:p>
        </p:txBody>
      </p:sp>
      <p:sp>
        <p:nvSpPr>
          <p:cNvPr id="8" name="Стрелка вправо 7">
            <a:hlinkClick r:id="" action="ppaction://hlinkshowjump?jump=nextslide"/>
          </p:cNvPr>
          <p:cNvSpPr/>
          <p:nvPr/>
        </p:nvSpPr>
        <p:spPr>
          <a:xfrm>
            <a:off x="8143900" y="5857892"/>
            <a:ext cx="714380" cy="7858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лево 8">
            <a:hlinkClick r:id="" action="ppaction://hlinkshowjump?jump=previousslide"/>
          </p:cNvPr>
          <p:cNvSpPr/>
          <p:nvPr/>
        </p:nvSpPr>
        <p:spPr>
          <a:xfrm>
            <a:off x="8072462" y="285728"/>
            <a:ext cx="714380" cy="7858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spd="slow">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1813</TotalTime>
  <Words>2021</Words>
  <Application>Microsoft Office PowerPoint</Application>
  <PresentationFormat>Экран (4:3)</PresentationFormat>
  <Paragraphs>221</Paragraphs>
  <Slides>14</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14</vt:i4>
      </vt:variant>
    </vt:vector>
  </HeadingPairs>
  <TitlesOfParts>
    <vt:vector size="21" baseType="lpstr">
      <vt:lpstr>Arial</vt:lpstr>
      <vt:lpstr>Wingdings 2</vt:lpstr>
      <vt:lpstr>Calibri</vt:lpstr>
      <vt:lpstr>Wingdings</vt:lpstr>
      <vt:lpstr>Constantia</vt:lpstr>
      <vt:lpstr>Times New Roman</vt:lpstr>
      <vt:lpstr>Метро</vt:lpstr>
      <vt:lpstr>Слайд 1</vt:lpstr>
      <vt:lpstr>Содержание</vt:lpstr>
      <vt:lpstr>Слайд 3</vt:lpstr>
      <vt:lpstr>Основная часть</vt:lpstr>
      <vt:lpstr>Основная часть</vt:lpstr>
      <vt:lpstr>Основная часть</vt:lpstr>
      <vt:lpstr>Основная часть</vt:lpstr>
      <vt:lpstr>Слайд 8</vt:lpstr>
      <vt:lpstr>Применение метода математической индукции к  суммированию рядов </vt:lpstr>
      <vt:lpstr>Примеры применения метода математической индукции к  доказательству неравенств   </vt:lpstr>
      <vt:lpstr>Метод математической индукции в применение к другим  задачам </vt:lpstr>
      <vt:lpstr>Слайд 12</vt:lpstr>
      <vt:lpstr>Слайд 13</vt:lpstr>
      <vt:lpstr>Задания</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Статистическое управление процессами SPC</dc:title>
  <dc:creator>макс</dc:creator>
  <cp:lastModifiedBy>FuckYouBill</cp:lastModifiedBy>
  <cp:revision>165</cp:revision>
  <dcterms:created xsi:type="dcterms:W3CDTF">2009-01-17T10:07:20Z</dcterms:created>
  <dcterms:modified xsi:type="dcterms:W3CDTF">2010-05-28T12:59:39Z</dcterms:modified>
</cp:coreProperties>
</file>