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80" r:id="rId6"/>
    <p:sldId id="260" r:id="rId7"/>
    <p:sldId id="261" r:id="rId8"/>
    <p:sldId id="277" r:id="rId9"/>
    <p:sldId id="278" r:id="rId10"/>
    <p:sldId id="287" r:id="rId11"/>
    <p:sldId id="281" r:id="rId12"/>
    <p:sldId id="262" r:id="rId13"/>
    <p:sldId id="263" r:id="rId14"/>
    <p:sldId id="264" r:id="rId15"/>
    <p:sldId id="265" r:id="rId16"/>
    <p:sldId id="266" r:id="rId17"/>
    <p:sldId id="271" r:id="rId18"/>
    <p:sldId id="267" r:id="rId19"/>
    <p:sldId id="268" r:id="rId20"/>
    <p:sldId id="272" r:id="rId21"/>
    <p:sldId id="269" r:id="rId22"/>
    <p:sldId id="270" r:id="rId23"/>
    <p:sldId id="273" r:id="rId24"/>
    <p:sldId id="286" r:id="rId25"/>
    <p:sldId id="274" r:id="rId26"/>
    <p:sldId id="275" r:id="rId27"/>
    <p:sldId id="282" r:id="rId28"/>
    <p:sldId id="283" r:id="rId29"/>
    <p:sldId id="284" r:id="rId30"/>
    <p:sldId id="285" r:id="rId3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Овал 4"/>
          <p:cNvSpPr/>
          <p:nvPr/>
        </p:nvSpPr>
        <p:spPr>
          <a:xfrm>
            <a:off x="1157288" y="1344613"/>
            <a:ext cx="63500" cy="65087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6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E6DFB7E-7E52-4A5A-85AC-D83C986AD528}" type="datetimeFigureOut">
              <a:rPr lang="ru-RU"/>
              <a:pPr>
                <a:defRPr/>
              </a:pPr>
              <a:t>20.07.2012</a:t>
            </a:fld>
            <a:endParaRPr lang="ru-RU"/>
          </a:p>
        </p:txBody>
      </p:sp>
      <p:sp>
        <p:nvSpPr>
          <p:cNvPr id="7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56F3166-DC63-402F-BE56-2856DE522D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E14663-177E-4732-AE3B-6A6C54D0574F}" type="datetimeFigureOut">
              <a:rPr lang="ru-RU"/>
              <a:pPr>
                <a:defRPr/>
              </a:pPr>
              <a:t>20.07.2012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A54381-881B-4B29-8639-AF4947BFDD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72BA65-9FE0-4B9F-9B4C-4FA2BCB555EB}" type="datetimeFigureOut">
              <a:rPr lang="ru-RU"/>
              <a:pPr>
                <a:defRPr/>
              </a:pPr>
              <a:t>20.07.2012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BD1948-74A5-4A57-A7AF-228FCC6A2B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773C74-5586-46BD-9048-830CCDE6F839}" type="datetimeFigureOut">
              <a:rPr lang="ru-RU"/>
              <a:pPr>
                <a:defRPr/>
              </a:pPr>
              <a:t>20.07.2012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5FBBD9-EC68-4D53-BB10-C19100EA7A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282825" y="0"/>
            <a:ext cx="68580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4"/>
          <p:cNvSpPr/>
          <p:nvPr/>
        </p:nvSpPr>
        <p:spPr bwMode="invGray">
          <a:xfrm>
            <a:off x="2286000" y="0"/>
            <a:ext cx="762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Овал 5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Овал 6"/>
          <p:cNvSpPr/>
          <p:nvPr/>
        </p:nvSpPr>
        <p:spPr>
          <a:xfrm>
            <a:off x="2408238" y="2746375"/>
            <a:ext cx="63500" cy="63500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4A24834-9CF8-45E6-ADFE-03661B4EA110}" type="datetimeFigureOut">
              <a:rPr lang="ru-RU"/>
              <a:pPr>
                <a:defRPr/>
              </a:pPr>
              <a:t>20.07.2012</a:t>
            </a:fld>
            <a:endParaRPr lang="ru-RU"/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F01E545-085B-47BA-9990-A1956B25A7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6B4B7A-6667-41EA-9CD0-30B2106C09C3}" type="datetimeFigureOut">
              <a:rPr lang="ru-RU"/>
              <a:pPr>
                <a:defRPr/>
              </a:pPr>
              <a:t>20.07.2012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F33A08-2B95-45F0-BC6A-AA2B5964E6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/>
          <a:lstStyle>
            <a:lvl1pPr algn="ctr">
              <a:defRPr sz="4500" b="1" cap="none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2F715BF-D102-4FE7-B690-12A1C21DF338}" type="datetimeFigureOut">
              <a:rPr lang="ru-RU"/>
              <a:pPr>
                <a:defRPr/>
              </a:pPr>
              <a:t>20.07.2012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5211B15-E1E4-4193-B91B-54DBAA3EAB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9458D3-6519-4E15-A7B3-79B7F2C83A1C}" type="datetimeFigureOut">
              <a:rPr lang="ru-RU"/>
              <a:pPr>
                <a:defRPr/>
              </a:pPr>
              <a:t>20.07.2012</a:t>
            </a:fld>
            <a:endParaRPr lang="ru-RU"/>
          </a:p>
        </p:txBody>
      </p:sp>
      <p:sp>
        <p:nvSpPr>
          <p:cNvPr id="4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3E94DC-3EEB-4BBF-A536-6106502FDE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14413" y="0"/>
            <a:ext cx="8129587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Прямоугольник 2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71D83EF-8BD1-4A4A-BEF3-AC1EE82D1300}" type="datetimeFigureOut">
              <a:rPr lang="ru-RU"/>
              <a:pPr>
                <a:defRPr/>
              </a:pPr>
              <a:t>20.07.2012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C28082A-F7FF-4440-9444-F98ECE3396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7F074BD-7E98-4364-A933-F47D3B764073}" type="datetimeFigureOut">
              <a:rPr lang="ru-RU"/>
              <a:pPr>
                <a:defRPr/>
              </a:pPr>
              <a:t>20.07.2012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5E8DE36-E67E-4148-B712-7CA4C9A929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tIns="274320">
            <a:normAutofit/>
          </a:bodyPr>
          <a:lstStyle>
            <a:extLst/>
          </a:lstStyle>
          <a:p>
            <a:pPr indent="-283464" fontAlgn="auto">
              <a:lnSpc>
                <a:spcPts val="3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defRPr/>
            </a:pPr>
            <a:endParaRPr lang="en-US" sz="3200">
              <a:latin typeface="+mn-lt"/>
              <a:cs typeface="+mn-cs"/>
            </a:endParaRPr>
          </a:p>
        </p:txBody>
      </p:sp>
      <p:sp>
        <p:nvSpPr>
          <p:cNvPr id="6" name="Блок-схема: процесс 5"/>
          <p:cNvSpPr/>
          <p:nvPr/>
        </p:nvSpPr>
        <p:spPr>
          <a:xfrm rot="19468671">
            <a:off x="396875" y="954088"/>
            <a:ext cx="685800" cy="204787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Блок-схема: процесс 6"/>
          <p:cNvSpPr/>
          <p:nvPr/>
        </p:nvSpPr>
        <p:spPr>
          <a:xfrm rot="2103354" flipH="1">
            <a:off x="5003800" y="936625"/>
            <a:ext cx="649288" cy="204788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tIns="274320">
            <a:normAutofit/>
          </a:bodyPr>
          <a:lstStyle>
            <a:lvl1pPr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84A7A3E-BFFC-466E-B9F3-1EE16E636861}" type="datetimeFigureOut">
              <a:rPr lang="ru-RU"/>
              <a:pPr>
                <a:defRPr/>
              </a:pPr>
              <a:t>20.07.2012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2809EF4-2E73-4185-B35C-2A3C1084EF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75" y="-815975"/>
            <a:ext cx="1638300" cy="1638300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Овал 7"/>
          <p:cNvSpPr/>
          <p:nvPr/>
        </p:nvSpPr>
        <p:spPr>
          <a:xfrm>
            <a:off x="168275" y="20638"/>
            <a:ext cx="1703388" cy="1703387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25" y="0"/>
            <a:ext cx="813117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3" name="Текст 8"/>
          <p:cNvSpPr>
            <a:spLocks noGrp="1"/>
          </p:cNvSpPr>
          <p:nvPr>
            <p:ph type="body" idx="1"/>
          </p:nvPr>
        </p:nvSpPr>
        <p:spPr bwMode="auto">
          <a:xfrm>
            <a:off x="1435100" y="1447800"/>
            <a:ext cx="749935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bg2">
                    <a:shade val="50000"/>
                    <a:satMod val="200000"/>
                  </a:schemeClr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82915442-EA11-4B08-96C8-79EA62490BB3}" type="datetimeFigureOut">
              <a:rPr lang="ru-RU"/>
              <a:pPr>
                <a:defRPr/>
              </a:pPr>
              <a:t>20.07.2012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775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bg2">
                    <a:shade val="50000"/>
                    <a:satMod val="200000"/>
                  </a:schemeClr>
                </a:solidFill>
                <a:effectLst/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7AE0EA73-A83F-4098-BC21-F7D15E390E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3" r:id="rId1"/>
    <p:sldLayoutId id="2147483738" r:id="rId2"/>
    <p:sldLayoutId id="2147483744" r:id="rId3"/>
    <p:sldLayoutId id="2147483739" r:id="rId4"/>
    <p:sldLayoutId id="2147483745" r:id="rId5"/>
    <p:sldLayoutId id="2147483740" r:id="rId6"/>
    <p:sldLayoutId id="2147483746" r:id="rId7"/>
    <p:sldLayoutId id="2147483747" r:id="rId8"/>
    <p:sldLayoutId id="2147483748" r:id="rId9"/>
    <p:sldLayoutId id="2147483741" r:id="rId10"/>
    <p:sldLayoutId id="2147483742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300" kern="1200">
          <a:solidFill>
            <a:srgbClr val="572314"/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9pPr>
      <a:extLst/>
    </p:titleStyle>
    <p:bodyStyle>
      <a:lvl1pPr marL="365125" indent="-282575" algn="l" rtl="0" eaLnBrk="1" fontAlgn="base" hangingPunct="1">
        <a:spcBef>
          <a:spcPts val="6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36538" algn="l" rtl="0" eaLnBrk="1" fontAlgn="base" hangingPunct="1">
        <a:spcBef>
          <a:spcPts val="550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5825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173038" algn="l" rtl="0" eaLnBrk="1" fontAlgn="base" hangingPunct="1">
        <a:spcBef>
          <a:spcPct val="20000"/>
        </a:spcBef>
        <a:spcAft>
          <a:spcPct val="0"/>
        </a:spcAft>
        <a:buClr>
          <a:srgbClr val="C32D2E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6988" indent="-182563" algn="l" rtl="0" eaLnBrk="1" fontAlgn="base" hangingPunct="1">
        <a:spcBef>
          <a:spcPct val="20000"/>
        </a:spcBef>
        <a:spcAft>
          <a:spcPct val="0"/>
        </a:spcAft>
        <a:buClr>
          <a:srgbClr val="84AA33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28750" y="714375"/>
            <a:ext cx="7407275" cy="2114550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2">
                    <a:satMod val="130000"/>
                  </a:schemeClr>
                </a:solidFill>
                <a:latin typeface="Bookman Old Style" pitchFamily="18" charset="0"/>
              </a:rPr>
              <a:t>Аппликация в ДОУ</a:t>
            </a:r>
            <a:endParaRPr lang="ru-RU" dirty="0">
              <a:solidFill>
                <a:schemeClr val="tx2">
                  <a:satMod val="130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500688" y="4643438"/>
            <a:ext cx="3643312" cy="1752600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Студентка 3 курса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3 курса «ДПП»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err="1" smtClean="0">
                <a:latin typeface="Arial" pitchFamily="34" charset="0"/>
                <a:cs typeface="Arial" pitchFamily="34" charset="0"/>
              </a:rPr>
              <a:t>Кашкарева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И.А.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357313" y="2643188"/>
            <a:ext cx="7497762" cy="1143000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n-US" sz="3200" b="1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cs typeface="Times New Roman" pitchFamily="18" charset="0"/>
              </a:rPr>
              <a:t>I </a:t>
            </a:r>
            <a:r>
              <a:rPr lang="ru-RU" sz="3200" b="1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младшая группа (2-3 лет)</a:t>
            </a:r>
            <a:endParaRPr lang="ru-RU" sz="3200" b="1" dirty="0">
              <a:solidFill>
                <a:schemeClr val="tx2">
                  <a:satMod val="13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143000" y="285750"/>
            <a:ext cx="7497763" cy="6215063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en-US" sz="2800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cs typeface="Times New Roman" pitchFamily="18" charset="0"/>
              </a:rPr>
              <a:t>I </a:t>
            </a:r>
            <a:r>
              <a:rPr lang="ru-RU" sz="2800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младшей группе </a:t>
            </a:r>
            <a:r>
              <a:rPr lang="ru-RU" sz="2800" b="1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 предусмотрена </a:t>
            </a:r>
            <a:r>
              <a:rPr lang="ru-RU" sz="2800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программой, </a:t>
            </a:r>
            <a:r>
              <a:rPr lang="ru-RU" sz="2800" b="1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но</a:t>
            </a:r>
            <a:r>
              <a:rPr lang="ru-RU" sz="2800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cs typeface="Times New Roman" pitchFamily="18" charset="0"/>
              </a:rPr>
              <a:t> работа воспитателя направлена на подготовку ребенка к овладению новым видом изобразительной деятельности</a:t>
            </a:r>
            <a:br>
              <a:rPr lang="ru-RU" sz="2800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Дети учатся:</a:t>
            </a:r>
            <a:br>
              <a:rPr lang="ru-RU" sz="2800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800" dirty="0" err="1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расскладывать</a:t>
            </a:r>
            <a:r>
              <a:rPr lang="ru-RU" sz="2800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cs typeface="Times New Roman" pitchFamily="18" charset="0"/>
              </a:rPr>
              <a:t> фигуры в заданном порядке</a:t>
            </a:r>
            <a:br>
              <a:rPr lang="ru-RU" sz="2800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cs typeface="Times New Roman" pitchFamily="18" charset="0"/>
              </a:rPr>
              <a:t>-составлять предметы из 2-3 частей</a:t>
            </a:r>
            <a:br>
              <a:rPr lang="ru-RU" sz="2800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cs typeface="Times New Roman" pitchFamily="18" charset="0"/>
              </a:rPr>
              <a:t>-соотносить их по форме, цвету, величине, пространственному расположению</a:t>
            </a:r>
            <a:br>
              <a:rPr lang="ru-RU" sz="2800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Тематика занятий: </a:t>
            </a:r>
            <a:r>
              <a:rPr lang="ru-RU" sz="2800" i="1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«Дорожка для зайчика», «Домик для Маши», «Шарики», «Узор», «Флажки», </a:t>
            </a:r>
            <a:r>
              <a:rPr lang="ru-RU" sz="2800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мозаика сюжетного характера: </a:t>
            </a:r>
            <a:r>
              <a:rPr lang="ru-RU" sz="2800" i="1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cs typeface="Times New Roman" pitchFamily="18" charset="0"/>
              </a:rPr>
              <a:t>«Солнышко и дождик», «Курочка Ряба»</a:t>
            </a:r>
            <a:endParaRPr lang="ru-RU" sz="2800" i="1" dirty="0">
              <a:solidFill>
                <a:schemeClr val="tx2">
                  <a:satMod val="13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357313" y="2643188"/>
            <a:ext cx="7497762" cy="1143000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2">
                    <a:satMod val="130000"/>
                  </a:schemeClr>
                </a:solidFill>
                <a:latin typeface="Arial Black" pitchFamily="34" charset="0"/>
              </a:rPr>
              <a:t>2 младшая группа</a:t>
            </a:r>
            <a:br>
              <a:rPr lang="ru-RU" dirty="0" smtClean="0">
                <a:solidFill>
                  <a:schemeClr val="tx2">
                    <a:satMod val="130000"/>
                  </a:schemeClr>
                </a:solidFill>
                <a:latin typeface="Arial Black" pitchFamily="34" charset="0"/>
              </a:rPr>
            </a:br>
            <a:r>
              <a:rPr lang="ru-RU" dirty="0" smtClean="0">
                <a:solidFill>
                  <a:schemeClr val="tx2">
                    <a:satMod val="130000"/>
                  </a:schemeClr>
                </a:solidFill>
                <a:latin typeface="Arial Black" pitchFamily="34" charset="0"/>
              </a:rPr>
              <a:t> (3-4 года)</a:t>
            </a:r>
            <a:endParaRPr lang="ru-RU" dirty="0">
              <a:solidFill>
                <a:schemeClr val="tx2">
                  <a:satMod val="13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Задачи</a:t>
            </a:r>
            <a:endParaRPr lang="ru-RU" b="1" dirty="0">
              <a:solidFill>
                <a:schemeClr val="tx2">
                  <a:satMod val="13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Знакомить детей с разными свойствами бумаги, как материала. 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Знакомить с приемами выкладывания и наклеивания готовых форм на лист бумаги.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Учить ориентироваться на листе бумаги.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Знакомить с приемами работы с клеем и кистью.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Учить составлению сюжетной композиции из геометрических фигур.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Развивать подвижность руки.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071563" y="357188"/>
          <a:ext cx="7858180" cy="60722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38046"/>
                <a:gridCol w="4220134"/>
              </a:tblGrid>
              <a:tr h="491979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Методы и приемы</a:t>
                      </a:r>
                      <a:endParaRPr lang="ru-RU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Тематика занятий</a:t>
                      </a:r>
                      <a:endParaRPr lang="ru-RU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5580251">
                <a:tc>
                  <a:txBody>
                    <a:bodyPr/>
                    <a:lstStyle/>
                    <a:p>
                      <a:pPr algn="l"/>
                      <a:r>
                        <a:rPr lang="ru-RU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1.Предварительная работа: игры с мозаикой, мелким</a:t>
                      </a:r>
                      <a:r>
                        <a:rPr lang="ru-RU" baseline="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однородным материалом</a:t>
                      </a:r>
                    </a:p>
                    <a:p>
                      <a:pPr algn="l"/>
                      <a:r>
                        <a:rPr lang="ru-RU" baseline="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2.Обследование и рассматривание предмета</a:t>
                      </a:r>
                    </a:p>
                    <a:p>
                      <a:pPr algn="l"/>
                      <a:r>
                        <a:rPr lang="ru-RU" baseline="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3.Показ способов обследования, выкладывания и наклеивания</a:t>
                      </a:r>
                    </a:p>
                    <a:p>
                      <a:pPr algn="l"/>
                      <a:r>
                        <a:rPr lang="ru-RU" baseline="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4.Совет , напоминание, помощь, исправление ошибок</a:t>
                      </a:r>
                    </a:p>
                    <a:p>
                      <a:pPr algn="l"/>
                      <a:r>
                        <a:rPr lang="ru-RU" baseline="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5.Анализ в игровой форме</a:t>
                      </a:r>
                      <a:endParaRPr lang="ru-RU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I </a:t>
                      </a:r>
                      <a:r>
                        <a:rPr lang="ru-RU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квартал:</a:t>
                      </a:r>
                    </a:p>
                    <a:p>
                      <a:pPr algn="l"/>
                      <a:r>
                        <a:rPr lang="ru-RU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«Узоры</a:t>
                      </a:r>
                      <a:r>
                        <a:rPr lang="ru-RU" baseline="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на полосе, круге, квадрате», «Мячик», «Яблоко», «Шар» </a:t>
                      </a:r>
                    </a:p>
                    <a:p>
                      <a:pPr algn="ctr"/>
                      <a:r>
                        <a:rPr lang="en-US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II </a:t>
                      </a:r>
                      <a:r>
                        <a:rPr lang="ru-RU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квартал:</a:t>
                      </a:r>
                    </a:p>
                    <a:p>
                      <a:pPr algn="l"/>
                      <a:r>
                        <a:rPr lang="ru-RU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«Узоры на квадрате, круге», предметы, состоящие из 2-3 частей: «Гриб», «Погремушка», «Снеговик», «Тележка», «Домик»</a:t>
                      </a:r>
                    </a:p>
                    <a:p>
                      <a:pPr algn="ctr"/>
                      <a:r>
                        <a:rPr lang="en-US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III</a:t>
                      </a:r>
                      <a:r>
                        <a:rPr lang="ru-RU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квартал:</a:t>
                      </a:r>
                    </a:p>
                    <a:p>
                      <a:pPr algn="l"/>
                      <a:r>
                        <a:rPr lang="ru-RU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Сюжеты из готовых фигур и силуэтов «Кошка играет в мяч», «Курочка с цыплятами», «Слон-жонглер»</a:t>
                      </a:r>
                    </a:p>
                    <a:p>
                      <a:pPr algn="l"/>
                      <a:endParaRPr lang="ru-RU" dirty="0" smtClean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/>
                      <a:r>
                        <a:rPr lang="ru-RU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  </a:t>
                      </a:r>
                      <a:r>
                        <a:rPr lang="en-US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II </a:t>
                      </a:r>
                      <a:r>
                        <a:rPr lang="ru-RU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квартал – занятия – загадки (3-4)</a:t>
                      </a:r>
                      <a:endParaRPr lang="ru-RU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214438" y="2714625"/>
            <a:ext cx="7497762" cy="1143000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Средняя группа (4-5 лет)</a:t>
            </a:r>
            <a:endParaRPr lang="ru-RU" dirty="0">
              <a:solidFill>
                <a:schemeClr val="tx2">
                  <a:satMod val="13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2">
                    <a:satMod val="130000"/>
                  </a:schemeClr>
                </a:solidFill>
                <a:latin typeface="Arial Black" pitchFamily="34" charset="0"/>
              </a:rPr>
              <a:t>Задачи</a:t>
            </a:r>
            <a:endParaRPr lang="ru-RU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100" y="1357313"/>
            <a:ext cx="7499350" cy="4891087"/>
          </a:xfrm>
        </p:spPr>
        <p:txBody>
          <a:bodyPr>
            <a:normAutofit fontScale="85000" lnSpcReduction="10000"/>
          </a:bodyPr>
          <a:lstStyle/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Учить наклеивать узор на основу неправильной  формы 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Учить правильно держать ножницы и действовать с ними 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Научить приемам вырезывания форм путем срезания углов, вырезывания фигур круг и овал из квадрата и прямоугольника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Познакомить с техникой обрывания бумаги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Продолжать учить детей наклеивать готовые формы по образцу, составлять композицию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Продолжать развивать мелкую моторику руки.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4294967295"/>
          </p:nvPr>
        </p:nvGraphicFramePr>
        <p:xfrm>
          <a:off x="1071563" y="357188"/>
          <a:ext cx="7786742" cy="62807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57520"/>
                <a:gridCol w="4929222"/>
              </a:tblGrid>
              <a:tr h="42862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Методы и приемы</a:t>
                      </a: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Тематика занятий</a:t>
                      </a: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3143272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1.Информационно-рецептивный: рассматривание и анализ предмета</a:t>
                      </a:r>
                    </a:p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2.Показ образцов, конструкций, цветового</a:t>
                      </a:r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решения, расположения</a:t>
                      </a:r>
                    </a:p>
                    <a:p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3.Показ техники работы с ножницами и приемов вырезывания</a:t>
                      </a:r>
                    </a:p>
                    <a:p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4.Репродуктивный: упражнения в том или ином способе</a:t>
                      </a:r>
                    </a:p>
                    <a:p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5.Словесные: пояснения, указания, образные сравнения, советы</a:t>
                      </a:r>
                    </a:p>
                    <a:p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6.Индивидуальное обучение</a:t>
                      </a:r>
                    </a:p>
                    <a:p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7.Анализ работ при активном участии детей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-закрепление полученных</a:t>
                      </a:r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знаний и умений во </a:t>
                      </a:r>
                      <a:r>
                        <a:rPr lang="en-US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II </a:t>
                      </a:r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младшей группе</a:t>
                      </a:r>
                    </a:p>
                    <a:p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-введение ножниц ,  обучение резанью по прямой линии узких и широких полосок: «Билеты», «Лесенка», «Забор», «Скамейка», «Ворота», «Тележка», «Домик», «Елочка», «Снежинка», «Разноцветные цветы, звезды, флажки»</a:t>
                      </a:r>
                    </a:p>
                    <a:p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-обучение косым срезам у прямоугольников, разрезанию квадрата по диагонали: «Дом с крышей и окнами», «Лодка с парусом», «Чашка с блюдцем», «Флажок с вырезом»</a:t>
                      </a:r>
                    </a:p>
                    <a:p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-декоративная аппликация: украшение полос («Полотенце», «Шарфик»),квадрата («Ковер», «Салфетка»), круга («Тарелочка»)</a:t>
                      </a:r>
                    </a:p>
                    <a:p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-обучение вырезыванию округлых форм – кругов и овалов: «Снеговик», «Неваляшка», «Фрукты», «Самолет»</a:t>
                      </a:r>
                    </a:p>
                    <a:p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-сюжетные композиции: «Колобок на дорожке», «Грибы в траве»</a:t>
                      </a:r>
                    </a:p>
                    <a:p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+ коллективные работы и по желанию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214438" y="2571750"/>
            <a:ext cx="7497762" cy="1143000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Старшая группа (5-6 лет)</a:t>
            </a:r>
            <a:endParaRPr lang="ru-RU" b="1" dirty="0">
              <a:solidFill>
                <a:schemeClr val="tx2">
                  <a:satMod val="13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654050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2">
                    <a:satMod val="130000"/>
                  </a:schemeClr>
                </a:solidFill>
                <a:latin typeface="Arial Black" pitchFamily="34" charset="0"/>
              </a:rPr>
              <a:t>Задачи</a:t>
            </a:r>
            <a:endParaRPr lang="ru-RU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26627" name="Содержимое 2"/>
          <p:cNvSpPr>
            <a:spLocks noGrp="1"/>
          </p:cNvSpPr>
          <p:nvPr>
            <p:ph idx="1"/>
          </p:nvPr>
        </p:nvSpPr>
        <p:spPr>
          <a:xfrm>
            <a:off x="1435100" y="928688"/>
            <a:ext cx="7499350" cy="5319712"/>
          </a:xfrm>
        </p:spPr>
        <p:txBody>
          <a:bodyPr/>
          <a:lstStyle/>
          <a:p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Учить находить и выделять знакомые формы в предметах, различать и называть квадрат, прямоугольник, круг, овал, треугольник по основным признакам </a:t>
            </a:r>
          </a:p>
          <a:p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Уточнять знания о различных цветах и дифференцировать  их на яркие, светлые, темные тона</a:t>
            </a:r>
          </a:p>
          <a:p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Учить сравнивать фигуры по величине: </a:t>
            </a:r>
            <a:r>
              <a:rPr lang="ru-RU" sz="2400" i="1" smtClean="0">
                <a:latin typeface="Times New Roman" pitchFamily="18" charset="0"/>
                <a:cs typeface="Times New Roman" pitchFamily="18" charset="0"/>
              </a:rPr>
              <a:t>высокий, низкий, узкий, широкий, толстый, тонкий, длинный, короткий, вверху, внизу, посередине, друг за другом, рядом, слева, справа</a:t>
            </a:r>
          </a:p>
          <a:p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Продолжать обучать приемам вырезывания + вырезывание гармошкой  и симметрично</a:t>
            </a:r>
          </a:p>
          <a:p>
            <a:endParaRPr lang="ru-RU" sz="200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2">
                    <a:satMod val="130000"/>
                  </a:schemeClr>
                </a:solidFill>
              </a:rPr>
              <a:t>АППЛИКАЦИЯ</a:t>
            </a:r>
            <a:endParaRPr lang="ru-RU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 латинского слова 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en-US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applicatio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»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накладывание.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Возникло в 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VI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веке.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Способ создания художественных изображений из различных фигур, вырезанных из какого-либо материала и наклеенных или нашитых на соответствующий фон.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Используются разные материалы: кожа, войлок, сукно, береста, мех, ткань, соломка, бумага.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000125" y="285750"/>
          <a:ext cx="7858180" cy="619982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27923"/>
                <a:gridCol w="4830257"/>
              </a:tblGrid>
              <a:tr h="50006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Методы и приемы</a:t>
                      </a: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Тематика занятий</a:t>
                      </a: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926476">
                <a:tc>
                  <a:txBody>
                    <a:bodyPr/>
                    <a:lstStyle/>
                    <a:p>
                      <a:pPr marL="342900" indent="-342900">
                        <a:buAutoNum type="arabicPeriod"/>
                      </a:pP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Рассматривание и самостоятельный анализ предмета без наводящих вопросов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Показ образца только при показе конечного результата новой, сложной работы или нового приема вырезывания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Привлечение детей к показу трудных моментов работы, к объяснению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Тренировочные действия – «прорисовка пальцем» линии контура на листе бумаги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Словесные:</a:t>
                      </a:r>
                      <a:r>
                        <a:rPr lang="ru-RU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совет, указания, косвенные вопросы, напоминания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ru-RU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Анализ работ при активном участии детей, самостоятельное подведение итогов занятия</a:t>
                      </a:r>
                      <a:endParaRPr lang="ru-RU" sz="16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indent="-342900">
                        <a:buAutoNum type="arabicPeriod"/>
                      </a:pP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В начале года – закрепление пройденного материала средней группы</a:t>
                      </a:r>
                    </a:p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-закрепление умения вырезывания предметов округлой формы («Листья», «Фрукты», «Овощи», «Грибы», «Цветы», «Цыплята», «Заяц»)</a:t>
                      </a:r>
                    </a:p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-предметная аппликация («Самолет», «Ракета», «Машины», «Автобус», «Медведь», «Неваляшка»)</a:t>
                      </a:r>
                    </a:p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-вырезывание одинаковых фигур</a:t>
                      </a:r>
                      <a:r>
                        <a:rPr lang="ru-RU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из бумаги, сложенной гармошкой («Веточка с листьями», «Елочные бусы», «Цветы»), используя для украшения узорами геометрических форм  («Поднос», «Шарфик», «Салфетка», «Косынка», «Зонтик»)</a:t>
                      </a:r>
                    </a:p>
                    <a:p>
                      <a:r>
                        <a:rPr lang="ru-RU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-вырезывание симметрических фигур («Ваза», «Груша», «Бабочка», «Матрешка»)</a:t>
                      </a:r>
                    </a:p>
                    <a:p>
                      <a:r>
                        <a:rPr lang="ru-RU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-пейзажная аппликация («Зима», «Птички на ветке», «Желтые одуванчики на лугу»)</a:t>
                      </a:r>
                    </a:p>
                    <a:p>
                      <a:r>
                        <a:rPr lang="ru-RU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-прием обрывания бумаги</a:t>
                      </a:r>
                    </a:p>
                    <a:p>
                      <a:r>
                        <a:rPr lang="ru-RU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-коллективные работы и по замыслу 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285875" y="2714625"/>
            <a:ext cx="7497763" cy="1143000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Подготовительная группа </a:t>
            </a:r>
            <a:br>
              <a:rPr lang="ru-RU" b="1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cs typeface="Times New Roman" pitchFamily="18" charset="0"/>
              </a:rPr>
              <a:t>(6-7 лет)</a:t>
            </a:r>
            <a:endParaRPr lang="ru-RU" b="1" dirty="0">
              <a:solidFill>
                <a:schemeClr val="tx2">
                  <a:satMod val="13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796925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2">
                    <a:satMod val="130000"/>
                  </a:schemeClr>
                </a:solidFill>
                <a:latin typeface="Arial Black" pitchFamily="34" charset="0"/>
              </a:rPr>
              <a:t>Задачи</a:t>
            </a:r>
            <a:endParaRPr lang="ru-RU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29699" name="Содержимое 3"/>
          <p:cNvSpPr>
            <a:spLocks noGrp="1"/>
          </p:cNvSpPr>
          <p:nvPr>
            <p:ph idx="1"/>
          </p:nvPr>
        </p:nvSpPr>
        <p:spPr>
          <a:xfrm>
            <a:off x="1435100" y="1214438"/>
            <a:ext cx="7499350" cy="5033962"/>
          </a:xfrm>
        </p:spPr>
        <p:txBody>
          <a:bodyPr/>
          <a:lstStyle/>
          <a:p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Продолжать уточнять знания детей о знакомых геометрических фигурах + многоугольники с разным количеством углов</a:t>
            </a:r>
          </a:p>
          <a:p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Учить дифференцировать оттенки основных спектральных тонов, различать холодные и теплые цвета, светлые и темные оттенки</a:t>
            </a:r>
          </a:p>
          <a:p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Продолжать обучать ориентировке на плоскости листа бумаги + </a:t>
            </a:r>
            <a:r>
              <a:rPr lang="ru-RU" sz="2000" i="1" smtClean="0">
                <a:latin typeface="Times New Roman" pitchFamily="18" charset="0"/>
                <a:cs typeface="Times New Roman" pitchFamily="18" charset="0"/>
              </a:rPr>
              <a:t>напротив, по парам, на одном уровне</a:t>
            </a:r>
          </a:p>
          <a:p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Учить «рисовать» ножницами – вырезывание без предварительной прорисовки линии контура с передачей характерных особенностей различных силуэтов </a:t>
            </a:r>
          </a:p>
          <a:p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Формировать  умение самостоятельно планировать работу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000125" y="214313"/>
          <a:ext cx="7786742" cy="65551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86148"/>
                <a:gridCol w="4500594"/>
              </a:tblGrid>
              <a:tr h="42862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Методы и приемы</a:t>
                      </a: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Тематика занятий</a:t>
                      </a: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962195">
                <a:tc>
                  <a:txBody>
                    <a:bodyPr/>
                    <a:lstStyle/>
                    <a:p>
                      <a:pPr marL="342900" indent="-342900">
                        <a:buAutoNum type="arabicPeriod"/>
                      </a:pPr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В повседневной работе – обследование предметов, игрушек, произведений декоративно-прикладного искусства, изделий народных промыслов</a:t>
                      </a: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Рассматривание и самостоятельный анализ предмета без наводящих вопросов + образное словесное пояснение</a:t>
                      </a: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Частичный показ приемов вырезывания</a:t>
                      </a: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Словесные:</a:t>
                      </a: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косвенные вопросы, напоминание, указания, совет</a:t>
                      </a: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Анализ работ – самостоятельный с нахождением ошибок и их причин + выставки работ</a:t>
                      </a:r>
                      <a:endParaRPr lang="ru-RU" sz="18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indent="-342900">
                        <a:buAutoNum type="arabicPeriod"/>
                      </a:pPr>
                      <a:endParaRPr lang="ru-RU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indent="-342900">
                        <a:buAutoNum type="arabicPeriod"/>
                      </a:pP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В начале года – закрепление пройденного материала  старшей группы</a:t>
                      </a:r>
                    </a:p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-вырезывание</a:t>
                      </a: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симметричных форм (вдвое) «Петрушка», «Космонавт», «Лыжник», «Медведь», «Рыба», «Голубь» и более раз «Снежинки»</a:t>
                      </a:r>
                    </a:p>
                    <a:p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-вырезывание гармошкой – для украшения («Матрешка», «Петрушка»)</a:t>
                      </a:r>
                    </a:p>
                    <a:p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-вырезывание по частям («Собака», «Буратино», «Снегурочка»)</a:t>
                      </a:r>
                    </a:p>
                    <a:p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-сюжетная и пейзажная аппликация («Золотая осень», «Морское дно», «Космодром», «Теремок», «Прилет грачей»</a:t>
                      </a:r>
                    </a:p>
                    <a:p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-декоративная аппликация для украшения  поделок (коробочки, кошелки, дома, елочные украшения, открытки)</a:t>
                      </a:r>
                    </a:p>
                    <a:p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-способом обрывания бумаги («Зимний пейзаж», «Снеговик»)</a:t>
                      </a:r>
                    </a:p>
                    <a:p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-прием вынимания</a:t>
                      </a:r>
                    </a:p>
                    <a:p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-коллективные работы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524000" y="1397000"/>
          <a:ext cx="7334280" cy="43131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44760"/>
                <a:gridCol w="2444760"/>
                <a:gridCol w="2444760"/>
              </a:tblGrid>
              <a:tr h="826826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Возрастная группа</a:t>
                      </a:r>
                      <a:endParaRPr lang="ru-RU" sz="2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Количество занятий в год</a:t>
                      </a:r>
                      <a:endParaRPr lang="ru-RU" sz="2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Количество занятий в неделю</a:t>
                      </a:r>
                      <a:endParaRPr lang="ru-RU" sz="2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826826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lang="ru-RU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младшая группа</a:t>
                      </a:r>
                    </a:p>
                    <a:p>
                      <a:r>
                        <a:rPr lang="ru-RU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(2-3 г)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19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1 раз в 2 недели</a:t>
                      </a:r>
                      <a:r>
                        <a:rPr lang="ru-RU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  <a:p>
                      <a:pPr algn="ctr"/>
                      <a:r>
                        <a:rPr lang="ru-RU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по 15 минут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826826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Средняя группа </a:t>
                      </a:r>
                    </a:p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(3-4 г)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39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1 раз в 2 недели</a:t>
                      </a:r>
                      <a:r>
                        <a:rPr lang="ru-RU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  <a:p>
                      <a:pPr algn="ctr"/>
                      <a:r>
                        <a:rPr lang="ru-RU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по 20 минут</a:t>
                      </a:r>
                      <a:endParaRPr lang="ru-RU" sz="20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826826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Старшая группа</a:t>
                      </a:r>
                    </a:p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(4-5 лет)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39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1 раз в неделю</a:t>
                      </a:r>
                    </a:p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по 25 минут</a:t>
                      </a:r>
                    </a:p>
                    <a:p>
                      <a:pPr algn="ctr"/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826826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Подготовительная группа (6-7 л)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19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1 раз в 2 недели</a:t>
                      </a:r>
                      <a:r>
                        <a:rPr lang="ru-RU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  <a:p>
                      <a:pPr algn="ctr"/>
                      <a:r>
                        <a:rPr lang="ru-RU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по 30 минут</a:t>
                      </a:r>
                      <a:endParaRPr lang="ru-RU" sz="20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Организация занятий</a:t>
            </a:r>
            <a:endParaRPr lang="ru-RU" sz="2800" b="1" dirty="0">
              <a:solidFill>
                <a:schemeClr val="tx2">
                  <a:satMod val="13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00125" y="285750"/>
            <a:ext cx="5214938" cy="364331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32771" name="Рисунок 4" descr="G:\ИННА\ФОТО дс\S630165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50" y="500063"/>
            <a:ext cx="4429125" cy="314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4143375" y="3500438"/>
            <a:ext cx="4786313" cy="321468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32773" name="Рисунок 7" descr="G:\ИННА\ФОТО дс\S630165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00563" y="3714750"/>
            <a:ext cx="3895725" cy="292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00125" y="214313"/>
            <a:ext cx="4500563" cy="3214687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3929063" y="3214688"/>
            <a:ext cx="4857750" cy="3286125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33796" name="Рисунок 4" descr="G:\ИННА\ФОТО дс\S630165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38" y="428625"/>
            <a:ext cx="4143375" cy="278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7" name="Рисунок 5" descr="G:\ИННА\ФОТО дс\S630166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6250" y="3500438"/>
            <a:ext cx="4214813" cy="275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1563" y="285750"/>
            <a:ext cx="4500562" cy="40005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4357688" y="3357563"/>
            <a:ext cx="4500562" cy="321468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34820" name="Рисунок 3" descr="DSC0040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38" y="500063"/>
            <a:ext cx="4143375" cy="357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1" name="Рисунок 4" descr="DSC0038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3571875"/>
            <a:ext cx="4000500" cy="278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1563" y="285750"/>
            <a:ext cx="4500562" cy="40005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4357688" y="2643188"/>
            <a:ext cx="4500562" cy="40005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35844" name="Рисунок 3" descr="DSC0038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4875" y="2857500"/>
            <a:ext cx="3786188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5" name="Рисунок 4" descr="IMG_170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85875" y="571500"/>
            <a:ext cx="4071938" cy="350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1563" y="285750"/>
            <a:ext cx="4500562" cy="40005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4357688" y="2571750"/>
            <a:ext cx="4500562" cy="40005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36868" name="Рисунок 3" descr="DSC00503 - копия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3438" y="2928938"/>
            <a:ext cx="3929062" cy="328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69" name="Рисунок 4" descr="копия фото 00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57313" y="571500"/>
            <a:ext cx="40005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2">
                    <a:satMod val="130000"/>
                  </a:schemeClr>
                </a:solidFill>
              </a:rPr>
              <a:t>АППЛИКАЦИЯ</a:t>
            </a:r>
            <a:endParaRPr lang="ru-RU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это наиболее простой и доступный способ создания детьми художественных работ, сохраняющих реалистическую основу самого изображения;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это дидактическое средство для развития пространственного мышления, мелкой моторики руки, следовательно, развитие речи и интеллекта;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занятие, вырабатывающее умение слушать, понимать и выполнять инструкции, совершать последовательные действия, координировать работу рук и глаз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1563" y="285750"/>
            <a:ext cx="4500562" cy="40005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4286250" y="2571750"/>
            <a:ext cx="4500563" cy="40005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37892" name="Рисунок 3" descr="DSC0061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00188" y="714375"/>
            <a:ext cx="3571875" cy="314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3" name="Рисунок 4" descr="DSC0061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2714625"/>
            <a:ext cx="3929063" cy="3643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2">
                    <a:satMod val="130000"/>
                  </a:schemeClr>
                </a:solidFill>
              </a:rPr>
              <a:t>АППЛИКАЦИЯ способствует</a:t>
            </a:r>
            <a:endParaRPr lang="ru-RU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11267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формированию у детей определенных знаний, развитию умений, отработке навыков и воспитанию личности</a:t>
            </a:r>
          </a:p>
          <a:p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усвоению знаний о цвете, строении предметов, их величине, плоскостной форме и композиции</a:t>
            </a:r>
          </a:p>
          <a:p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усвоению знаний о симметрии и ассиметрии</a:t>
            </a:r>
          </a:p>
          <a:p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развитию ориентировки в пространстве и на ограниченной поверхности, мелкой мускулатуры кисти рук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Виды аппликации</a:t>
            </a:r>
            <a:endParaRPr lang="ru-RU" sz="3600" b="1" dirty="0">
              <a:solidFill>
                <a:schemeClr val="tx2">
                  <a:satMod val="13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071688" y="1428750"/>
            <a:ext cx="6072187" cy="4500563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Предметная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Сюжетная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Пейзажная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Декоративная </a:t>
            </a:r>
            <a:endParaRPr lang="ru-RU" sz="3600" b="1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800" b="1" i="1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Создание развивающей среды</a:t>
            </a:r>
            <a:br>
              <a:rPr lang="ru-RU" sz="2800" b="1" i="1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cs typeface="Times New Roman" pitchFamily="18" charset="0"/>
              </a:rPr>
              <a:t> (уголок эстетической деятельности)</a:t>
            </a:r>
            <a:endParaRPr lang="ru-RU" sz="2800" i="1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365760" indent="-283464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Белая , цветная 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разнофактурная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бумага, картон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Наборы ножниц, клея, кистей, салфеток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Цветные карандаши, фломастеры и маркеры, фурнитура,  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бросовый  материал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Подборка дидактических игр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Альбомы и книги для рассматривания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Заготовки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Трафареты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Альбомы с образцами, алгоритмами, моделями и схемами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Игры со счетными палочками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Картотека пальчиковых игр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Плоскостная геометрическая мозаика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Набор игр-упражнений и материалов для пальчикового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массажа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Рисунок 7" descr="G:\ИННА\ФОТО дс\S630165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71688" y="928688"/>
            <a:ext cx="5500687" cy="557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1435100" y="274638"/>
            <a:ext cx="5994400" cy="582612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200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cs typeface="Times New Roman" pitchFamily="18" charset="0"/>
              </a:rPr>
              <a:t>Уголок </a:t>
            </a:r>
            <a:r>
              <a:rPr lang="ru-RU" sz="3200" dirty="0" err="1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изодеятельности</a:t>
            </a:r>
            <a:r>
              <a:rPr lang="ru-RU" sz="3200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cs typeface="Times New Roman" pitchFamily="18" charset="0"/>
              </a:rPr>
              <a:t> в ДОУ</a:t>
            </a:r>
            <a:endParaRPr lang="ru-RU" sz="3200" dirty="0">
              <a:solidFill>
                <a:schemeClr val="tx2">
                  <a:satMod val="13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428750" y="142875"/>
            <a:ext cx="7497763" cy="511175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Способы вырезывания</a:t>
            </a:r>
            <a:endParaRPr lang="ru-RU" sz="2800" b="1" dirty="0">
              <a:solidFill>
                <a:schemeClr val="tx2">
                  <a:satMod val="13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363" name="Содержимое 3"/>
          <p:cNvSpPr>
            <a:spLocks noGrp="1"/>
          </p:cNvSpPr>
          <p:nvPr>
            <p:ph idx="1"/>
          </p:nvPr>
        </p:nvSpPr>
        <p:spPr>
          <a:xfrm>
            <a:off x="1000125" y="714375"/>
            <a:ext cx="7934325" cy="5534025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sz="2800" i="1" smtClean="0">
                <a:latin typeface="Times New Roman" pitchFamily="18" charset="0"/>
                <a:cs typeface="Times New Roman" pitchFamily="18" charset="0"/>
              </a:rPr>
              <a:t>1.Вырезывание правильных геометрических форм</a:t>
            </a:r>
          </a:p>
          <a:p>
            <a:pPr>
              <a:buFont typeface="Wingdings 2" pitchFamily="18" charset="2"/>
              <a:buNone/>
            </a:pPr>
            <a:r>
              <a:rPr lang="ru-RU" sz="2400" i="1" smtClean="0">
                <a:latin typeface="Times New Roman" pitchFamily="18" charset="0"/>
                <a:cs typeface="Times New Roman" pitchFamily="18" charset="0"/>
              </a:rPr>
              <a:t>                      </a:t>
            </a:r>
            <a:r>
              <a:rPr lang="ru-RU" sz="2000" i="1" smtClean="0">
                <a:latin typeface="Times New Roman" pitchFamily="18" charset="0"/>
                <a:cs typeface="Times New Roman" pitchFamily="18" charset="0"/>
              </a:rPr>
              <a:t>должен соответствовать 2</a:t>
            </a:r>
          </a:p>
          <a:p>
            <a:pPr>
              <a:buFont typeface="Wingdings 2" pitchFamily="18" charset="2"/>
              <a:buNone/>
            </a:pPr>
            <a:endParaRPr lang="ru-RU" sz="2400" i="1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 2" pitchFamily="18" charset="2"/>
              <a:buNone/>
            </a:pPr>
            <a:r>
              <a:rPr lang="ru-RU" sz="2400" i="1" smtClean="0">
                <a:latin typeface="Times New Roman" pitchFamily="18" charset="0"/>
                <a:cs typeface="Times New Roman" pitchFamily="18" charset="0"/>
              </a:rPr>
              <a:t>               </a:t>
            </a:r>
            <a:r>
              <a:rPr lang="ru-RU" sz="2000" i="1" smtClean="0">
                <a:latin typeface="Times New Roman" pitchFamily="18" charset="0"/>
                <a:cs typeface="Times New Roman" pitchFamily="18" charset="0"/>
              </a:rPr>
              <a:t>диаметр соответствует стороне</a:t>
            </a:r>
          </a:p>
          <a:p>
            <a:pPr>
              <a:buFont typeface="Wingdings 2" pitchFamily="18" charset="2"/>
              <a:buNone/>
            </a:pPr>
            <a:endParaRPr lang="ru-RU" sz="2000" i="1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 2" pitchFamily="18" charset="2"/>
              <a:buNone/>
            </a:pPr>
            <a:r>
              <a:rPr lang="ru-RU" sz="2000" i="1" smtClean="0">
                <a:latin typeface="Times New Roman" pitchFamily="18" charset="0"/>
                <a:cs typeface="Times New Roman" pitchFamily="18" charset="0"/>
              </a:rPr>
              <a:t>                          разрезается по диагонали</a:t>
            </a:r>
          </a:p>
          <a:p>
            <a:pPr>
              <a:buFont typeface="Wingdings 2" pitchFamily="18" charset="2"/>
              <a:buNone/>
            </a:pPr>
            <a:endParaRPr lang="ru-RU" sz="2000" i="1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 2" pitchFamily="18" charset="2"/>
              <a:buNone/>
            </a:pPr>
            <a:r>
              <a:rPr lang="ru-RU" sz="2000" i="1" smtClean="0">
                <a:latin typeface="Times New Roman" pitchFamily="18" charset="0"/>
                <a:cs typeface="Times New Roman" pitchFamily="18" charset="0"/>
              </a:rPr>
              <a:t>                  </a:t>
            </a:r>
          </a:p>
          <a:p>
            <a:pPr>
              <a:buFont typeface="Wingdings 2" pitchFamily="18" charset="2"/>
              <a:buNone/>
            </a:pPr>
            <a:r>
              <a:rPr lang="ru-RU" sz="2000" i="1" smtClean="0">
                <a:latin typeface="Times New Roman" pitchFamily="18" charset="0"/>
                <a:cs typeface="Times New Roman" pitchFamily="18" charset="0"/>
              </a:rPr>
              <a:t>                   сторона соответствует стороне</a:t>
            </a:r>
          </a:p>
          <a:p>
            <a:pPr>
              <a:buFont typeface="Wingdings 2" pitchFamily="18" charset="2"/>
              <a:buNone/>
            </a:pPr>
            <a:endParaRPr lang="ru-RU" sz="2000" i="1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 2" pitchFamily="18" charset="2"/>
              <a:buNone/>
            </a:pPr>
            <a:r>
              <a:rPr lang="ru-RU" sz="2000" i="1" smtClean="0">
                <a:latin typeface="Times New Roman" pitchFamily="18" charset="0"/>
                <a:cs typeface="Times New Roman" pitchFamily="18" charset="0"/>
              </a:rPr>
              <a:t>                   диаметр соответствует стороне            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214438" y="1285875"/>
            <a:ext cx="1285875" cy="5715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286500" y="1214438"/>
            <a:ext cx="714375" cy="7143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86500" y="2143125"/>
            <a:ext cx="714375" cy="64293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1143000" y="1928813"/>
            <a:ext cx="1000125" cy="85725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Равнобедренный треугольник 9"/>
          <p:cNvSpPr/>
          <p:nvPr/>
        </p:nvSpPr>
        <p:spPr>
          <a:xfrm rot="18764855">
            <a:off x="961232" y="2918619"/>
            <a:ext cx="1214437" cy="619125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6286500" y="2928938"/>
            <a:ext cx="714375" cy="64293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6286500" y="3786188"/>
            <a:ext cx="714375" cy="64293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6286500" y="4643438"/>
            <a:ext cx="714375" cy="64293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 rot="2723986">
            <a:off x="1408906" y="3872707"/>
            <a:ext cx="714375" cy="64293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1143000" y="4786313"/>
            <a:ext cx="1071563" cy="7143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50" y="142875"/>
            <a:ext cx="7497763" cy="511175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Способы вырезывания</a:t>
            </a:r>
            <a:endParaRPr lang="ru-RU" sz="2800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16387" name="Содержимое 2"/>
          <p:cNvSpPr>
            <a:spLocks noGrp="1"/>
          </p:cNvSpPr>
          <p:nvPr>
            <p:ph idx="1"/>
          </p:nvPr>
        </p:nvSpPr>
        <p:spPr>
          <a:xfrm>
            <a:off x="1435100" y="714375"/>
            <a:ext cx="7499350" cy="5715000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sz="2800" i="1" smtClean="0">
                <a:latin typeface="Times New Roman" pitchFamily="18" charset="0"/>
                <a:cs typeface="Times New Roman" pitchFamily="18" charset="0"/>
              </a:rPr>
              <a:t>2.Вырезывание из бумаги, сложенной вдвое</a:t>
            </a:r>
          </a:p>
          <a:p>
            <a:pPr>
              <a:buFont typeface="Wingdings 2" pitchFamily="18" charset="2"/>
              <a:buNone/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Используется для вырезывания предметов симметричных форм (листьев, цветов)</a:t>
            </a:r>
          </a:p>
          <a:p>
            <a:pPr>
              <a:buFont typeface="Wingdings 2" pitchFamily="18" charset="2"/>
              <a:buNone/>
            </a:pPr>
            <a:r>
              <a:rPr lang="ru-RU" sz="2800" i="1" smtClean="0">
                <a:latin typeface="Times New Roman" pitchFamily="18" charset="0"/>
                <a:cs typeface="Times New Roman" pitchFamily="18" charset="0"/>
              </a:rPr>
              <a:t>3.Вырезывание из бумаги, сложенной в несколько раз</a:t>
            </a:r>
          </a:p>
          <a:p>
            <a:pPr>
              <a:buFont typeface="Wingdings 2" pitchFamily="18" charset="2"/>
              <a:buNone/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Для вырезывания предметов более сложной симметричной формы</a:t>
            </a:r>
          </a:p>
          <a:p>
            <a:pPr>
              <a:buFont typeface="Wingdings 2" pitchFamily="18" charset="2"/>
              <a:buNone/>
            </a:pPr>
            <a:r>
              <a:rPr lang="ru-RU" sz="2800" i="1" smtClean="0">
                <a:latin typeface="Times New Roman" pitchFamily="18" charset="0"/>
                <a:cs typeface="Times New Roman" pitchFamily="18" charset="0"/>
              </a:rPr>
              <a:t>4.Вырезывание из бумаги, сложенной гармошкой</a:t>
            </a:r>
          </a:p>
          <a:p>
            <a:pPr>
              <a:buFont typeface="Wingdings 2" pitchFamily="18" charset="2"/>
              <a:buNone/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Для вырезывания нескольких одинаковых форм и для гирлянд</a:t>
            </a:r>
          </a:p>
          <a:p>
            <a:pPr>
              <a:buFont typeface="Wingdings 2" pitchFamily="18" charset="2"/>
              <a:buNone/>
            </a:pPr>
            <a:r>
              <a:rPr lang="ru-RU" sz="2800" i="1" smtClean="0">
                <a:latin typeface="Times New Roman" pitchFamily="18" charset="0"/>
                <a:cs typeface="Times New Roman" pitchFamily="18" charset="0"/>
              </a:rPr>
              <a:t>5.Вырезывание по частям</a:t>
            </a:r>
          </a:p>
          <a:p>
            <a:pPr>
              <a:buFont typeface="Wingdings 2" pitchFamily="18" charset="2"/>
              <a:buNone/>
            </a:pPr>
            <a:r>
              <a:rPr lang="ru-RU" sz="2800" i="1" smtClean="0">
                <a:latin typeface="Times New Roman" pitchFamily="18" charset="0"/>
                <a:cs typeface="Times New Roman" pitchFamily="18" charset="0"/>
              </a:rPr>
              <a:t>6.Вырезывание по контуру</a:t>
            </a:r>
          </a:p>
          <a:p>
            <a:pPr>
              <a:buFont typeface="Wingdings 2" pitchFamily="18" charset="2"/>
              <a:buNone/>
            </a:pPr>
            <a:r>
              <a:rPr lang="ru-RU" sz="2800" i="1" smtClean="0">
                <a:latin typeface="Times New Roman" pitchFamily="18" charset="0"/>
                <a:cs typeface="Times New Roman" pitchFamily="18" charset="0"/>
              </a:rPr>
              <a:t>7.Обрывание бумаги</a:t>
            </a:r>
          </a:p>
        </p:txBody>
      </p:sp>
      <p:pic>
        <p:nvPicPr>
          <p:cNvPr id="16388" name="Рисунок 3" descr="mas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43688" y="4786313"/>
            <a:ext cx="1928812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пликация в ДОУ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аппликация в ДОУ</Template>
  <TotalTime>1</TotalTime>
  <Words>1454</Words>
  <Application>Microsoft Office PowerPoint</Application>
  <PresentationFormat>Экран (4:3)</PresentationFormat>
  <Paragraphs>178</Paragraphs>
  <Slides>30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40" baseType="lpstr">
      <vt:lpstr>Corbel</vt:lpstr>
      <vt:lpstr>Arial</vt:lpstr>
      <vt:lpstr>Wingdings 2</vt:lpstr>
      <vt:lpstr>Verdana</vt:lpstr>
      <vt:lpstr>Calibri</vt:lpstr>
      <vt:lpstr>Gill Sans MT</vt:lpstr>
      <vt:lpstr>Bookman Old Style</vt:lpstr>
      <vt:lpstr>Times New Roman</vt:lpstr>
      <vt:lpstr>Arial Black</vt:lpstr>
      <vt:lpstr>аппликация в ДОУ</vt:lpstr>
      <vt:lpstr>Аппликация в ДОУ</vt:lpstr>
      <vt:lpstr>АППЛИКАЦИЯ</vt:lpstr>
      <vt:lpstr>АППЛИКАЦИЯ</vt:lpstr>
      <vt:lpstr>АППЛИКАЦИЯ способствует</vt:lpstr>
      <vt:lpstr>Виды аппликации</vt:lpstr>
      <vt:lpstr>Создание развивающей среды  (уголок эстетической деятельности)</vt:lpstr>
      <vt:lpstr>Уголок изодеятельности в ДОУ</vt:lpstr>
      <vt:lpstr>Способы вырезывания</vt:lpstr>
      <vt:lpstr>Способы вырезывания</vt:lpstr>
      <vt:lpstr>I младшая группа (2-3 лет)</vt:lpstr>
      <vt:lpstr>В I младшей группе не предусмотрена программой, но работа воспитателя направлена на подготовку ребенка к овладению новым видом изобразительной деятельности Дети учатся: -расскладывать фигуры в заданном порядке -составлять предметы из 2-3 частей -соотносить их по форме, цвету, величине, пространственному расположению  Тематика занятий: «Дорожка для зайчика», «Домик для Маши», «Шарики», «Узор», «Флажки», мозаика сюжетного характера: «Солнышко и дождик», «Курочка Ряба»</vt:lpstr>
      <vt:lpstr>2 младшая группа  (3-4 года)</vt:lpstr>
      <vt:lpstr>Задачи</vt:lpstr>
      <vt:lpstr>Слайд 14</vt:lpstr>
      <vt:lpstr>Средняя группа (4-5 лет)</vt:lpstr>
      <vt:lpstr>Задачи</vt:lpstr>
      <vt:lpstr>Слайд 17</vt:lpstr>
      <vt:lpstr>Старшая группа (5-6 лет)</vt:lpstr>
      <vt:lpstr>Задачи</vt:lpstr>
      <vt:lpstr>Слайд 20</vt:lpstr>
      <vt:lpstr>Подготовительная группа  (6-7 лет)</vt:lpstr>
      <vt:lpstr>Задачи</vt:lpstr>
      <vt:lpstr>Слайд 23</vt:lpstr>
      <vt:lpstr>Организация занятий</vt:lpstr>
      <vt:lpstr>Слайд 25</vt:lpstr>
      <vt:lpstr>Слайд 26</vt:lpstr>
      <vt:lpstr>Слайд 27</vt:lpstr>
      <vt:lpstr>Слайд 28</vt:lpstr>
      <vt:lpstr>Слайд 29</vt:lpstr>
      <vt:lpstr>Слайд 30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Аппликация в ДОУ</dc:title>
  <dc:creator>inna</dc:creator>
  <cp:lastModifiedBy>inna</cp:lastModifiedBy>
  <cp:revision>1</cp:revision>
  <dcterms:created xsi:type="dcterms:W3CDTF">2012-07-20T08:54:23Z</dcterms:created>
  <dcterms:modified xsi:type="dcterms:W3CDTF">2012-07-20T08:56:07Z</dcterms:modified>
</cp:coreProperties>
</file>