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7" r:id="rId19"/>
    <p:sldId id="278" r:id="rId20"/>
    <p:sldId id="279" r:id="rId21"/>
    <p:sldId id="28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1B20F-1D53-43E3-BAF8-9EE0F68C0001}" type="slidenum">
              <a:rPr lang="ru-RU">
                <a:solidFill>
                  <a:srgbClr val="F4E7ED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9751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6FA47-3D47-474E-934C-C4E5E6F2C559}" type="slidenum">
              <a:rPr lang="ru-RU">
                <a:solidFill>
                  <a:srgbClr val="B13F9A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2001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19CD5-2578-441C-AE6C-9E3C09FAD999}" type="slidenum">
              <a:rPr lang="ru-RU">
                <a:solidFill>
                  <a:srgbClr val="B13F9A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34537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495800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550D7-C159-424B-88B0-8D75AB38B0AD}" type="slidenum">
              <a:rPr lang="ru-RU">
                <a:solidFill>
                  <a:srgbClr val="B13F9A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2383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99EB2-6CBA-46B5-AC91-01F5979D0BFD}" type="slidenum">
              <a:rPr lang="ru-RU">
                <a:solidFill>
                  <a:srgbClr val="B13F9A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1725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23304-F635-417C-BA93-D5750EA02172}" type="slidenum">
              <a:rPr lang="ru-RU">
                <a:solidFill>
                  <a:srgbClr val="F4E7ED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4E7ED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48999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0B780-4551-43E5-B1D7-AA651A9179C4}" type="slidenum">
              <a:rPr lang="ru-RU">
                <a:solidFill>
                  <a:srgbClr val="B13F9A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03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45228-90FD-4C0F-A050-75FAAFD80AAD}" type="slidenum">
              <a:rPr lang="ru-RU">
                <a:solidFill>
                  <a:srgbClr val="B13F9A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6592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E2FF7-E46D-4167-9EB8-AE7E15F4B2AA}" type="slidenum">
              <a:rPr lang="ru-RU">
                <a:solidFill>
                  <a:srgbClr val="B13F9A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5805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23C07-3BD4-4C40-88A1-A939C968F133}" type="slidenum">
              <a:rPr lang="ru-RU">
                <a:solidFill>
                  <a:srgbClr val="B13F9A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3181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C07DB-AA71-4543-AE46-B84DB17D42D8}" type="slidenum">
              <a:rPr lang="ru-RU">
                <a:solidFill>
                  <a:srgbClr val="B13F9A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9663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A5805-3E93-4895-AD93-9AB88115242B}" type="slidenum">
              <a:rPr lang="ru-RU">
                <a:solidFill>
                  <a:srgbClr val="B13F9A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B13F9A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6491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124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5125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B13F9A">
                  <a:shade val="90000"/>
                </a:srgbClr>
              </a:solidFill>
              <a:latin typeface="Garamond" pitchFamily="18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B13F9A">
                  <a:shade val="90000"/>
                </a:srgbClr>
              </a:solidFill>
              <a:latin typeface="Garamond" pitchFamily="18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3D3385-B35C-41E1-98D5-C5644B23F1EC}" type="slidenum">
              <a:rPr lang="ru-RU">
                <a:solidFill>
                  <a:srgbClr val="B13F9A">
                    <a:shade val="90000"/>
                  </a:srgbClr>
                </a:solidFill>
                <a:latin typeface="Garamond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B13F9A">
                  <a:shade val="90000"/>
                </a:srgbClr>
              </a:solidFill>
              <a:latin typeface="Garamond" pitchFamily="18" charset="0"/>
            </a:endParaRPr>
          </a:p>
        </p:txBody>
      </p:sp>
      <p:grpSp>
        <p:nvGrpSpPr>
          <p:cNvPr id="5129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Garamond" pitchFamily="18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  <a:latin typeface="Garamond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084004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DE6C36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DE6C36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F9B63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2508126"/>
          </a:xfrm>
        </p:spPr>
        <p:txBody>
          <a:bodyPr/>
          <a:lstStyle/>
          <a:p>
            <a:pPr algn="ctr"/>
            <a:r>
              <a:rPr lang="ru-RU" sz="4400" dirty="0">
                <a:solidFill>
                  <a:srgbClr val="002060"/>
                </a:solidFill>
              </a:rPr>
              <a:t>Формы </a:t>
            </a:r>
            <a:r>
              <a:rPr lang="ru-RU" sz="4400" dirty="0" smtClean="0">
                <a:solidFill>
                  <a:srgbClr val="002060"/>
                </a:solidFill>
              </a:rPr>
              <a:t>взаимодействия</a:t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rgbClr val="002060"/>
                </a:solidFill>
              </a:rPr>
              <a:t> </a:t>
            </a:r>
            <a:r>
              <a:rPr lang="ru-RU" sz="4400" dirty="0">
                <a:solidFill>
                  <a:srgbClr val="002060"/>
                </a:solidFill>
              </a:rPr>
              <a:t>школы и </a:t>
            </a:r>
            <a:r>
              <a:rPr lang="ru-RU" sz="4400" dirty="0" smtClean="0">
                <a:solidFill>
                  <a:srgbClr val="002060"/>
                </a:solidFill>
              </a:rPr>
              <a:t>семьи,</a:t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rgbClr val="002060"/>
                </a:solidFill>
              </a:rPr>
              <a:t> </a:t>
            </a:r>
            <a:r>
              <a:rPr lang="ru-RU" sz="4400" dirty="0">
                <a:solidFill>
                  <a:srgbClr val="002060"/>
                </a:solidFill>
              </a:rPr>
              <a:t>их роль в воспитании ребёнка</a:t>
            </a: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755576" y="4941168"/>
            <a:ext cx="8229600" cy="1224136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 smtClean="0"/>
              <a:t>                                                                                 Подготовила: Давыденко Н.Б.</a:t>
            </a:r>
          </a:p>
          <a:p>
            <a:pPr marL="0" indent="0">
              <a:buNone/>
            </a:pPr>
            <a:r>
              <a:rPr lang="ru-RU" sz="1800" dirty="0" smtClean="0"/>
              <a:t>                                                                                 классный руководитель 8 класса</a:t>
            </a:r>
          </a:p>
          <a:p>
            <a:pPr marL="0" indent="0">
              <a:buNone/>
            </a:pPr>
            <a:r>
              <a:rPr lang="ru-RU" sz="1800" dirty="0" smtClean="0"/>
              <a:t>                                                                                 МОУ «Лицей № </a:t>
            </a:r>
            <a:r>
              <a:rPr lang="ru-RU" sz="2000" dirty="0" smtClean="0"/>
              <a:t>1</a:t>
            </a:r>
            <a:r>
              <a:rPr lang="ru-RU" sz="1800" dirty="0" smtClean="0"/>
              <a:t>» г. Подольска                    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257772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53438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/>
              <a:t>Психолого-педагогическое просвещение родителей предполагает организацию следующих форм работы с семьёй: </a:t>
            </a:r>
            <a:endParaRPr lang="ru-RU" sz="3200" dirty="0" smtClean="0"/>
          </a:p>
          <a:p>
            <a:pPr marL="0" indent="0" algn="ctr">
              <a:buNone/>
            </a:pPr>
            <a:endParaRPr lang="ru-RU" sz="3200" dirty="0"/>
          </a:p>
          <a:p>
            <a:r>
              <a:rPr lang="ru-RU" sz="3200" dirty="0"/>
              <a:t>родительские лектории;</a:t>
            </a:r>
          </a:p>
          <a:p>
            <a:r>
              <a:rPr lang="ru-RU" sz="3200" dirty="0"/>
              <a:t>конференции;</a:t>
            </a:r>
          </a:p>
          <a:p>
            <a:r>
              <a:rPr lang="ru-RU" sz="3200" dirty="0"/>
              <a:t>индивидуальные или тематические консультации;</a:t>
            </a:r>
          </a:p>
          <a:p>
            <a:r>
              <a:rPr lang="ru-RU" sz="3200" dirty="0"/>
              <a:t>родительские собрания.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20391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4"/>
            <a:ext cx="8229600" cy="4389437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/>
              <a:t>Вовлечь родителей в учебно-воспитательный процесс можно с помощью следующих форм деятельности: </a:t>
            </a:r>
            <a:endParaRPr lang="ru-RU" sz="3200" dirty="0" smtClean="0"/>
          </a:p>
          <a:p>
            <a:pPr marL="0" indent="0" algn="ctr">
              <a:buNone/>
            </a:pPr>
            <a:endParaRPr lang="ru-RU" sz="3200" dirty="0"/>
          </a:p>
          <a:p>
            <a:r>
              <a:rPr lang="ru-RU" sz="3200" dirty="0"/>
              <a:t>дни творчества детей и их родителей;</a:t>
            </a:r>
          </a:p>
          <a:p>
            <a:r>
              <a:rPr lang="ru-RU" sz="3200" dirty="0"/>
              <a:t>открытые уроки и внеклассные мероприятия;</a:t>
            </a:r>
          </a:p>
          <a:p>
            <a:r>
              <a:rPr lang="ru-RU" sz="3200" dirty="0"/>
              <a:t>помощь в организации и проведении внеклассных дел</a:t>
            </a:r>
          </a:p>
        </p:txBody>
      </p:sp>
    </p:spTree>
    <p:extLst>
      <p:ext uri="{BB962C8B-B14F-4D97-AF65-F5344CB8AC3E}">
        <p14:creationId xmlns:p14="http://schemas.microsoft.com/office/powerpoint/2010/main" xmlns="" val="332537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389437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/>
              <a:t>Участие родителей в управлении учебно-воспитательным процессом можно организовать с помощью следующих форм деятельности: </a:t>
            </a:r>
            <a:endParaRPr lang="ru-RU" sz="3200" dirty="0" smtClean="0"/>
          </a:p>
          <a:p>
            <a:pPr marL="0" indent="0" algn="ctr">
              <a:buNone/>
            </a:pPr>
            <a:endParaRPr lang="ru-RU" sz="3200" dirty="0"/>
          </a:p>
          <a:p>
            <a:r>
              <a:rPr lang="ru-RU" sz="3200" dirty="0"/>
              <a:t>участие родителей класса в работе Совета школы;</a:t>
            </a:r>
          </a:p>
          <a:p>
            <a:r>
              <a:rPr lang="ru-RU" sz="3200" dirty="0"/>
              <a:t>участие родителей в работе родительского комитета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5253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389437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/>
              <a:t>Правила эффективного взаимодействия классного руководителя с семьями учащихся</a:t>
            </a:r>
            <a:r>
              <a:rPr lang="ru-RU" sz="2400" dirty="0"/>
              <a:t>: </a:t>
            </a:r>
          </a:p>
          <a:p>
            <a:r>
              <a:rPr lang="ru-RU" sz="2400" dirty="0"/>
              <a:t>Родителям нужна поддержка, помощь и добрый совет. Если вы ими располагаете, создайте необходимые условия для общения.</a:t>
            </a:r>
          </a:p>
          <a:p>
            <a:r>
              <a:rPr lang="ru-RU" sz="2400" dirty="0"/>
              <a:t>Не беседуйте с родителями второпях, на бегу; если вы не располагаете временем, лучше договоритесь о встрече в другой раз.</a:t>
            </a:r>
          </a:p>
          <a:p>
            <a:r>
              <a:rPr lang="ru-RU" sz="2400" dirty="0"/>
              <a:t>Разговаривайте с родителями спокойным тоном, не старайтесь </a:t>
            </a:r>
            <a:r>
              <a:rPr lang="ru-RU" sz="2400" dirty="0" err="1"/>
              <a:t>назидать</a:t>
            </a:r>
            <a:r>
              <a:rPr lang="ru-RU" sz="2400" dirty="0"/>
              <a:t> и поучать – это вызывает раздражение и негативную реакцию со стороны родителей.</a:t>
            </a:r>
          </a:p>
          <a:p>
            <a:r>
              <a:rPr lang="ru-RU" dirty="0"/>
              <a:t>Умейте терпеливо слушать родителей, давайте возможность высказаться по всем наболевшим вопросам.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1407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819472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389437"/>
          </a:xfrm>
        </p:spPr>
        <p:txBody>
          <a:bodyPr/>
          <a:lstStyle/>
          <a:p>
            <a:r>
              <a:rPr lang="ru-RU" sz="2400" dirty="0" smtClean="0"/>
              <a:t>Не </a:t>
            </a:r>
            <a:r>
              <a:rPr lang="ru-RU" sz="2400" dirty="0"/>
              <a:t>спешите с выводами! Обдумайте хорошо то, что вы от родителей услышали.</a:t>
            </a:r>
          </a:p>
          <a:p>
            <a:r>
              <a:rPr lang="ru-RU" sz="2400" dirty="0"/>
              <a:t>То, о чем родители вам поведали, не должно стать достоянием других родителей, учащихся и педагогов.</a:t>
            </a:r>
          </a:p>
          <a:p>
            <a:r>
              <a:rPr lang="ru-RU" sz="2400" dirty="0"/>
              <a:t>Если есть профессиональная необходимость поделиться той информацией, которую сообщили родители, еще с кем-то, родителей необходимо поставить об этом в известность.</a:t>
            </a:r>
          </a:p>
          <a:p>
            <a:r>
              <a:rPr lang="ru-RU" sz="2400" dirty="0"/>
              <a:t>Готовясь к встрече с семьёй ученика, необходимо помнить, что любой родитель хочет услышать не только плохое, но и хорошее, дающее шанс на будущее.</a:t>
            </a:r>
          </a:p>
          <a:p>
            <a:r>
              <a:rPr lang="ru-RU" sz="2400" dirty="0"/>
              <a:t>Каждая встреча с семьёй ученика должна заканчиваться конструктивными рекомендациями для родителей и самого ученика.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3615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600" dirty="0"/>
              <a:t>Главными формами взаимодействия классного руководителя с семьёй являются индивидуальные формы работы и групповые</a:t>
            </a:r>
          </a:p>
        </p:txBody>
      </p:sp>
    </p:spTree>
    <p:extLst>
      <p:ext uri="{BB962C8B-B14F-4D97-AF65-F5344CB8AC3E}">
        <p14:creationId xmlns:p14="http://schemas.microsoft.com/office/powerpoint/2010/main" xmlns="" val="300795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200" dirty="0"/>
              <a:t>К групповым можно отнести такие формы взаимодействия, </a:t>
            </a:r>
            <a:r>
              <a:rPr lang="ru-RU" sz="3200" dirty="0" smtClean="0"/>
              <a:t>как:</a:t>
            </a:r>
          </a:p>
          <a:p>
            <a:pPr marL="0" indent="0" algn="ctr">
              <a:buNone/>
            </a:pPr>
            <a:endParaRPr lang="ru-RU" sz="3200" dirty="0" smtClean="0"/>
          </a:p>
          <a:p>
            <a:pPr algn="just"/>
            <a:r>
              <a:rPr lang="ru-RU" sz="3200" dirty="0" smtClean="0"/>
              <a:t> </a:t>
            </a:r>
            <a:r>
              <a:rPr lang="ru-RU" sz="3200" dirty="0"/>
              <a:t>родительские собрания</a:t>
            </a:r>
            <a:r>
              <a:rPr lang="ru-RU" sz="3200" dirty="0" smtClean="0"/>
              <a:t>,</a:t>
            </a:r>
          </a:p>
          <a:p>
            <a:pPr algn="just"/>
            <a:r>
              <a:rPr lang="ru-RU" sz="3200" dirty="0" smtClean="0"/>
              <a:t> </a:t>
            </a:r>
            <a:r>
              <a:rPr lang="ru-RU" sz="3200" dirty="0"/>
              <a:t>конференции</a:t>
            </a:r>
            <a:r>
              <a:rPr lang="ru-RU" sz="3200" dirty="0" smtClean="0"/>
              <a:t>,</a:t>
            </a:r>
          </a:p>
          <a:p>
            <a:pPr algn="just"/>
            <a:r>
              <a:rPr lang="ru-RU" sz="3200" dirty="0" smtClean="0"/>
              <a:t> </a:t>
            </a:r>
            <a:r>
              <a:rPr lang="ru-RU" sz="3200" dirty="0"/>
              <a:t>вечера вопросов и ответов.</a:t>
            </a:r>
          </a:p>
        </p:txBody>
      </p:sp>
    </p:spTree>
    <p:extLst>
      <p:ext uri="{BB962C8B-B14F-4D97-AF65-F5344CB8AC3E}">
        <p14:creationId xmlns:p14="http://schemas.microsoft.com/office/powerpoint/2010/main" xmlns="" val="184396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600" dirty="0"/>
              <a:t>К индивидуальным формам работы с родителями можно отнести следующие: </a:t>
            </a:r>
            <a:endParaRPr lang="ru-RU" sz="3600" dirty="0" smtClean="0"/>
          </a:p>
          <a:p>
            <a:pPr marL="0" indent="0" algn="ctr">
              <a:buNone/>
            </a:pPr>
            <a:endParaRPr lang="ru-RU" sz="3600" dirty="0" smtClean="0"/>
          </a:p>
          <a:p>
            <a:pPr algn="just"/>
            <a:r>
              <a:rPr lang="ru-RU" sz="3600" dirty="0" smtClean="0"/>
              <a:t>индивидуальные </a:t>
            </a:r>
            <a:r>
              <a:rPr lang="ru-RU" sz="3600" dirty="0"/>
              <a:t>консультации, </a:t>
            </a:r>
            <a:endParaRPr lang="ru-RU" sz="3600" dirty="0" smtClean="0"/>
          </a:p>
          <a:p>
            <a:pPr algn="just"/>
            <a:r>
              <a:rPr lang="ru-RU" sz="3600" dirty="0" smtClean="0"/>
              <a:t>беседы</a:t>
            </a:r>
            <a:r>
              <a:rPr lang="ru-RU" sz="3600" dirty="0"/>
              <a:t>, </a:t>
            </a:r>
            <a:endParaRPr lang="ru-RU" sz="3600" dirty="0" smtClean="0"/>
          </a:p>
          <a:p>
            <a:pPr algn="just"/>
            <a:r>
              <a:rPr lang="ru-RU" sz="3600" dirty="0" smtClean="0"/>
              <a:t>посещения </a:t>
            </a:r>
            <a:r>
              <a:rPr lang="ru-RU" sz="3600" dirty="0"/>
              <a:t>на дому</a:t>
            </a:r>
          </a:p>
        </p:txBody>
      </p:sp>
    </p:spTree>
    <p:extLst>
      <p:ext uri="{BB962C8B-B14F-4D97-AF65-F5344CB8AC3E}">
        <p14:creationId xmlns:p14="http://schemas.microsoft.com/office/powerpoint/2010/main" xmlns="" val="198043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200" dirty="0"/>
              <a:t>К нетрадиционным формам работы с родителями можно отнести: </a:t>
            </a:r>
            <a:endParaRPr lang="ru-RU" sz="3200" dirty="0" smtClean="0"/>
          </a:p>
          <a:p>
            <a:pPr marL="0" indent="0" algn="ctr">
              <a:buNone/>
            </a:pPr>
            <a:endParaRPr lang="ru-RU" sz="3200" dirty="0" smtClean="0"/>
          </a:p>
          <a:p>
            <a:pPr algn="just"/>
            <a:r>
              <a:rPr lang="ru-RU" sz="3200" dirty="0" smtClean="0"/>
              <a:t>родительские </a:t>
            </a:r>
            <a:r>
              <a:rPr lang="ru-RU" sz="3200" dirty="0"/>
              <a:t>чтения</a:t>
            </a:r>
            <a:r>
              <a:rPr lang="ru-RU" sz="3200" dirty="0" smtClean="0"/>
              <a:t>,</a:t>
            </a:r>
          </a:p>
          <a:p>
            <a:pPr algn="just"/>
            <a:r>
              <a:rPr lang="ru-RU" sz="3200" dirty="0" smtClean="0"/>
              <a:t> </a:t>
            </a:r>
            <a:r>
              <a:rPr lang="ru-RU" sz="3200" dirty="0"/>
              <a:t>родительские вечера, </a:t>
            </a:r>
            <a:endParaRPr lang="ru-RU" sz="3200" dirty="0" smtClean="0"/>
          </a:p>
          <a:p>
            <a:pPr algn="just"/>
            <a:r>
              <a:rPr lang="ru-RU" sz="3200" dirty="0" smtClean="0"/>
              <a:t>родительские </a:t>
            </a:r>
            <a:r>
              <a:rPr lang="ru-RU" sz="3200" dirty="0"/>
              <a:t>тренинги</a:t>
            </a:r>
          </a:p>
        </p:txBody>
      </p:sp>
    </p:spTree>
    <p:extLst>
      <p:ext uri="{BB962C8B-B14F-4D97-AF65-F5344CB8AC3E}">
        <p14:creationId xmlns:p14="http://schemas.microsoft.com/office/powerpoint/2010/main" xmlns="" val="97124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389437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/>
              <a:t>Мы, педагоги, прекрасно понимаем, что родители доверили нам самое дорогое сокровище – своих детей, и наша обязанность – оправдать это доверие, а это возможно только при тесном сотрудничестве, общности дел, взаимопонимании всех сторон, к чему мы и стремимся</a:t>
            </a:r>
          </a:p>
        </p:txBody>
      </p:sp>
    </p:spTree>
    <p:extLst>
      <p:ext uri="{BB962C8B-B14F-4D97-AF65-F5344CB8AC3E}">
        <p14:creationId xmlns:p14="http://schemas.microsoft.com/office/powerpoint/2010/main" xmlns="" val="339313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5343872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dirty="0"/>
              <a:t>“Чтобы узнать ребенка, надо хорошо знать его семью”</a:t>
            </a:r>
          </a:p>
          <a:p>
            <a:pPr marL="0" indent="0">
              <a:buNone/>
            </a:pPr>
            <a:endParaRPr lang="ru-RU" sz="4800" dirty="0" smtClean="0"/>
          </a:p>
          <a:p>
            <a:pPr marL="0" indent="0">
              <a:buNone/>
            </a:pPr>
            <a:r>
              <a:rPr lang="ru-RU" sz="4800" dirty="0"/>
              <a:t> </a:t>
            </a:r>
            <a:r>
              <a:rPr lang="ru-RU" sz="4800" dirty="0" smtClean="0"/>
              <a:t>                 </a:t>
            </a:r>
            <a:r>
              <a:rPr lang="ru-RU" sz="4800" dirty="0" err="1" smtClean="0"/>
              <a:t>В.А.Сухомлинский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6372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20688"/>
            <a:ext cx="8229600" cy="4389437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/>
              <a:t>“Наша миссия” </a:t>
            </a:r>
            <a:r>
              <a:rPr lang="ru-RU" sz="3200" dirty="0" smtClean="0"/>
              <a:t>– оберегать детское сердце от горечи, бед и страданий” </a:t>
            </a:r>
          </a:p>
          <a:p>
            <a:pPr marL="0" indent="0">
              <a:buNone/>
            </a:pPr>
            <a:r>
              <a:rPr lang="ru-RU" sz="3200" dirty="0"/>
              <a:t> </a:t>
            </a:r>
            <a:r>
              <a:rPr lang="ru-RU" sz="3200" dirty="0" smtClean="0"/>
              <a:t>                                                </a:t>
            </a:r>
            <a:r>
              <a:rPr lang="ru-RU" sz="2400" dirty="0" smtClean="0"/>
              <a:t>(</a:t>
            </a:r>
            <a:r>
              <a:rPr lang="ru-RU" sz="2400" dirty="0" err="1" smtClean="0"/>
              <a:t>В.А.Сухомлинский</a:t>
            </a:r>
            <a:r>
              <a:rPr lang="ru-RU" sz="2400" dirty="0" smtClean="0"/>
              <a:t>). </a:t>
            </a:r>
            <a:endParaRPr lang="ru-RU" sz="3200" dirty="0" smtClean="0"/>
          </a:p>
          <a:p>
            <a:pPr marL="0" indent="0" algn="ctr">
              <a:buNone/>
            </a:pPr>
            <a:r>
              <a:rPr lang="ru-RU" sz="3200" dirty="0" smtClean="0"/>
              <a:t>Только </a:t>
            </a:r>
            <a:r>
              <a:rPr lang="ru-RU" sz="3200" dirty="0"/>
              <a:t>равноправное творческое взаимодействие образовательного учреждения с семьями обучающихся является залогом полноценного развития ребенка. 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4861" y="4487067"/>
            <a:ext cx="2305050" cy="2335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522787"/>
            <a:ext cx="2305050" cy="230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5229200"/>
            <a:ext cx="2255837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9332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08720"/>
            <a:ext cx="7509204" cy="5631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3766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541588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/>
              <a:t>Понятие “воспитание” сегодня рассматривается с разных позиций, даются разнообразные определения воспитательной концепции, у каждого автора есть своё видение. Тем не менее, в Российской культуре и педагогике смысл воспитания всегда был связан с духовным ростом и становлением человека, нравственным формированием и развитием личности. </a:t>
            </a:r>
          </a:p>
        </p:txBody>
      </p:sp>
    </p:spTree>
    <p:extLst>
      <p:ext uri="{BB962C8B-B14F-4D97-AF65-F5344CB8AC3E}">
        <p14:creationId xmlns:p14="http://schemas.microsoft.com/office/powerpoint/2010/main" xmlns="" val="399404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836712"/>
            <a:ext cx="8229600" cy="4389437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/>
              <a:t>Для ребёнка духовным центром, нравственным основанием является семья, её ценности, устои, отношения – семейный уклад. 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356992"/>
            <a:ext cx="2841625" cy="338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5742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000" dirty="0"/>
              <a:t>“Без семьи мы – я имею в виду школу – </a:t>
            </a:r>
            <a:endParaRPr lang="ru-RU" sz="4000" dirty="0" smtClean="0"/>
          </a:p>
          <a:p>
            <a:pPr marL="0" indent="0" algn="ctr">
              <a:buNone/>
            </a:pPr>
            <a:r>
              <a:rPr lang="ru-RU" sz="4000" dirty="0" smtClean="0"/>
              <a:t>были </a:t>
            </a:r>
            <a:r>
              <a:rPr lang="ru-RU" sz="4000" dirty="0"/>
              <a:t>бы бессильны” </a:t>
            </a:r>
            <a:endParaRPr lang="ru-RU" sz="4000" dirty="0" smtClean="0"/>
          </a:p>
          <a:p>
            <a:pPr marL="0" indent="0">
              <a:buNone/>
            </a:pPr>
            <a:endParaRPr lang="ru-RU" sz="3200" dirty="0" smtClean="0"/>
          </a:p>
          <a:p>
            <a:pPr marL="0" indent="0">
              <a:buNone/>
            </a:pPr>
            <a:r>
              <a:rPr lang="ru-RU" sz="3200" dirty="0"/>
              <a:t> </a:t>
            </a:r>
            <a:r>
              <a:rPr lang="ru-RU" sz="3200" dirty="0" smtClean="0"/>
              <a:t>                                        (</a:t>
            </a:r>
            <a:r>
              <a:rPr lang="ru-RU" sz="3200" dirty="0"/>
              <a:t>В.А. Сухомлинский) </a:t>
            </a:r>
          </a:p>
        </p:txBody>
      </p:sp>
    </p:spTree>
    <p:extLst>
      <p:ext uri="{BB962C8B-B14F-4D97-AF65-F5344CB8AC3E}">
        <p14:creationId xmlns:p14="http://schemas.microsoft.com/office/powerpoint/2010/main" xmlns="" val="346750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800" dirty="0"/>
              <a:t>Сделать родителей активными участниками педагогического процесса – одна из главных задач школы</a:t>
            </a:r>
          </a:p>
        </p:txBody>
      </p:sp>
    </p:spTree>
    <p:extLst>
      <p:ext uri="{BB962C8B-B14F-4D97-AF65-F5344CB8AC3E}">
        <p14:creationId xmlns:p14="http://schemas.microsoft.com/office/powerpoint/2010/main" xmlns="" val="363146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389437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i="1" dirty="0"/>
              <a:t>Задача учителя </a:t>
            </a:r>
            <a:r>
              <a:rPr lang="ru-RU" sz="3600" dirty="0"/>
              <a:t>– помочь родителям осознать свою </a:t>
            </a:r>
            <a:r>
              <a:rPr lang="ru-RU" sz="3600" dirty="0" err="1"/>
              <a:t>родительско</a:t>
            </a:r>
            <a:r>
              <a:rPr lang="ru-RU" sz="3600" dirty="0"/>
              <a:t>-воспитательную миссию, как величайшую ответственность за будущее ребёнка. Важно и то, что воспитание учащихся в школе и воспитание в семье – это единый неразрывный процесс</a:t>
            </a:r>
          </a:p>
        </p:txBody>
      </p:sp>
    </p:spTree>
    <p:extLst>
      <p:ext uri="{BB962C8B-B14F-4D97-AF65-F5344CB8AC3E}">
        <p14:creationId xmlns:p14="http://schemas.microsoft.com/office/powerpoint/2010/main" xmlns="" val="348954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Взаимодействие с </a:t>
            </a:r>
            <a:r>
              <a:rPr lang="ru-RU" smtClean="0"/>
              <a:t>родителями </a:t>
            </a:r>
            <a:r>
              <a:rPr lang="ru-RU" smtClean="0"/>
              <a:t>я строю </a:t>
            </a:r>
            <a:r>
              <a:rPr lang="ru-RU" dirty="0"/>
              <a:t>на основе таких идей-принципов, как: </a:t>
            </a: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r>
              <a:rPr lang="ru-RU" dirty="0"/>
              <a:t>обращение к чувству родительской любви;</a:t>
            </a:r>
          </a:p>
          <a:p>
            <a:r>
              <a:rPr lang="ru-RU" dirty="0"/>
              <a:t>умение разглядеть в каждом ученике положительные черты;</a:t>
            </a:r>
          </a:p>
          <a:p>
            <a:r>
              <a:rPr lang="ru-RU" dirty="0"/>
              <a:t>уважение личности отца и матери, их родительских забот, трудовой и общественной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6191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7"/>
            <a:ext cx="8229600" cy="5631904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/>
              <a:t>Содержание сотрудничества классного руководителя с родителями включает три основных направления</a:t>
            </a:r>
            <a:r>
              <a:rPr lang="ru-RU" sz="2800" dirty="0" smtClean="0"/>
              <a:t>:</a:t>
            </a:r>
          </a:p>
          <a:p>
            <a:pPr marL="0" indent="0" algn="ctr">
              <a:buNone/>
            </a:pPr>
            <a:endParaRPr lang="ru-RU" sz="2800" dirty="0"/>
          </a:p>
          <a:p>
            <a:r>
              <a:rPr lang="ru-RU" sz="2800" dirty="0" smtClean="0"/>
              <a:t>психолого-педагогическое </a:t>
            </a:r>
            <a:r>
              <a:rPr lang="ru-RU" sz="2800" dirty="0"/>
              <a:t>просвещение родителей; </a:t>
            </a:r>
          </a:p>
          <a:p>
            <a:r>
              <a:rPr lang="ru-RU" sz="2800" dirty="0" smtClean="0"/>
              <a:t>вовлечение </a:t>
            </a:r>
            <a:r>
              <a:rPr lang="ru-RU" sz="2800" dirty="0"/>
              <a:t>родителей в учебно-воспитательный процесс;</a:t>
            </a:r>
          </a:p>
          <a:p>
            <a:r>
              <a:rPr lang="ru-RU" sz="2800" dirty="0" smtClean="0"/>
              <a:t>участие </a:t>
            </a:r>
            <a:r>
              <a:rPr lang="ru-RU" sz="2800" dirty="0"/>
              <a:t>родителей в управлении учебно-воспитательным процессом.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6663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2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667</Words>
  <Application>Microsoft Office PowerPoint</Application>
  <PresentationFormat>Экран (4:3)</PresentationFormat>
  <Paragraphs>70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Формы взаимодействия  школы и семьи,  их роль в воспитании ребёнка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взаимодействия  школы и семьи,  их роль в воспитании ребёнка</dc:title>
  <cp:lastModifiedBy>Елена</cp:lastModifiedBy>
  <cp:revision>5</cp:revision>
  <dcterms:modified xsi:type="dcterms:W3CDTF">2012-05-16T08:03:11Z</dcterms:modified>
</cp:coreProperties>
</file>