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4" r:id="rId4"/>
    <p:sldId id="265" r:id="rId5"/>
    <p:sldId id="266" r:id="rId6"/>
    <p:sldId id="268" r:id="rId7"/>
    <p:sldId id="257" r:id="rId8"/>
    <p:sldId id="261" r:id="rId9"/>
    <p:sldId id="263" r:id="rId10"/>
    <p:sldId id="262" r:id="rId11"/>
    <p:sldId id="258" r:id="rId12"/>
    <p:sldId id="259" r:id="rId13"/>
    <p:sldId id="260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0EB97-376F-4885-8598-D7ED823747BE}" type="datetimeFigureOut">
              <a:rPr lang="ru-RU" smtClean="0"/>
              <a:pPr/>
              <a:t>18.07.2012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70E9-E7C8-4D10-895E-D5C40B84B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0EB97-376F-4885-8598-D7ED823747BE}" type="datetimeFigureOut">
              <a:rPr lang="ru-RU" smtClean="0"/>
              <a:pPr/>
              <a:t>18.07.2012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70E9-E7C8-4D10-895E-D5C40B84B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0EB97-376F-4885-8598-D7ED823747BE}" type="datetimeFigureOut">
              <a:rPr lang="ru-RU" smtClean="0"/>
              <a:pPr/>
              <a:t>18.07.2012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70E9-E7C8-4D10-895E-D5C40B84B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0EB97-376F-4885-8598-D7ED823747BE}" type="datetimeFigureOut">
              <a:rPr lang="ru-RU" smtClean="0"/>
              <a:pPr/>
              <a:t>18.07.2012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70E9-E7C8-4D10-895E-D5C40B84B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0EB97-376F-4885-8598-D7ED823747BE}" type="datetimeFigureOut">
              <a:rPr lang="ru-RU" smtClean="0"/>
              <a:pPr/>
              <a:t>18.07.2012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70E9-E7C8-4D10-895E-D5C40B84B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0EB97-376F-4885-8598-D7ED823747BE}" type="datetimeFigureOut">
              <a:rPr lang="ru-RU" smtClean="0"/>
              <a:pPr/>
              <a:t>18.07.2012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70E9-E7C8-4D10-895E-D5C40B84B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0EB97-376F-4885-8598-D7ED823747BE}" type="datetimeFigureOut">
              <a:rPr lang="ru-RU" smtClean="0"/>
              <a:pPr/>
              <a:t>18.07.2012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70E9-E7C8-4D10-895E-D5C40B84B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0EB97-376F-4885-8598-D7ED823747BE}" type="datetimeFigureOut">
              <a:rPr lang="ru-RU" smtClean="0"/>
              <a:pPr/>
              <a:t>18.07.2012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70E9-E7C8-4D10-895E-D5C40B84B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0EB97-376F-4885-8598-D7ED823747BE}" type="datetimeFigureOut">
              <a:rPr lang="ru-RU" smtClean="0"/>
              <a:pPr/>
              <a:t>18.07.2012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70E9-E7C8-4D10-895E-D5C40B84B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0EB97-376F-4885-8598-D7ED823747BE}" type="datetimeFigureOut">
              <a:rPr lang="ru-RU" smtClean="0"/>
              <a:pPr/>
              <a:t>18.07.2012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70E9-E7C8-4D10-895E-D5C40B84B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0EB97-376F-4885-8598-D7ED823747BE}" type="datetimeFigureOut">
              <a:rPr lang="ru-RU" smtClean="0"/>
              <a:pPr/>
              <a:t>18.07.2012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70E9-E7C8-4D10-895E-D5C40B84B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0EB97-376F-4885-8598-D7ED823747BE}" type="datetimeFigureOut">
              <a:rPr lang="ru-RU" smtClean="0"/>
              <a:pPr/>
              <a:t>18.07.2012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870E9-E7C8-4D10-895E-D5C40B84B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anovichkov.msk.ru/?p=1699" TargetMode="External"/><Relationship Id="rId2" Type="http://schemas.openxmlformats.org/officeDocument/2006/relationships/hyperlink" Target="http://www.all-fizika.com/article/index.php?id_article=22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fevt.ru/load/prezentacii_powerpoint/bystrii_schet_powerpoint/112-1-0-972" TargetMode="External"/><Relationship Id="rId5" Type="http://schemas.openxmlformats.org/officeDocument/2006/relationships/hyperlink" Target="http://phizmat.org.ua/2009-04-21-19-42-29/593-nesrandartn-umnozheniye" TargetMode="External"/><Relationship Id="rId4" Type="http://schemas.openxmlformats.org/officeDocument/2006/relationships/hyperlink" Target="http://schoolmathematics.ru/umnozenie-graficeskim-cpocobo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836712"/>
            <a:ext cx="7772400" cy="1470025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Различные способы умножения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3284984"/>
            <a:ext cx="5400600" cy="17526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Проектная работа учащихся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9а класса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ГБОУ школа № 589 Санкт-Петербурга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7" name="Рисунок 57" descr="http://allforchildren.ru/pictures/school/school19-0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3861048"/>
            <a:ext cx="1979712" cy="26032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1" descr="http://allforchildren.ru/pictures/school/school19-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861048"/>
            <a:ext cx="1785950" cy="25844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Выполните умножение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/>
              <a:t>23</a:t>
            </a:r>
            <a:r>
              <a:rPr lang="en-US" sz="4800" dirty="0" smtClean="0"/>
              <a:t>x48=</a:t>
            </a:r>
            <a:endParaRPr lang="ru-RU" sz="4800" dirty="0" smtClean="0"/>
          </a:p>
          <a:p>
            <a:pPr>
              <a:buNone/>
            </a:pPr>
            <a:r>
              <a:rPr lang="ru-RU" sz="3600" dirty="0" smtClean="0">
                <a:solidFill>
                  <a:srgbClr val="FF0000"/>
                </a:solidFill>
              </a:rPr>
              <a:t>Ответ: 1104</a:t>
            </a:r>
          </a:p>
          <a:p>
            <a:pPr>
              <a:buNone/>
            </a:pPr>
            <a:endParaRPr lang="ru-RU" sz="4800" dirty="0"/>
          </a:p>
          <a:p>
            <a:pPr>
              <a:buNone/>
            </a:pPr>
            <a:endParaRPr lang="ru-RU" sz="4800" dirty="0" smtClean="0"/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683568" y="3356992"/>
            <a:ext cx="18002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2  3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|  |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4  8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0824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2987824" y="3501008"/>
            <a:ext cx="219573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2  3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4  8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28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3347864" y="4077072"/>
            <a:ext cx="432048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3347864" y="4149080"/>
            <a:ext cx="432048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5148064" y="3573016"/>
            <a:ext cx="125963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0824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28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1104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0"/>
      <p:bldP spid="19458" grpId="0"/>
      <p:bldP spid="1945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Линейный способ умножения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340768"/>
            <a:ext cx="3361556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851920" y="155679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На листе бумаги поочередно рисуем линии, количество которых определяется из данного примера.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851920" y="2636912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Сначала 32: 3 красные линии и чуть ниже - 2 синие. Затем 21: перпендикулярно уже нарисованным, рисуем сначала 2 зеленые, затем - 1 малиновую. ВАЖНО: линии первого числа рисуются в направлении из верхнего левого угла в нижний правый, второго числа - из нижнего левого, в верхний правый. Затем считаем количество точек пересечения в каждой из трех областей (на рисунке области обозначены в виде окружностей). Итак, в первой области ( область сотен) - 6 точек, во второй (область десятков) - 7 точек, в третьей (область единиц) - 2 точки. Следовательно ответ: 672.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Линейный способ умножения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628800"/>
            <a:ext cx="3888432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211960" y="1556792"/>
            <a:ext cx="466226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Те </a:t>
            </a:r>
            <a:r>
              <a:rPr lang="ru-RU" dirty="0"/>
              <a:t>области, где количество точек получилось однозначное сложности не вызывают, поэтому начнем разбирать третью область, где 16 точек пересечения: от 16 в этой области оставляем только последнюю цифру, а значит 6, все остальное (а значит - 1) переносим в соседнюю область справа налево, следовательно в третьей области осталось число 6, а во второй теперь к имеющимся 9 точкам надо добавить перенесенную единицу. Следовательно, во второй области теперь 10 точек, а это опять не однозначное число, значит 0 оставим во второй области, а единицу перенесем в первую - теперь в первой на одну точку больше, а значит 5. Составим ответ: 50676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Выполните умножение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7200" dirty="0" smtClean="0"/>
              <a:t>32</a:t>
            </a:r>
            <a:r>
              <a:rPr lang="en-US" sz="7200" dirty="0" smtClean="0"/>
              <a:t>x</a:t>
            </a:r>
            <a:r>
              <a:rPr lang="ru-RU" sz="7200" dirty="0" smtClean="0"/>
              <a:t>12=               </a:t>
            </a:r>
          </a:p>
          <a:p>
            <a:pPr>
              <a:buNone/>
            </a:pPr>
            <a:endParaRPr lang="ru-RU" sz="72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Ответ: 384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1331640" y="2060848"/>
            <a:ext cx="4680520" cy="30963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1475656" y="2132856"/>
            <a:ext cx="4680520" cy="31683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1619672" y="2348880"/>
            <a:ext cx="4608512" cy="31683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3635896" y="3356992"/>
            <a:ext cx="3168352" cy="2304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3779912" y="3501008"/>
            <a:ext cx="3168352" cy="2304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987824" y="3356992"/>
            <a:ext cx="2736304" cy="21602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644008" y="2420888"/>
            <a:ext cx="2808312" cy="21602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788024" y="2348880"/>
            <a:ext cx="2736304" cy="20882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267744" y="3429000"/>
            <a:ext cx="7920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3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516216" y="4365104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4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932040" y="4869160"/>
            <a:ext cx="47000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sz="4400" dirty="0" smtClean="0">
                <a:solidFill>
                  <a:srgbClr val="FF0000"/>
                </a:solidFill>
              </a:rPr>
              <a:t>8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Выводы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525658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 работе рассмотрено 4 способа умножения натуральных чисел, которые успешно могут применяться учащимися</a:t>
            </a:r>
          </a:p>
          <a:p>
            <a:r>
              <a:rPr lang="ru-RU" dirty="0" smtClean="0"/>
              <a:t> «Умножение способом </a:t>
            </a:r>
            <a:r>
              <a:rPr lang="ru-RU" i="1" dirty="0" err="1" smtClean="0"/>
              <a:t>Ферроля</a:t>
            </a:r>
            <a:r>
              <a:rPr lang="ru-RU" dirty="0" smtClean="0"/>
              <a:t>» удобно применять при умножении двузначного числа на двузначное</a:t>
            </a:r>
          </a:p>
          <a:p>
            <a:r>
              <a:rPr lang="ru-RU" dirty="0" smtClean="0"/>
              <a:t> «Линейный способ умножения» дает быстрый результат когда цифры, входящие в числа малы.</a:t>
            </a:r>
          </a:p>
          <a:p>
            <a:r>
              <a:rPr lang="ru-RU" dirty="0" smtClean="0"/>
              <a:t>«Решетка-наследие индусов», «Умножение "пирамидой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/>
              <a:t>"</a:t>
            </a:r>
            <a:r>
              <a:rPr lang="ru-RU" dirty="0" smtClean="0"/>
              <a:t>» применимо к любым числам, но по трудозатратам сравнимы с умножением в столбик</a:t>
            </a:r>
          </a:p>
          <a:p>
            <a:r>
              <a:rPr lang="ru-RU" dirty="0" smtClean="0"/>
              <a:t>Для формирования  вычислительных навыков, навыков быстрого счета следует использовать тренинг как основную форму работы;</a:t>
            </a:r>
          </a:p>
          <a:p>
            <a:endParaRPr lang="ru-RU" dirty="0" smtClean="0"/>
          </a:p>
        </p:txBody>
      </p:sp>
      <p:pic>
        <p:nvPicPr>
          <p:cNvPr id="4" name="Рисунок 61" descr="http://allforchildren.ru/pictures/school/school19-09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64152" y="0"/>
            <a:ext cx="2079848" cy="1733207"/>
          </a:xfrm>
          <a:prstGeom prst="cloud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Источники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u="sng" dirty="0" smtClean="0">
                <a:hlinkClick r:id="rId2"/>
              </a:rPr>
              <a:t>http://www.all-fizika.com/article/index.php?id_article=224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http://anovichkov.msk.ru/?p=1699#more-1699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http://schoolmathematics.ru/umnozenie-graficeskim-cpocobom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http://phizmat.org.ua/2009-04-21-19-42-29/593-nesrandartn-umnozheniye</a:t>
            </a:r>
            <a:endParaRPr lang="ru-RU" dirty="0" smtClean="0"/>
          </a:p>
          <a:p>
            <a:r>
              <a:rPr lang="en-US" dirty="0" smtClean="0">
                <a:hlinkClick r:id="rId6"/>
              </a:rPr>
              <a:t>http://fevt.ru/load/prezentacii_powerpoint/bystrii_schet_powerpoint/112-1-0-972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Цели исследования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 smtClean="0"/>
              <a:t>Познакомиться с приемами умножения, создающими возможность проявить творчество и смекалку, позволяющими овладеть приемами быстрого счета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564904"/>
            <a:ext cx="8229600" cy="381642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     </a:t>
            </a:r>
            <a:r>
              <a:rPr lang="ru-RU" b="1" dirty="0" smtClean="0">
                <a:solidFill>
                  <a:srgbClr val="FF0000"/>
                </a:solidFill>
              </a:rPr>
              <a:t>Задачи исследования:</a:t>
            </a:r>
            <a:endParaRPr lang="ru-RU" dirty="0" smtClean="0">
              <a:solidFill>
                <a:srgbClr val="FF0000"/>
              </a:solidFill>
            </a:endParaRPr>
          </a:p>
          <a:p>
            <a:pPr lvl="0"/>
            <a:r>
              <a:rPr lang="ru-RU" dirty="0" smtClean="0"/>
              <a:t>Изучение  источников, в которых встречаются различные способы умножения;</a:t>
            </a:r>
          </a:p>
          <a:p>
            <a:pPr lvl="0"/>
            <a:r>
              <a:rPr lang="ru-RU" dirty="0" smtClean="0"/>
              <a:t>Поиск нестандартных, оригинальных решений; </a:t>
            </a:r>
          </a:p>
          <a:p>
            <a:r>
              <a:rPr lang="ru-RU" dirty="0" smtClean="0"/>
              <a:t>Изучение выбранных способов умножения натуральных чисел </a:t>
            </a:r>
          </a:p>
          <a:p>
            <a:r>
              <a:rPr lang="ru-RU" dirty="0" smtClean="0"/>
              <a:t> Описание и освоение способов быстрого умножения </a:t>
            </a:r>
          </a:p>
          <a:p>
            <a:r>
              <a:rPr lang="ru-RU" dirty="0" smtClean="0"/>
              <a:t>Сравнение и выявление преимуществ и недостатков </a:t>
            </a:r>
          </a:p>
          <a:p>
            <a:pPr lvl="0"/>
            <a:endParaRPr lang="ru-RU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12068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 истории математики известно около 30 общих способов умножения, отличающихся либо схемой записи, либо самим ходом вычисления. </a:t>
            </a:r>
          </a:p>
          <a:p>
            <a:r>
              <a:rPr lang="ru-RU" dirty="0" smtClean="0"/>
              <a:t>Индусы, с давних времён знавшие десятичную систему счисления, предпочитали устный счёт письменному. Они изобрели несколько способов быстрого умножения. Позже их заимствовали арабы, а от них эти способы перешли к европейцам. Те, однако, ими не ограничились и разработали новые, в частности тот, что изучается в школе, — умножение столбиком. Этот способ известен с начала XV века, в следующем столетии он прочно вошёл в употребление у математиков, а сегодня им пользуются повсеместно. Но является ли умножение столбиком лучшим способом осуществления этого арифметического действия? На самом деле существуют и другие, в наше время забытые способы умножения, ничуть не хуже.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FF0000"/>
                </a:solidFill>
              </a:rPr>
              <a:t>Наследие индусов —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способ решётки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Этим способом пользовались ещё в древности, в Средние века он широко распространился на Востоке, а в эпоху Возрождения — в Европе. Способ решётки именовали также индийским, мусульманским или "умножением в клеточку". А в Италии его называли "</a:t>
            </a:r>
            <a:r>
              <a:rPr lang="ru-RU" dirty="0" err="1" smtClean="0"/>
              <a:t>джелозия</a:t>
            </a:r>
            <a:r>
              <a:rPr lang="ru-RU" dirty="0" smtClean="0"/>
              <a:t>", или "решётчатое умножение" (</a:t>
            </a:r>
            <a:r>
              <a:rPr lang="ru-RU" dirty="0" err="1" smtClean="0"/>
              <a:t>gelosia</a:t>
            </a:r>
            <a:r>
              <a:rPr lang="ru-RU" dirty="0" smtClean="0"/>
              <a:t> в переводе с итальянского — "жалюзи", "решётчатые ставни"). Действительно, получавшиеся при умножении фигуры из чисел имели сходство со ставнями-жалюзи, которые закрывали от солнца окна венецианских домов.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188640"/>
            <a:ext cx="3140943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76672"/>
            <a:ext cx="8352928" cy="612068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000" dirty="0" smtClean="0"/>
              <a:t>Суть этого нехитрого способа умножения поясним на примере: вычислим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/>
              <a:t>произведение 296 × 73. Начнём с того, что нарисуем таблицу с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/>
              <a:t>квадратными клетками, в которой будет три столбца и две строки, — по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/>
              <a:t>количеству цифр в множителях. Разделим клетки пополам по диагонали.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/>
              <a:t>Над таблицей запишем число 296, а с правой стороны вертикально —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/>
              <a:t>число 73. Перемножим каждую цифру первого числа с каждой цифрой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/>
              <a:t>второго и запишем произведения в соответствующие клетки, располагая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/>
              <a:t>десятки над диагональю, а единицы под ней. Цифры искомого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/>
              <a:t>произведения получим сложением цифр в косых полосах. При этом будем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/>
              <a:t>двигаться по часовой стрелке, начиная с правой нижней клетки: 8, 2 + 1 + 7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/>
              <a:t>и т.д. Запишем результаты под таблицей, 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/>
              <a:t>а также слева от неё. (Если при сложении 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/>
              <a:t>получится двузначная сумма, укажем 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/>
              <a:t>только единицы, а десятки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/>
              <a:t>прибавим к сумме цифр из 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/>
              <a:t>следующей полосы.) 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/>
              <a:t>Ответ: 21 608. </a:t>
            </a:r>
          </a:p>
          <a:p>
            <a:pPr>
              <a:spcBef>
                <a:spcPts val="0"/>
              </a:spcBef>
              <a:buNone/>
            </a:pPr>
            <a:r>
              <a:rPr lang="ru-RU" sz="2000" dirty="0" smtClean="0"/>
              <a:t>Итак, 296 ×73 = 21 608.</a:t>
            </a:r>
            <a:endParaRPr lang="ru-RU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3789040"/>
            <a:ext cx="3816424" cy="2852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Выполните умножение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5400" dirty="0" smtClean="0"/>
              <a:t>347 </a:t>
            </a:r>
            <a:r>
              <a:rPr lang="en-US" sz="5400" dirty="0" smtClean="0"/>
              <a:t>x </a:t>
            </a:r>
            <a:r>
              <a:rPr lang="ru-RU" sz="5400" dirty="0" smtClean="0"/>
              <a:t>29 = </a:t>
            </a:r>
            <a:endParaRPr lang="en-US" sz="54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827584" y="3429000"/>
          <a:ext cx="6096000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endParaRPr lang="en-US" dirty="0" smtClean="0">
                        <a:solidFill>
                          <a:sysClr val="windowText" lastClr="000000"/>
                        </a:solidFill>
                      </a:endParaRPr>
                    </a:p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                                 6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 smtClean="0">
                        <a:solidFill>
                          <a:sysClr val="windowText" lastClr="000000"/>
                        </a:solidFill>
                      </a:endParaRPr>
                    </a:p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                              8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1</a:t>
                      </a:r>
                    </a:p>
                    <a:p>
                      <a:r>
                        <a:rPr lang="en-US" dirty="0" smtClean="0">
                          <a:solidFill>
                            <a:sysClr val="windowText" lastClr="000000"/>
                          </a:solidFill>
                        </a:rPr>
                        <a:t>                                4</a:t>
                      </a:r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ysClr val="windowText" lastClr="000000"/>
                          </a:solidFill>
                        </a:rPr>
                        <a:t>2                              </a:t>
                      </a:r>
                    </a:p>
                    <a:p>
                      <a:r>
                        <a:rPr lang="en-US" b="1" dirty="0" smtClean="0">
                          <a:solidFill>
                            <a:sysClr val="windowText" lastClr="000000"/>
                          </a:solidFill>
                        </a:rPr>
                        <a:t>                               7</a:t>
                      </a:r>
                      <a:endParaRPr lang="ru-RU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ysClr val="windowText" lastClr="000000"/>
                          </a:solidFill>
                        </a:rPr>
                        <a:t>3</a:t>
                      </a:r>
                    </a:p>
                    <a:p>
                      <a:r>
                        <a:rPr lang="en-US" b="1" dirty="0" smtClean="0">
                          <a:solidFill>
                            <a:sysClr val="windowText" lastClr="000000"/>
                          </a:solidFill>
                        </a:rPr>
                        <a:t>                             6</a:t>
                      </a:r>
                      <a:endParaRPr lang="ru-RU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ysClr val="windowText" lastClr="000000"/>
                          </a:solidFill>
                        </a:rPr>
                        <a:t>6</a:t>
                      </a:r>
                    </a:p>
                    <a:p>
                      <a:r>
                        <a:rPr lang="en-US" b="1" dirty="0" smtClean="0">
                          <a:solidFill>
                            <a:sysClr val="windowText" lastClr="000000"/>
                          </a:solidFill>
                        </a:rPr>
                        <a:t>                               3</a:t>
                      </a:r>
                      <a:endParaRPr lang="ru-RU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835696" y="2780928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3</a:t>
            </a:r>
            <a:endParaRPr lang="ru-RU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3707904" y="2780928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4</a:t>
            </a:r>
            <a:endParaRPr lang="ru-RU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5796136" y="2780928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7</a:t>
            </a:r>
            <a:endParaRPr lang="ru-RU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7092280" y="342900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2</a:t>
            </a:r>
            <a:endParaRPr lang="ru-RU" sz="3200" dirty="0"/>
          </a:p>
        </p:txBody>
      </p:sp>
      <p:sp>
        <p:nvSpPr>
          <p:cNvPr id="17" name="TextBox 16"/>
          <p:cNvSpPr txBox="1"/>
          <p:nvPr/>
        </p:nvSpPr>
        <p:spPr>
          <a:xfrm>
            <a:off x="7092280" y="414908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9</a:t>
            </a:r>
            <a:endParaRPr lang="ru-RU" sz="3200" dirty="0"/>
          </a:p>
        </p:txBody>
      </p:sp>
      <p:sp>
        <p:nvSpPr>
          <p:cNvPr id="18" name="TextBox 17"/>
          <p:cNvSpPr txBox="1"/>
          <p:nvPr/>
        </p:nvSpPr>
        <p:spPr>
          <a:xfrm>
            <a:off x="683568" y="5517232"/>
            <a:ext cx="35357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Ответ: 10063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Умножение способом </a:t>
            </a:r>
            <a:r>
              <a:rPr lang="ru-RU" b="1" i="1" dirty="0" err="1">
                <a:solidFill>
                  <a:srgbClr val="FF0000"/>
                </a:solidFill>
              </a:rPr>
              <a:t>Ферроля</a:t>
            </a:r>
            <a:r>
              <a:rPr lang="ru-RU" b="1" dirty="0">
                <a:solidFill>
                  <a:srgbClr val="FF0000"/>
                </a:solidFill>
              </a:rPr>
              <a:t/>
            </a:r>
            <a:br>
              <a:rPr lang="ru-RU" b="1" dirty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r>
              <a:rPr lang="ru-RU" i="1" dirty="0"/>
              <a:t>индусы называют его молниеносным, греки – «хиазм», итальянцы – </a:t>
            </a:r>
            <a:r>
              <a:rPr lang="ru-RU" i="1" dirty="0" err="1"/>
              <a:t>per</a:t>
            </a:r>
            <a:r>
              <a:rPr lang="ru-RU" i="1" dirty="0"/>
              <a:t>  </a:t>
            </a:r>
            <a:r>
              <a:rPr lang="ru-RU" i="1" dirty="0" err="1"/>
              <a:t>crocetta</a:t>
            </a:r>
            <a:r>
              <a:rPr lang="ru-RU" i="1" dirty="0"/>
              <a:t>, что означает – накрест.</a:t>
            </a:r>
            <a:r>
              <a:rPr lang="ru-RU" dirty="0"/>
              <a:t> </a:t>
            </a:r>
            <a:r>
              <a:rPr lang="ru-RU" dirty="0" smtClean="0"/>
              <a:t>Известно и другое его название - способ Фурье.</a:t>
            </a:r>
          </a:p>
          <a:p>
            <a:pPr>
              <a:buNone/>
            </a:pPr>
            <a:r>
              <a:rPr lang="ru-RU" dirty="0" smtClean="0"/>
              <a:t>57 * 28 = 5 * 2 * 102 + (5 * 8 + 7 * 2) * 101 + 7 * 8 * 100= 1000 +540 + 56 = 1540 + 56 = 1596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437112"/>
            <a:ext cx="6840760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Умножение "пирамидой"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908720"/>
            <a:ext cx="5721424" cy="3573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Овал 7"/>
          <p:cNvSpPr/>
          <p:nvPr/>
        </p:nvSpPr>
        <p:spPr>
          <a:xfrm>
            <a:off x="3347864" y="3068960"/>
            <a:ext cx="1512168" cy="43204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algn="ctr"/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22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44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4581128"/>
            <a:ext cx="849694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1. Умножаем цифры, стоящие друг под другом, выделяя под каждой результат по 2 знака.</a:t>
            </a:r>
          </a:p>
          <a:p>
            <a:r>
              <a:rPr lang="ru-RU" dirty="0"/>
              <a:t> 2. Умножаем накрест соседние цифры. Итог пишем со сдвигом на 1 знак влево под результатом 1-го шага.</a:t>
            </a:r>
          </a:p>
          <a:p>
            <a:r>
              <a:rPr lang="ru-RU" dirty="0"/>
              <a:t> 3. "Раздвигаем" шаг креста на одну позицию. Под него попадают только крайние цифры. Записываем их произведение под результатом предыдущего шага со сдвигом на 1 знак влево: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Умножение "пирамидой"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/>
              <a:t>Для чисел большей </a:t>
            </a:r>
            <a:r>
              <a:rPr lang="ru-RU" dirty="0" err="1"/>
              <a:t>значности</a:t>
            </a:r>
            <a:r>
              <a:rPr lang="ru-RU" dirty="0"/>
              <a:t> схема выглядит аналогично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728912"/>
            <a:ext cx="7848872" cy="3220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279</TotalTime>
  <Words>1035</Words>
  <Application>Microsoft Office PowerPoint</Application>
  <PresentationFormat>Экран (4:3)</PresentationFormat>
  <Paragraphs>106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Различные способы умножения</vt:lpstr>
      <vt:lpstr>Цели исследования Познакомиться с приемами умножения, создающими возможность проявить творчество и смекалку, позволяющими овладеть приемами быстрого счета</vt:lpstr>
      <vt:lpstr>Слайд 3</vt:lpstr>
      <vt:lpstr>Наследие индусов —  способ решётки</vt:lpstr>
      <vt:lpstr>Слайд 5</vt:lpstr>
      <vt:lpstr>Выполните умножение</vt:lpstr>
      <vt:lpstr>Умножение способом Ферроля </vt:lpstr>
      <vt:lpstr>Умножение "пирамидой" </vt:lpstr>
      <vt:lpstr>Умножение "пирамидой" </vt:lpstr>
      <vt:lpstr>Выполните умножение</vt:lpstr>
      <vt:lpstr>Линейный способ умножения</vt:lpstr>
      <vt:lpstr>Линейный способ умножения</vt:lpstr>
      <vt:lpstr>Выполните умножение</vt:lpstr>
      <vt:lpstr>Выводы</vt:lpstr>
      <vt:lpstr>Источники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Наталия</dc:creator>
  <cp:lastModifiedBy>Наталия</cp:lastModifiedBy>
  <cp:revision>35</cp:revision>
  <dcterms:created xsi:type="dcterms:W3CDTF">2012-07-06T20:24:27Z</dcterms:created>
  <dcterms:modified xsi:type="dcterms:W3CDTF">2012-07-18T19:28:14Z</dcterms:modified>
</cp:coreProperties>
</file>