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9" r:id="rId3"/>
    <p:sldId id="258" r:id="rId4"/>
    <p:sldId id="260" r:id="rId5"/>
    <p:sldId id="271" r:id="rId6"/>
    <p:sldId id="272" r:id="rId7"/>
    <p:sldId id="261" r:id="rId8"/>
    <p:sldId id="264" r:id="rId9"/>
    <p:sldId id="266" r:id="rId10"/>
    <p:sldId id="270" r:id="rId11"/>
    <p:sldId id="263" r:id="rId12"/>
    <p:sldId id="273" r:id="rId13"/>
    <p:sldId id="269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EC019F63-0F4D-4B27-AC00-CF4B494B605D}" type="datetimeFigureOut">
              <a:rPr lang="ru-RU" smtClean="0"/>
              <a:pPr/>
              <a:t>16.02.2012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867C0AC7-09F3-4732-ABE4-36B82DFAA3A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019F63-0F4D-4B27-AC00-CF4B494B605D}" type="datetimeFigureOut">
              <a:rPr lang="ru-RU" smtClean="0"/>
              <a:pPr/>
              <a:t>16.02.2012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C0AC7-09F3-4732-ABE4-36B82DFAA3A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019F63-0F4D-4B27-AC00-CF4B494B605D}" type="datetimeFigureOut">
              <a:rPr lang="ru-RU" smtClean="0"/>
              <a:pPr/>
              <a:t>16.02.2012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C0AC7-09F3-4732-ABE4-36B82DFAA3A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EC019F63-0F4D-4B27-AC00-CF4B494B605D}" type="datetimeFigureOut">
              <a:rPr lang="ru-RU" smtClean="0"/>
              <a:pPr/>
              <a:t>16.02.2012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867C0AC7-09F3-4732-ABE4-36B82DFAA3A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EC019F63-0F4D-4B27-AC00-CF4B494B605D}" type="datetimeFigureOut">
              <a:rPr lang="ru-RU" smtClean="0"/>
              <a:pPr/>
              <a:t>16.02.2012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867C0AC7-09F3-4732-ABE4-36B82DFAA3A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019F63-0F4D-4B27-AC00-CF4B494B605D}" type="datetimeFigureOut">
              <a:rPr lang="ru-RU" smtClean="0"/>
              <a:pPr/>
              <a:t>16.02.2012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C0AC7-09F3-4732-ABE4-36B82DFAA3A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019F63-0F4D-4B27-AC00-CF4B494B605D}" type="datetimeFigureOut">
              <a:rPr lang="ru-RU" smtClean="0"/>
              <a:pPr/>
              <a:t>16.02.2012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C0AC7-09F3-4732-ABE4-36B82DFAA3A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EC019F63-0F4D-4B27-AC00-CF4B494B605D}" type="datetimeFigureOut">
              <a:rPr lang="ru-RU" smtClean="0"/>
              <a:pPr/>
              <a:t>16.02.2012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867C0AC7-09F3-4732-ABE4-36B82DFAA3A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019F63-0F4D-4B27-AC00-CF4B494B605D}" type="datetimeFigureOut">
              <a:rPr lang="ru-RU" smtClean="0"/>
              <a:pPr/>
              <a:t>16.02.2012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C0AC7-09F3-4732-ABE4-36B82DFAA3A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EC019F63-0F4D-4B27-AC00-CF4B494B605D}" type="datetimeFigureOut">
              <a:rPr lang="ru-RU" smtClean="0"/>
              <a:pPr/>
              <a:t>16.02.2012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867C0AC7-09F3-4732-ABE4-36B82DFAA3A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EC019F63-0F4D-4B27-AC00-CF4B494B605D}" type="datetimeFigureOut">
              <a:rPr lang="ru-RU" smtClean="0"/>
              <a:pPr/>
              <a:t>16.02.2012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867C0AC7-09F3-4732-ABE4-36B82DFAA3A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EC019F63-0F4D-4B27-AC00-CF4B494B605D}" type="datetimeFigureOut">
              <a:rPr lang="ru-RU" smtClean="0"/>
              <a:pPr/>
              <a:t>16.02.2012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867C0AC7-09F3-4732-ABE4-36B82DFAA3A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23528" y="166719"/>
            <a:ext cx="8486328" cy="6494279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pPr marL="273050" indent="-3175">
              <a:buNone/>
            </a:pPr>
            <a:r>
              <a:rPr lang="ru-RU" sz="4800" b="1" i="1" dirty="0">
                <a:solidFill>
                  <a:srgbClr val="0000FF"/>
                </a:solidFill>
              </a:rPr>
              <a:t>Формирование ключевых компетенций </a:t>
            </a:r>
            <a:r>
              <a:rPr lang="ru-RU" sz="4800" b="1" i="1" dirty="0" smtClean="0">
                <a:solidFill>
                  <a:srgbClr val="0000FF"/>
                </a:solidFill>
              </a:rPr>
              <a:t>на уроках информатики.</a:t>
            </a:r>
            <a:endParaRPr lang="ru-RU" sz="4800" b="1" i="1" dirty="0">
              <a:solidFill>
                <a:srgbClr val="0000FF"/>
              </a:solidFill>
            </a:endParaRPr>
          </a:p>
          <a:p>
            <a:endParaRPr lang="ru-RU" dirty="0"/>
          </a:p>
        </p:txBody>
      </p:sp>
      <p:pic>
        <p:nvPicPr>
          <p:cNvPr id="2051" name="Picture 3" descr="H:\К семинару\Ларисе\Новый рисунок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57620" y="3176473"/>
            <a:ext cx="4452941" cy="336561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214290"/>
            <a:ext cx="7467600" cy="571504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rgbClr val="0000FF"/>
                </a:solidFill>
              </a:rPr>
              <a:t>Информационная компетенция</a:t>
            </a:r>
            <a:endParaRPr lang="ru-RU" b="1" dirty="0">
              <a:solidFill>
                <a:srgbClr val="0000FF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>
          <a:xfrm>
            <a:off x="357158" y="928670"/>
            <a:ext cx="8286808" cy="428628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000" spc="800" dirty="0" smtClean="0"/>
              <a:t>Проектная деятельность:</a:t>
            </a:r>
            <a:endParaRPr lang="ru-RU" sz="2000" spc="800" dirty="0"/>
          </a:p>
        </p:txBody>
      </p:sp>
      <p:pic>
        <p:nvPicPr>
          <p:cNvPr id="1026" name="Picture 2" descr="H:\К семинару\Ларисе\S800056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1500174"/>
            <a:ext cx="2071702" cy="2426851"/>
          </a:xfrm>
          <a:prstGeom prst="rect">
            <a:avLst/>
          </a:prstGeom>
          <a:noFill/>
        </p:spPr>
      </p:pic>
      <p:pic>
        <p:nvPicPr>
          <p:cNvPr id="1027" name="Picture 3" descr="H:\К семинару\Ларисе\S800056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357554" y="1500174"/>
            <a:ext cx="1857388" cy="2470989"/>
          </a:xfrm>
          <a:prstGeom prst="rect">
            <a:avLst/>
          </a:prstGeom>
          <a:noFill/>
        </p:spPr>
      </p:pic>
      <p:pic>
        <p:nvPicPr>
          <p:cNvPr id="1028" name="Picture 4" descr="H:\К семинару\Ларисе\S8000565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214414" y="3714752"/>
            <a:ext cx="2280702" cy="2633668"/>
          </a:xfrm>
          <a:prstGeom prst="rect">
            <a:avLst/>
          </a:prstGeom>
          <a:noFill/>
        </p:spPr>
      </p:pic>
      <p:pic>
        <p:nvPicPr>
          <p:cNvPr id="1029" name="Picture 5" descr="H:\К семинару\Ларисе\S8000566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786447" y="1500175"/>
            <a:ext cx="2071702" cy="2435483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3786182" y="4214818"/>
            <a:ext cx="442915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Древняя мудрость: «</a:t>
            </a:r>
            <a:r>
              <a:rPr lang="ru-RU" sz="2400" b="1" dirty="0" smtClean="0"/>
              <a:t>Скажи мне, и я забуду. Покажи мне, - я смогу запомнить. Позволь мне это сделать самому, и это станет моим навсегда.</a:t>
            </a:r>
            <a:r>
              <a:rPr lang="ru-RU" sz="2400" dirty="0" smtClean="0"/>
              <a:t>»</a:t>
            </a:r>
            <a:endParaRPr lang="ru-RU" dirty="0"/>
          </a:p>
        </p:txBody>
      </p:sp>
    </p:spTree>
  </p:cSld>
  <p:clrMapOvr>
    <a:masterClrMapping/>
  </p:clrMapOvr>
  <p:transition>
    <p:pull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14290"/>
            <a:ext cx="7467600" cy="714356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rgbClr val="0000FF"/>
                </a:solidFill>
              </a:rPr>
              <a:t>Коммуникативная компетенция</a:t>
            </a:r>
            <a:endParaRPr lang="ru-RU" b="1" dirty="0">
              <a:solidFill>
                <a:srgbClr val="0000FF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>
          <a:xfrm>
            <a:off x="457200" y="1142984"/>
            <a:ext cx="7467600" cy="5330968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 fontScale="92500"/>
          </a:bodyPr>
          <a:lstStyle/>
          <a:p>
            <a:pPr>
              <a:buNone/>
            </a:pPr>
            <a:r>
              <a:rPr lang="ru-RU" dirty="0" smtClean="0"/>
              <a:t>•  Владение формами устной речи </a:t>
            </a:r>
          </a:p>
          <a:p>
            <a:pPr>
              <a:buNone/>
            </a:pPr>
            <a:r>
              <a:rPr lang="ru-RU" dirty="0" smtClean="0"/>
              <a:t> •  Ведение диалога «человек» - «техническая система»</a:t>
            </a:r>
          </a:p>
          <a:p>
            <a:pPr>
              <a:buNone/>
            </a:pPr>
            <a:r>
              <a:rPr lang="ru-RU" dirty="0" smtClean="0"/>
              <a:t> •  Умение представить себя устно и письменно, владение стилевыми приемами оформления текста</a:t>
            </a:r>
          </a:p>
          <a:p>
            <a:pPr>
              <a:buNone/>
            </a:pPr>
            <a:r>
              <a:rPr lang="ru-RU" dirty="0" smtClean="0"/>
              <a:t> •  Владение телекоммуникациями для организации общения с удаленными собеседниками</a:t>
            </a:r>
          </a:p>
          <a:p>
            <a:pPr>
              <a:buNone/>
            </a:pPr>
            <a:r>
              <a:rPr lang="ru-RU" dirty="0" smtClean="0"/>
              <a:t> •  Понимание факта многообразия языков, владение языковой, лингвистической компетенцией</a:t>
            </a:r>
          </a:p>
          <a:p>
            <a:pPr>
              <a:buNone/>
            </a:pPr>
            <a:r>
              <a:rPr lang="ru-RU" dirty="0" smtClean="0"/>
              <a:t> •  Умение работать в группе, искать и находить компромиссы</a:t>
            </a:r>
          </a:p>
          <a:p>
            <a:pPr>
              <a:buNone/>
            </a:pPr>
            <a:r>
              <a:rPr lang="ru-RU" dirty="0" smtClean="0"/>
              <a:t> •  Толерантность, умение строить общение с представителями других взглядов</a:t>
            </a:r>
          </a:p>
          <a:p>
            <a:pPr marL="3175" indent="-3175">
              <a:buNone/>
            </a:pPr>
            <a:endParaRPr lang="ru-RU" dirty="0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14290"/>
            <a:ext cx="7467600" cy="714356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rgbClr val="0000FF"/>
                </a:solidFill>
              </a:rPr>
              <a:t>Выводы:</a:t>
            </a:r>
            <a:endParaRPr lang="ru-RU" b="1" dirty="0">
              <a:solidFill>
                <a:srgbClr val="0000FF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>
          <a:xfrm>
            <a:off x="457200" y="1142984"/>
            <a:ext cx="7467600" cy="5330968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pPr marL="0" indent="449263" algn="just">
              <a:buNone/>
            </a:pPr>
            <a:r>
              <a:rPr lang="ru-RU" dirty="0" smtClean="0"/>
              <a:t>Таким </a:t>
            </a:r>
            <a:r>
              <a:rPr lang="ru-RU" dirty="0" smtClean="0"/>
              <a:t>образом,  организовав деятельность на </a:t>
            </a:r>
            <a:r>
              <a:rPr lang="ru-RU" dirty="0" smtClean="0"/>
              <a:t>уроке, </a:t>
            </a:r>
            <a:r>
              <a:rPr lang="ru-RU" dirty="0" smtClean="0"/>
              <a:t>разнообразив внеклассную деятельность </a:t>
            </a:r>
            <a:r>
              <a:rPr lang="ru-RU" dirty="0" smtClean="0"/>
              <a:t>можно способствовать </a:t>
            </a:r>
            <a:r>
              <a:rPr lang="ru-RU" dirty="0" smtClean="0"/>
              <a:t>более целенаправленному формированию компетенции </a:t>
            </a:r>
            <a:r>
              <a:rPr lang="ru-RU" dirty="0" smtClean="0"/>
              <a:t>учащихся. </a:t>
            </a:r>
            <a:r>
              <a:rPr lang="ru-RU" dirty="0" smtClean="0"/>
              <a:t>У</a:t>
            </a:r>
            <a:r>
              <a:rPr lang="ru-RU" smtClean="0"/>
              <a:t>чащиеся </a:t>
            </a:r>
            <a:r>
              <a:rPr lang="ru-RU" dirty="0" smtClean="0"/>
              <a:t>познакомятся с новыми возможностями использования компьютера для работы с информацией, школьники будут  обеспечены возможностью:</a:t>
            </a:r>
          </a:p>
          <a:p>
            <a:pPr lvl="0"/>
            <a:r>
              <a:rPr lang="ru-RU" dirty="0" smtClean="0"/>
              <a:t>успешно продолжать образование в течение всей жизни (включая получение образовательных услуг с использованием Интернет);</a:t>
            </a:r>
          </a:p>
          <a:p>
            <a:pPr lvl="0"/>
            <a:r>
              <a:rPr lang="ru-RU" dirty="0" smtClean="0"/>
              <a:t>подготовиться к выбранной профессиональной деятельности;</a:t>
            </a:r>
          </a:p>
          <a:p>
            <a:pPr lvl="0"/>
            <a:r>
              <a:rPr lang="ru-RU" dirty="0" smtClean="0"/>
              <a:t>жить и трудиться в информационном обществе, в условиях экономики, которая основана на знаниях. </a:t>
            </a:r>
          </a:p>
          <a:p>
            <a:pPr marL="3175" indent="-3175">
              <a:buNone/>
            </a:pPr>
            <a:endParaRPr lang="ru-RU" dirty="0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1556792"/>
            <a:ext cx="7200800" cy="4896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 xmlns="">
                  <a14:imgLayer r:embed="rId4">
                    <a14:imgEffect>
                      <a14:brightnessContrast bright="37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35471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Прямоугольник 2"/>
          <p:cNvSpPr/>
          <p:nvPr/>
        </p:nvSpPr>
        <p:spPr>
          <a:xfrm>
            <a:off x="718521" y="1268760"/>
            <a:ext cx="7777899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9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00FF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Желаю удачи</a:t>
            </a:r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00FF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!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rgbClr val="0000FF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>
    <p:split orient="vert" dir="in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404664"/>
            <a:ext cx="7467600" cy="114300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ru-RU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Концепция модернизации российского образования   </a:t>
            </a:r>
            <a:endParaRPr lang="ru-RU" sz="3200" b="1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714348" y="1988840"/>
            <a:ext cx="7286676" cy="4583432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pPr marL="3175" indent="-3175" algn="just">
              <a:buNone/>
            </a:pPr>
            <a:r>
              <a:rPr lang="ru-RU" sz="3200" dirty="0" smtClean="0"/>
              <a:t>«…общеобразовательная школа должна формировать целостную систему универсальных знаний, умений, навыков, а также опыт самостоятельной деятельности и личной ответственности обучающихся, т. е. ключевые компетенции, определяющие современное качество содержания образования».</a:t>
            </a:r>
          </a:p>
          <a:p>
            <a:pPr marL="3175" indent="-3175">
              <a:buNone/>
            </a:pPr>
            <a:endParaRPr lang="ru-RU" b="1" dirty="0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16632"/>
            <a:ext cx="7467600" cy="1296144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ru-RU" sz="32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перечень ключевых образовательных компетенций</a:t>
            </a:r>
            <a:endParaRPr lang="ru-RU" sz="4000" b="1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11560" y="1556792"/>
            <a:ext cx="7467600" cy="4873752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lvl="0"/>
            <a:r>
              <a:rPr lang="ru-RU" sz="4000" dirty="0" smtClean="0"/>
              <a:t>ценностно-смысловая, </a:t>
            </a:r>
          </a:p>
          <a:p>
            <a:pPr lvl="0"/>
            <a:r>
              <a:rPr lang="ru-RU" sz="4000" dirty="0" smtClean="0"/>
              <a:t>общекультурная, </a:t>
            </a:r>
          </a:p>
          <a:p>
            <a:pPr lvl="0"/>
            <a:r>
              <a:rPr lang="ru-RU" sz="4000" dirty="0" smtClean="0"/>
              <a:t>учебно-познавательная, </a:t>
            </a:r>
          </a:p>
          <a:p>
            <a:pPr lvl="0"/>
            <a:r>
              <a:rPr lang="ru-RU" sz="4000" dirty="0" smtClean="0"/>
              <a:t>информационная, </a:t>
            </a:r>
          </a:p>
          <a:p>
            <a:pPr lvl="0"/>
            <a:r>
              <a:rPr lang="ru-RU" sz="4000" dirty="0" smtClean="0"/>
              <a:t>коммуникативная.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88640"/>
            <a:ext cx="7467600" cy="114300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sz="3200" b="1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Ценностно</a:t>
            </a:r>
            <a:r>
              <a:rPr lang="ru-RU" sz="32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- смысловая компетенция</a:t>
            </a:r>
            <a:endParaRPr lang="ru-RU" sz="32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quarter" idx="1"/>
          </p:nvPr>
        </p:nvSpPr>
        <p:spPr/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9525" indent="-9525">
              <a:buNone/>
            </a:pPr>
            <a:r>
              <a:rPr lang="ru-RU" dirty="0" smtClean="0"/>
              <a:t>Ученик  четко должен </a:t>
            </a:r>
            <a:r>
              <a:rPr lang="ru-RU" dirty="0" smtClean="0"/>
              <a:t>для себя </a:t>
            </a:r>
            <a:r>
              <a:rPr lang="ru-RU" dirty="0" smtClean="0"/>
              <a:t>представлять, </a:t>
            </a:r>
            <a:r>
              <a:rPr lang="ru-RU" dirty="0" smtClean="0"/>
              <a:t>что и как он изучает сегодня, на следующем занятии и каким образом он сможет использовать полученные знания в последующей жизни. </a:t>
            </a:r>
            <a:endParaRPr lang="ru-RU" dirty="0" smtClean="0"/>
          </a:p>
          <a:p>
            <a:pPr marL="9525" indent="-9525">
              <a:buFontTx/>
              <a:buChar char="-"/>
            </a:pPr>
            <a:r>
              <a:rPr lang="ru-RU" dirty="0" smtClean="0"/>
              <a:t>Постановка вопросов «зачем», «почему», «как», «чем», «о чем» перед началом изучения новой темы.</a:t>
            </a:r>
          </a:p>
          <a:p>
            <a:pPr marL="9525" indent="-9525">
              <a:buFontTx/>
              <a:buChar char="-"/>
            </a:pPr>
            <a:r>
              <a:rPr lang="ru-RU" dirty="0" smtClean="0"/>
              <a:t>Предметные олимпиады.</a:t>
            </a:r>
          </a:p>
          <a:p>
            <a:pPr marL="9525" indent="-9525">
              <a:buFontTx/>
              <a:buChar char="-"/>
            </a:pPr>
            <a:r>
              <a:rPr lang="ru-RU" dirty="0" smtClean="0"/>
              <a:t>Задачи, встречающиеся в определенной профессиональной среде.</a:t>
            </a:r>
            <a:endParaRPr lang="ru-RU" dirty="0"/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332656"/>
            <a:ext cx="7467600" cy="864096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rgbClr val="0000FF"/>
                </a:solidFill>
              </a:rPr>
              <a:t>Общекультурная компетенция</a:t>
            </a:r>
            <a:endParaRPr lang="ru-RU" b="1" dirty="0">
              <a:solidFill>
                <a:srgbClr val="0000FF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72386" cy="4873752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dirty="0" smtClean="0"/>
              <a:t>формирование грамотной, логически верной речи;</a:t>
            </a:r>
          </a:p>
          <a:p>
            <a:r>
              <a:rPr lang="ru-RU" dirty="0" smtClean="0"/>
              <a:t>во время устной работы всегда слежу за грамотностью речи учеников и прошу об этом самих учащихся;</a:t>
            </a:r>
          </a:p>
          <a:p>
            <a:r>
              <a:rPr lang="ru-RU" dirty="0" smtClean="0"/>
              <a:t>использую задания с информационно – познавательной  направленностью; 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2050" name="Picture 2" descr="C:\Users\User\Pictures\iCAOJYNYZ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57752" y="4572008"/>
            <a:ext cx="1371600" cy="1612900"/>
          </a:xfrm>
          <a:prstGeom prst="rect">
            <a:avLst/>
          </a:prstGeom>
          <a:noFill/>
        </p:spPr>
      </p:pic>
      <p:pic>
        <p:nvPicPr>
          <p:cNvPr id="2051" name="Picture 3" descr="C:\Users\User\Pictures\iCAXW0RF8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14546" y="4643446"/>
            <a:ext cx="1428750" cy="1428750"/>
          </a:xfrm>
          <a:prstGeom prst="rect">
            <a:avLst/>
          </a:prstGeom>
          <a:noFill/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142852"/>
            <a:ext cx="7467600" cy="596014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rgbClr val="0000FF"/>
                </a:solidFill>
              </a:rPr>
              <a:t>Общекультурная компетенция</a:t>
            </a:r>
            <a:endParaRPr lang="ru-RU" b="1" dirty="0">
              <a:solidFill>
                <a:srgbClr val="0000FF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quarter" idx="1"/>
          </p:nvPr>
        </p:nvSpPr>
        <p:spPr>
          <a:xfrm>
            <a:off x="457200" y="1071546"/>
            <a:ext cx="7615262" cy="5402406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dirty="0" smtClean="0"/>
              <a:t>использую исторический материал при подготовке к урокам; </a:t>
            </a:r>
            <a:endParaRPr lang="ru-RU" dirty="0"/>
          </a:p>
        </p:txBody>
      </p:sp>
      <p:pic>
        <p:nvPicPr>
          <p:cNvPr id="1027" name="Picture 3" descr="C:\Users\User\Pictures\Apple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2285992"/>
            <a:ext cx="2160021" cy="1428760"/>
          </a:xfrm>
          <a:prstGeom prst="rect">
            <a:avLst/>
          </a:prstGeom>
          <a:noFill/>
        </p:spPr>
      </p:pic>
      <p:pic>
        <p:nvPicPr>
          <p:cNvPr id="1028" name="Picture 4" descr="C:\Users\User\Pictures\1030173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357554" y="2285992"/>
            <a:ext cx="1990590" cy="1428760"/>
          </a:xfrm>
          <a:prstGeom prst="rect">
            <a:avLst/>
          </a:prstGeom>
          <a:noFill/>
        </p:spPr>
      </p:pic>
      <p:pic>
        <p:nvPicPr>
          <p:cNvPr id="1029" name="Picture 5" descr="C:\Users\User\Pictures\b78570db680911f384d29e762e0_prev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15008" y="2285992"/>
            <a:ext cx="2321217" cy="1357322"/>
          </a:xfrm>
          <a:prstGeom prst="rect">
            <a:avLst/>
          </a:prstGeom>
          <a:noFill/>
        </p:spPr>
      </p:pic>
      <p:pic>
        <p:nvPicPr>
          <p:cNvPr id="1030" name="Picture 6" descr="C:\Users\User\Pictures\ColossusoldDM_1000x693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714480" y="4286256"/>
            <a:ext cx="2619360" cy="1815216"/>
          </a:xfrm>
          <a:prstGeom prst="rect">
            <a:avLst/>
          </a:prstGeom>
          <a:noFill/>
        </p:spPr>
      </p:pic>
      <p:pic>
        <p:nvPicPr>
          <p:cNvPr id="1031" name="Picture 7" descr="C:\Users\User\Pictures\i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000628" y="4143380"/>
            <a:ext cx="1643074" cy="2181072"/>
          </a:xfrm>
          <a:prstGeom prst="rect">
            <a:avLst/>
          </a:prstGeom>
          <a:noFill/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0"/>
            <a:ext cx="7467600" cy="642918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rgbClr val="0000FF"/>
                </a:solidFill>
              </a:rPr>
              <a:t>Общекультурная компетенция</a:t>
            </a:r>
            <a:endParaRPr lang="ru-RU" b="1" dirty="0">
              <a:solidFill>
                <a:srgbClr val="0000FF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quarter" idx="1"/>
          </p:nvPr>
        </p:nvSpPr>
        <p:spPr>
          <a:xfrm>
            <a:off x="457200" y="785794"/>
            <a:ext cx="7472386" cy="5688158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 fontScale="85000" lnSpcReduction="20000"/>
          </a:bodyPr>
          <a:lstStyle/>
          <a:p>
            <a:pPr marL="2955925" indent="-3175">
              <a:buNone/>
            </a:pPr>
            <a:endParaRPr lang="ru-RU" dirty="0" smtClean="0"/>
          </a:p>
          <a:p>
            <a:pPr marL="2955925" indent="-3175">
              <a:buNone/>
            </a:pPr>
            <a:r>
              <a:rPr lang="ru-RU" dirty="0" smtClean="0"/>
              <a:t>Практикую  задания  для домашней работы  по составлению  текстовых задач по уравнению, схеме.</a:t>
            </a:r>
          </a:p>
          <a:p>
            <a:pPr marL="2955925" indent="-3175">
              <a:buNone/>
            </a:pPr>
            <a:endParaRPr lang="ru-RU" dirty="0" smtClean="0"/>
          </a:p>
          <a:p>
            <a:pPr marL="2955925" indent="-3175">
              <a:buNone/>
            </a:pPr>
            <a:endParaRPr lang="ru-RU" dirty="0" smtClean="0"/>
          </a:p>
          <a:p>
            <a:pPr marL="2955925" indent="-3175">
              <a:buNone/>
            </a:pPr>
            <a:r>
              <a:rPr lang="ru-RU" dirty="0" smtClean="0"/>
              <a:t>В Эрмитаже содержится более 2800000 единиц хранения. Если у каждого музейного экспоната задержаться всего на 5 минут и проводить в Эрмитаже по 8 часов каждый день, то может не хватить жизни, чтобы ознакомиться со всей коллекцией. Вычислите суммарное время просмотра всей коллекции в минутах, часах, днях, годах, «жизнях», считая, что средняя продолжительность жизни в России составляет 70 лет.</a:t>
            </a:r>
            <a:endParaRPr lang="ru-RU" dirty="0"/>
          </a:p>
        </p:txBody>
      </p:sp>
      <p:sp>
        <p:nvSpPr>
          <p:cNvPr id="3074" name="AutoShape 2"/>
          <p:cNvSpPr>
            <a:spLocks noChangeArrowheads="1"/>
          </p:cNvSpPr>
          <p:nvPr/>
        </p:nvSpPr>
        <p:spPr bwMode="auto">
          <a:xfrm>
            <a:off x="1382689" y="1738306"/>
            <a:ext cx="876300" cy="314325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075" name="Text Box 3"/>
          <p:cNvSpPr txBox="1">
            <a:spLocks noChangeArrowheads="1"/>
          </p:cNvSpPr>
          <p:nvPr/>
        </p:nvSpPr>
        <p:spPr bwMode="auto">
          <a:xfrm>
            <a:off x="1487464" y="1738306"/>
            <a:ext cx="703262" cy="26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Начало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076" name="AutoShape 4"/>
          <p:cNvSpPr>
            <a:spLocks noChangeArrowheads="1"/>
          </p:cNvSpPr>
          <p:nvPr/>
        </p:nvSpPr>
        <p:spPr bwMode="auto">
          <a:xfrm>
            <a:off x="781026" y="2433631"/>
            <a:ext cx="2133600" cy="333375"/>
          </a:xfrm>
          <a:prstGeom prst="parallelogram">
            <a:avLst>
              <a:gd name="adj" fmla="val 160000"/>
            </a:avLst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077" name="AutoShape 5"/>
          <p:cNvSpPr>
            <a:spLocks noChangeArrowheads="1"/>
          </p:cNvSpPr>
          <p:nvPr/>
        </p:nvSpPr>
        <p:spPr bwMode="auto">
          <a:xfrm>
            <a:off x="723876" y="3081331"/>
            <a:ext cx="2066925" cy="333375"/>
          </a:xfrm>
          <a:prstGeom prst="parallelogram">
            <a:avLst>
              <a:gd name="adj" fmla="val 155000"/>
            </a:avLst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078" name="AutoShape 6"/>
          <p:cNvSpPr>
            <a:spLocks noChangeArrowheads="1"/>
          </p:cNvSpPr>
          <p:nvPr/>
        </p:nvSpPr>
        <p:spPr bwMode="auto">
          <a:xfrm>
            <a:off x="628626" y="4567231"/>
            <a:ext cx="2112963" cy="333375"/>
          </a:xfrm>
          <a:prstGeom prst="parallelogram">
            <a:avLst>
              <a:gd name="adj" fmla="val 158452"/>
            </a:avLst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079" name="Rectangle 7"/>
          <p:cNvSpPr>
            <a:spLocks noChangeArrowheads="1"/>
          </p:cNvSpPr>
          <p:nvPr/>
        </p:nvSpPr>
        <p:spPr bwMode="auto">
          <a:xfrm>
            <a:off x="552426" y="3671881"/>
            <a:ext cx="2238375" cy="5715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080" name="Text Box 8"/>
          <p:cNvSpPr txBox="1">
            <a:spLocks noChangeArrowheads="1"/>
          </p:cNvSpPr>
          <p:nvPr/>
        </p:nvSpPr>
        <p:spPr bwMode="auto">
          <a:xfrm>
            <a:off x="1142976" y="2500306"/>
            <a:ext cx="1704975" cy="617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Вывод подсказки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081" name="Text Box 9"/>
          <p:cNvSpPr txBox="1">
            <a:spLocks noChangeArrowheads="1"/>
          </p:cNvSpPr>
          <p:nvPr/>
        </p:nvSpPr>
        <p:spPr bwMode="auto">
          <a:xfrm>
            <a:off x="1249339" y="3148006"/>
            <a:ext cx="1027112" cy="26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Ввод    n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082" name="Text Box 10"/>
          <p:cNvSpPr txBox="1">
            <a:spLocks noChangeArrowheads="1"/>
          </p:cNvSpPr>
          <p:nvPr/>
        </p:nvSpPr>
        <p:spPr bwMode="auto">
          <a:xfrm>
            <a:off x="1142976" y="4567231"/>
            <a:ext cx="1455738" cy="26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Вывод расчетов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083" name="AutoShape 11"/>
          <p:cNvSpPr>
            <a:spLocks noChangeArrowheads="1"/>
          </p:cNvSpPr>
          <p:nvPr/>
        </p:nvSpPr>
        <p:spPr bwMode="auto">
          <a:xfrm>
            <a:off x="1382689" y="5214931"/>
            <a:ext cx="876300" cy="314325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084" name="Text Box 12"/>
          <p:cNvSpPr txBox="1">
            <a:spLocks noChangeArrowheads="1"/>
          </p:cNvSpPr>
          <p:nvPr/>
        </p:nvSpPr>
        <p:spPr bwMode="auto">
          <a:xfrm>
            <a:off x="1557314" y="5214931"/>
            <a:ext cx="703262" cy="26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Конец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3085" name="AutoShape 13"/>
          <p:cNvCxnSpPr>
            <a:cxnSpLocks noChangeShapeType="1"/>
          </p:cNvCxnSpPr>
          <p:nvPr/>
        </p:nvCxnSpPr>
        <p:spPr bwMode="auto">
          <a:xfrm>
            <a:off x="1800201" y="2052631"/>
            <a:ext cx="0" cy="381000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</p:cxnSp>
      <p:cxnSp>
        <p:nvCxnSpPr>
          <p:cNvPr id="3086" name="AutoShape 14"/>
          <p:cNvCxnSpPr>
            <a:cxnSpLocks noChangeShapeType="1"/>
          </p:cNvCxnSpPr>
          <p:nvPr/>
        </p:nvCxnSpPr>
        <p:spPr bwMode="auto">
          <a:xfrm>
            <a:off x="1800201" y="2767006"/>
            <a:ext cx="0" cy="314325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</p:cxnSp>
      <p:cxnSp>
        <p:nvCxnSpPr>
          <p:cNvPr id="3087" name="AutoShape 15"/>
          <p:cNvCxnSpPr>
            <a:cxnSpLocks noChangeShapeType="1"/>
          </p:cNvCxnSpPr>
          <p:nvPr/>
        </p:nvCxnSpPr>
        <p:spPr bwMode="auto">
          <a:xfrm>
            <a:off x="1800201" y="3414706"/>
            <a:ext cx="0" cy="257175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</p:cxnSp>
      <p:cxnSp>
        <p:nvCxnSpPr>
          <p:cNvPr id="3088" name="AutoShape 16"/>
          <p:cNvCxnSpPr>
            <a:cxnSpLocks noChangeShapeType="1"/>
          </p:cNvCxnSpPr>
          <p:nvPr/>
        </p:nvCxnSpPr>
        <p:spPr bwMode="auto">
          <a:xfrm>
            <a:off x="1800201" y="4243381"/>
            <a:ext cx="0" cy="323850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</p:cxnSp>
      <p:cxnSp>
        <p:nvCxnSpPr>
          <p:cNvPr id="3089" name="AutoShape 17"/>
          <p:cNvCxnSpPr>
            <a:cxnSpLocks noChangeShapeType="1"/>
          </p:cNvCxnSpPr>
          <p:nvPr/>
        </p:nvCxnSpPr>
        <p:spPr bwMode="auto">
          <a:xfrm>
            <a:off x="1800201" y="4900606"/>
            <a:ext cx="0" cy="314325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</p:cxnSp>
      <p:sp>
        <p:nvSpPr>
          <p:cNvPr id="3090" name="Text Box 18"/>
          <p:cNvSpPr txBox="1">
            <a:spLocks noChangeArrowheads="1"/>
          </p:cNvSpPr>
          <p:nvPr/>
        </p:nvSpPr>
        <p:spPr bwMode="auto">
          <a:xfrm>
            <a:off x="714348" y="3714752"/>
            <a:ext cx="2065338" cy="52387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Расчет времени в минутах, часах, днях, годах, «жизнях»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ru-RU" b="1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Учебно</a:t>
            </a:r>
            <a:r>
              <a:rPr lang="ru-RU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– познавательная компетенция</a:t>
            </a:r>
            <a:endParaRPr lang="ru-RU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/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3175" indent="87313">
              <a:buNone/>
            </a:pPr>
            <a:r>
              <a:rPr lang="ru-RU" sz="1400" dirty="0" smtClean="0"/>
              <a:t>Развивается </a:t>
            </a:r>
            <a:r>
              <a:rPr lang="ru-RU" sz="1400" dirty="0" smtClean="0"/>
              <a:t>при выполнении нестандартных, занимательных заданий, а так же при проблемном способе изложения новой темы, проведения  мини-исследований на основе изучения материала</a:t>
            </a:r>
            <a:r>
              <a:rPr lang="ru-RU" sz="1400" dirty="0" smtClean="0"/>
              <a:t>.</a:t>
            </a:r>
            <a:r>
              <a:rPr lang="ru-RU" sz="1400" dirty="0" smtClean="0"/>
              <a:t> </a:t>
            </a:r>
            <a:endParaRPr lang="ru-RU" sz="1400" dirty="0" smtClean="0"/>
          </a:p>
          <a:p>
            <a:pPr marL="3175" indent="87313">
              <a:buNone/>
            </a:pPr>
            <a:endParaRPr lang="ru-RU" sz="1400" dirty="0" smtClean="0"/>
          </a:p>
          <a:p>
            <a:pPr marL="3175" indent="87313" algn="r">
              <a:buNone/>
            </a:pPr>
            <a:endParaRPr lang="ru-RU" sz="1400" dirty="0" smtClean="0"/>
          </a:p>
          <a:p>
            <a:pPr marL="3175" indent="87313" algn="r">
              <a:buNone/>
            </a:pPr>
            <a:endParaRPr lang="ru-RU" sz="1400" dirty="0" smtClean="0"/>
          </a:p>
          <a:p>
            <a:pPr marL="3175" indent="87313" algn="r">
              <a:buNone/>
            </a:pPr>
            <a:endParaRPr lang="ru-RU" sz="1400" dirty="0" smtClean="0"/>
          </a:p>
          <a:p>
            <a:pPr marL="4395788" indent="87313">
              <a:buNone/>
            </a:pPr>
            <a:r>
              <a:rPr lang="ru-RU" sz="2800" dirty="0" smtClean="0"/>
              <a:t>Преобразовать </a:t>
            </a:r>
          </a:p>
          <a:p>
            <a:pPr marL="4395788" indent="87313">
              <a:buNone/>
              <a:tabLst>
                <a:tab pos="7270750" algn="l"/>
              </a:tabLst>
            </a:pPr>
            <a:r>
              <a:rPr lang="ru-RU" sz="2800" dirty="0" smtClean="0"/>
              <a:t>документ </a:t>
            </a:r>
          </a:p>
          <a:p>
            <a:pPr marL="4395788" indent="87313">
              <a:buNone/>
            </a:pPr>
            <a:r>
              <a:rPr lang="ru-RU" sz="2800" dirty="0" smtClean="0"/>
              <a:t>по </a:t>
            </a:r>
            <a:r>
              <a:rPr lang="ru-RU" sz="2800" dirty="0" smtClean="0"/>
              <a:t>образцу.</a:t>
            </a:r>
          </a:p>
          <a:p>
            <a:pPr marL="3175" indent="87313" algn="r">
              <a:buNone/>
            </a:pPr>
            <a:endParaRPr lang="ru-RU" sz="14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 l="29348" t="24767" r="23913" b="11067"/>
          <a:stretch>
            <a:fillRect/>
          </a:stretch>
        </p:blipFill>
        <p:spPr bwMode="auto">
          <a:xfrm>
            <a:off x="571472" y="2357430"/>
            <a:ext cx="3571900" cy="40719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214290"/>
            <a:ext cx="7467600" cy="571504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rgbClr val="0000FF"/>
                </a:solidFill>
              </a:rPr>
              <a:t>Информационная компетенция</a:t>
            </a:r>
            <a:endParaRPr lang="ru-RU" b="1" dirty="0">
              <a:solidFill>
                <a:srgbClr val="0000FF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>
          <a:xfrm>
            <a:off x="357158" y="928670"/>
            <a:ext cx="8286808" cy="5929330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>
              <a:buNone/>
            </a:pPr>
            <a:r>
              <a:rPr lang="ru-RU" sz="1200" b="1" dirty="0" smtClean="0"/>
              <a:t>Перечень умений, входящих в состав общей информационной компетенции:</a:t>
            </a:r>
          </a:p>
          <a:p>
            <a:pPr>
              <a:buNone/>
            </a:pPr>
            <a:r>
              <a:rPr lang="ru-RU" sz="1200" b="1" dirty="0" smtClean="0"/>
              <a:t>  </a:t>
            </a:r>
            <a:r>
              <a:rPr lang="ru-RU" sz="1200" dirty="0" smtClean="0"/>
              <a:t> </a:t>
            </a:r>
            <a:r>
              <a:rPr lang="ru-RU" sz="1200" u="sng" dirty="0" smtClean="0"/>
              <a:t>Информационный блок:</a:t>
            </a:r>
            <a:endParaRPr lang="ru-RU" sz="1200" dirty="0" smtClean="0"/>
          </a:p>
          <a:p>
            <a:pPr>
              <a:buNone/>
            </a:pPr>
            <a:r>
              <a:rPr lang="ru-RU" sz="1200" dirty="0" smtClean="0">
                <a:sym typeface="Symbol"/>
              </a:rPr>
              <a:t></a:t>
            </a:r>
            <a:r>
              <a:rPr lang="ru-RU" sz="1200" dirty="0" smtClean="0"/>
              <a:t> поиск информации в различных источниках; использование различных ресурсов (книг, журналов, электронных пособий, Интернета) для нахождения нужной информации; </a:t>
            </a:r>
          </a:p>
          <a:p>
            <a:pPr>
              <a:buNone/>
            </a:pPr>
            <a:r>
              <a:rPr lang="ru-RU" sz="1200" dirty="0" smtClean="0">
                <a:sym typeface="Symbol"/>
              </a:rPr>
              <a:t></a:t>
            </a:r>
            <a:r>
              <a:rPr lang="ru-RU" sz="1200" dirty="0" smtClean="0"/>
              <a:t> представление информации в структурированном виде, с использованием таблиц, схем, диаграмм и др. способов; </a:t>
            </a:r>
          </a:p>
          <a:p>
            <a:pPr>
              <a:buNone/>
            </a:pPr>
            <a:r>
              <a:rPr lang="ru-RU" sz="1200" dirty="0" smtClean="0">
                <a:sym typeface="Symbol"/>
              </a:rPr>
              <a:t></a:t>
            </a:r>
            <a:r>
              <a:rPr lang="ru-RU" sz="1200" dirty="0" smtClean="0"/>
              <a:t> выбор способов доведения информации до пользователя с учетом возможностей современной техники. </a:t>
            </a:r>
          </a:p>
          <a:p>
            <a:pPr>
              <a:buNone/>
            </a:pPr>
            <a:r>
              <a:rPr lang="ru-RU" sz="1200" dirty="0" smtClean="0"/>
              <a:t>   </a:t>
            </a:r>
            <a:r>
              <a:rPr lang="ru-RU" sz="1200" u="sng" dirty="0" smtClean="0"/>
              <a:t>Блок компьютерной и информационной техники:</a:t>
            </a:r>
            <a:endParaRPr lang="ru-RU" sz="1200" dirty="0" smtClean="0"/>
          </a:p>
          <a:p>
            <a:pPr>
              <a:buNone/>
            </a:pPr>
            <a:r>
              <a:rPr lang="ru-RU" sz="1200" dirty="0" smtClean="0">
                <a:sym typeface="Symbol"/>
              </a:rPr>
              <a:t></a:t>
            </a:r>
            <a:r>
              <a:rPr lang="ru-RU" sz="1200" dirty="0" smtClean="0"/>
              <a:t> объяснение структуры современного ПК и обоснование назначения его основных устройств; </a:t>
            </a:r>
          </a:p>
          <a:p>
            <a:pPr>
              <a:buNone/>
            </a:pPr>
            <a:r>
              <a:rPr lang="ru-RU" sz="1200" dirty="0" smtClean="0">
                <a:sym typeface="Symbol"/>
              </a:rPr>
              <a:t></a:t>
            </a:r>
            <a:r>
              <a:rPr lang="ru-RU" sz="1200" dirty="0" smtClean="0"/>
              <a:t> выбор компьютерной и информационной техники для адекватного решения задач; </a:t>
            </a:r>
          </a:p>
          <a:p>
            <a:pPr>
              <a:buNone/>
            </a:pPr>
            <a:r>
              <a:rPr lang="ru-RU" sz="1200" dirty="0" smtClean="0">
                <a:sym typeface="Symbol"/>
              </a:rPr>
              <a:t></a:t>
            </a:r>
            <a:r>
              <a:rPr lang="ru-RU" sz="1200" dirty="0" smtClean="0"/>
              <a:t> обоснование способов взаимодействия компьютеров с другой техникой, служащей для сбора, хранения, обработки и передачи информации. </a:t>
            </a:r>
          </a:p>
          <a:p>
            <a:pPr>
              <a:buNone/>
            </a:pPr>
            <a:r>
              <a:rPr lang="ru-RU" sz="1200" dirty="0" smtClean="0"/>
              <a:t>   </a:t>
            </a:r>
            <a:r>
              <a:rPr lang="ru-RU" sz="1200" u="sng" dirty="0" smtClean="0"/>
              <a:t>Блок операционной системы:</a:t>
            </a:r>
            <a:endParaRPr lang="ru-RU" sz="1200" dirty="0" smtClean="0"/>
          </a:p>
          <a:p>
            <a:pPr>
              <a:buNone/>
            </a:pPr>
            <a:r>
              <a:rPr lang="ru-RU" sz="1200" dirty="0" smtClean="0"/>
              <a:t>-  настройка пользовательского интерфейса </a:t>
            </a:r>
            <a:r>
              <a:rPr lang="ru-RU" sz="1200" dirty="0" err="1" smtClean="0"/>
              <a:t>Windows</a:t>
            </a:r>
            <a:r>
              <a:rPr lang="ru-RU" sz="1200" dirty="0" smtClean="0"/>
              <a:t>; </a:t>
            </a:r>
          </a:p>
          <a:p>
            <a:pPr>
              <a:buNone/>
            </a:pPr>
            <a:r>
              <a:rPr lang="ru-RU" sz="1200" dirty="0" smtClean="0"/>
              <a:t>-  работа с файлами; </a:t>
            </a:r>
          </a:p>
          <a:p>
            <a:pPr>
              <a:buNone/>
            </a:pPr>
            <a:r>
              <a:rPr lang="ru-RU" sz="1200" dirty="0" smtClean="0"/>
              <a:t>- знание основных команд; </a:t>
            </a:r>
          </a:p>
          <a:p>
            <a:pPr>
              <a:buNone/>
            </a:pPr>
            <a:r>
              <a:rPr lang="ru-RU" sz="1200" dirty="0" smtClean="0"/>
              <a:t>- использование стандартных программ </a:t>
            </a:r>
            <a:r>
              <a:rPr lang="ru-RU" sz="1200" dirty="0" err="1" smtClean="0"/>
              <a:t>Windows</a:t>
            </a:r>
            <a:r>
              <a:rPr lang="ru-RU" sz="1200" dirty="0" smtClean="0"/>
              <a:t>. </a:t>
            </a:r>
          </a:p>
          <a:p>
            <a:pPr>
              <a:buNone/>
            </a:pPr>
            <a:r>
              <a:rPr lang="ru-RU" sz="1200" dirty="0" smtClean="0"/>
              <a:t>  </a:t>
            </a:r>
            <a:r>
              <a:rPr lang="ru-RU" sz="1200" u="sng" dirty="0" smtClean="0"/>
              <a:t>Блок прикладных программ:</a:t>
            </a:r>
            <a:endParaRPr lang="ru-RU" sz="1200" dirty="0" smtClean="0"/>
          </a:p>
          <a:p>
            <a:pPr>
              <a:buNone/>
            </a:pPr>
            <a:r>
              <a:rPr lang="ru-RU" sz="1200" dirty="0" smtClean="0"/>
              <a:t>- создание и редактирование текстов с рисунками, таблицами, формулами, графиками в редакторе MS </a:t>
            </a:r>
            <a:r>
              <a:rPr lang="ru-RU" sz="1200" dirty="0" err="1" smtClean="0"/>
              <a:t>Word</a:t>
            </a:r>
            <a:r>
              <a:rPr lang="ru-RU" sz="1200" dirty="0" smtClean="0"/>
              <a:t>; </a:t>
            </a:r>
          </a:p>
          <a:p>
            <a:pPr>
              <a:buNone/>
            </a:pPr>
            <a:r>
              <a:rPr lang="ru-RU" sz="1200" dirty="0" smtClean="0"/>
              <a:t>- построение диаграмм и графиков с помощью MS </a:t>
            </a:r>
            <a:r>
              <a:rPr lang="ru-RU" sz="1200" dirty="0" err="1" smtClean="0"/>
              <a:t>Excel</a:t>
            </a:r>
            <a:r>
              <a:rPr lang="ru-RU" sz="1200" dirty="0" smtClean="0"/>
              <a:t>; </a:t>
            </a:r>
          </a:p>
          <a:p>
            <a:pPr>
              <a:buNone/>
            </a:pPr>
            <a:r>
              <a:rPr lang="ru-RU" sz="1200" dirty="0" smtClean="0"/>
              <a:t>- поиск информации в Интернете с использованием различных поисковых систем; </a:t>
            </a:r>
          </a:p>
          <a:p>
            <a:pPr>
              <a:buNone/>
            </a:pPr>
            <a:r>
              <a:rPr lang="ru-RU" sz="1200" dirty="0" smtClean="0"/>
              <a:t>- создание и использование компьютерных презентаций с помощью </a:t>
            </a:r>
            <a:r>
              <a:rPr lang="en-US" sz="1200" dirty="0" smtClean="0"/>
              <a:t>MS Power Point</a:t>
            </a:r>
            <a:r>
              <a:rPr lang="ru-RU" sz="1200" dirty="0" smtClean="0"/>
              <a:t>. </a:t>
            </a:r>
            <a:endParaRPr lang="ru-RU" sz="1200" dirty="0"/>
          </a:p>
        </p:txBody>
      </p:sp>
    </p:spTree>
  </p:cSld>
  <p:clrMapOvr>
    <a:masterClrMapping/>
  </p:clrMapOvr>
  <p:transition>
    <p:pull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ile_20111113150256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file_20111113150256</Template>
  <TotalTime>173</TotalTime>
  <Words>520</Words>
  <Application>Microsoft Office PowerPoint</Application>
  <PresentationFormat>Экран (4:3)</PresentationFormat>
  <Paragraphs>78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file_20111113150256</vt:lpstr>
      <vt:lpstr>Слайд 1</vt:lpstr>
      <vt:lpstr>Концепция модернизации российского образования   </vt:lpstr>
      <vt:lpstr>перечень ключевых образовательных компетенций</vt:lpstr>
      <vt:lpstr>Ценностно- смысловая компетенция</vt:lpstr>
      <vt:lpstr>Общекультурная компетенция</vt:lpstr>
      <vt:lpstr>Общекультурная компетенция</vt:lpstr>
      <vt:lpstr>Общекультурная компетенция</vt:lpstr>
      <vt:lpstr>Учебно – познавательная компетенция</vt:lpstr>
      <vt:lpstr>Информационная компетенция</vt:lpstr>
      <vt:lpstr>Информационная компетенция</vt:lpstr>
      <vt:lpstr>Коммуникативная компетенция</vt:lpstr>
      <vt:lpstr>Выводы: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18</cp:revision>
  <dcterms:created xsi:type="dcterms:W3CDTF">2012-02-12T19:09:41Z</dcterms:created>
  <dcterms:modified xsi:type="dcterms:W3CDTF">2012-02-16T21:22:07Z</dcterms:modified>
</cp:coreProperties>
</file>