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6"/>
  </p:notesMasterIdLst>
  <p:sldIdLst>
    <p:sldId id="258" r:id="rId2"/>
    <p:sldId id="259" r:id="rId3"/>
    <p:sldId id="260" r:id="rId4"/>
    <p:sldId id="261" r:id="rId5"/>
    <p:sldId id="262" r:id="rId6"/>
    <p:sldId id="263" r:id="rId7"/>
    <p:sldId id="265" r:id="rId8"/>
    <p:sldId id="266" r:id="rId9"/>
    <p:sldId id="268" r:id="rId10"/>
    <p:sldId id="274" r:id="rId11"/>
    <p:sldId id="270" r:id="rId12"/>
    <p:sldId id="272" r:id="rId13"/>
    <p:sldId id="273" r:id="rId14"/>
    <p:sldId id="275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5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FF75265-9F5E-46A8-95BC-D6C0B17F474A}" type="datetimeFigureOut">
              <a:rPr lang="ru-RU" smtClean="0"/>
              <a:pPr/>
              <a:t>20.07.2012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052B13E-2ADB-457F-B6E5-AA7CA3C1A2D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10940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434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490F0F19-6017-4F67-9C5A-E189BD0B0581}" type="slidenum">
              <a:rPr lang="ru-RU" smtClean="0"/>
              <a:pPr/>
              <a:t>2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14D02-8B67-497C-AC7F-EA44A5E3A565}" type="datetimeFigureOut">
              <a:rPr lang="ru-RU" smtClean="0"/>
              <a:pPr/>
              <a:t>20.07.2012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7B0E7F-3F2D-437A-8566-A34C709AD4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14D02-8B67-497C-AC7F-EA44A5E3A565}" type="datetimeFigureOut">
              <a:rPr lang="ru-RU" smtClean="0"/>
              <a:pPr/>
              <a:t>20.07.2012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7B0E7F-3F2D-437A-8566-A34C709AD4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14D02-8B67-497C-AC7F-EA44A5E3A565}" type="datetimeFigureOut">
              <a:rPr lang="ru-RU" smtClean="0"/>
              <a:pPr/>
              <a:t>20.07.2012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7B0E7F-3F2D-437A-8566-A34C709AD4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14D02-8B67-497C-AC7F-EA44A5E3A565}" type="datetimeFigureOut">
              <a:rPr lang="ru-RU" smtClean="0"/>
              <a:pPr/>
              <a:t>20.07.2012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7B0E7F-3F2D-437A-8566-A34C709AD4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14D02-8B67-497C-AC7F-EA44A5E3A565}" type="datetimeFigureOut">
              <a:rPr lang="ru-RU" smtClean="0"/>
              <a:pPr/>
              <a:t>20.07.2012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7B0E7F-3F2D-437A-8566-A34C709AD4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14D02-8B67-497C-AC7F-EA44A5E3A565}" type="datetimeFigureOut">
              <a:rPr lang="ru-RU" smtClean="0"/>
              <a:pPr/>
              <a:t>20.07.2012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7B0E7F-3F2D-437A-8566-A34C709AD4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14D02-8B67-497C-AC7F-EA44A5E3A565}" type="datetimeFigureOut">
              <a:rPr lang="ru-RU" smtClean="0"/>
              <a:pPr/>
              <a:t>20.07.2012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7B0E7F-3F2D-437A-8566-A34C709AD4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14D02-8B67-497C-AC7F-EA44A5E3A565}" type="datetimeFigureOut">
              <a:rPr lang="ru-RU" smtClean="0"/>
              <a:pPr/>
              <a:t>20.07.2012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7B0E7F-3F2D-437A-8566-A34C709AD4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14D02-8B67-497C-AC7F-EA44A5E3A565}" type="datetimeFigureOut">
              <a:rPr lang="ru-RU" smtClean="0"/>
              <a:pPr/>
              <a:t>20.07.2012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7B0E7F-3F2D-437A-8566-A34C709AD4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14D02-8B67-497C-AC7F-EA44A5E3A565}" type="datetimeFigureOut">
              <a:rPr lang="ru-RU" smtClean="0"/>
              <a:pPr/>
              <a:t>20.07.2012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7B0E7F-3F2D-437A-8566-A34C709AD4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14D02-8B67-497C-AC7F-EA44A5E3A565}" type="datetimeFigureOut">
              <a:rPr lang="ru-RU" smtClean="0"/>
              <a:pPr/>
              <a:t>20.07.2012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A67B0E7F-3F2D-437A-8566-A34C709AD46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C514D02-8B67-497C-AC7F-EA44A5E3A565}" type="datetimeFigureOut">
              <a:rPr lang="ru-RU" smtClean="0"/>
              <a:pPr/>
              <a:t>20.07.2012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67B0E7F-3F2D-437A-8566-A34C709AD46A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slide" Target="slide4.xml"/><Relationship Id="rId4" Type="http://schemas.openxmlformats.org/officeDocument/2006/relationships/slide" Target="slide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28596" y="928670"/>
            <a:ext cx="8329642" cy="1881182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sz="440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Публицистический стиль</a:t>
            </a:r>
            <a:br>
              <a:rPr lang="ru-RU" sz="440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ru-RU" sz="320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Заметка в газету</a:t>
            </a:r>
            <a:endParaRPr lang="en-US" sz="3200" dirty="0" smtClean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Урок русского языка в 7 классе</a:t>
            </a:r>
            <a:r>
              <a:rPr lang="ru-RU" dirty="0" smtClean="0"/>
              <a:t>.</a:t>
            </a:r>
          </a:p>
          <a:p>
            <a:r>
              <a:rPr lang="ru-RU" dirty="0" smtClean="0"/>
              <a:t>Подготовила учитель русского языка и литературы </a:t>
            </a:r>
          </a:p>
          <a:p>
            <a:r>
              <a:rPr lang="ru-RU" dirty="0" smtClean="0"/>
              <a:t>РЕШЕТНЯК Н.Ю.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85794"/>
            <a:ext cx="8229600" cy="5538806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71472" y="1785926"/>
            <a:ext cx="45720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60363">
              <a:defRPr/>
            </a:pPr>
            <a:r>
              <a:rPr lang="en-US" sz="2000" b="1" dirty="0" smtClean="0"/>
              <a:t>II</a:t>
            </a:r>
            <a:r>
              <a:rPr lang="ru-RU" sz="2000" b="1" dirty="0" smtClean="0"/>
              <a:t>.</a:t>
            </a:r>
            <a:r>
              <a:rPr lang="ru-RU" sz="2000" dirty="0" smtClean="0"/>
              <a:t> </a:t>
            </a:r>
          </a:p>
          <a:p>
            <a:pPr algn="ctr">
              <a:defRPr/>
            </a:pPr>
            <a:r>
              <a:rPr lang="ru-RU" sz="2000" dirty="0" smtClean="0"/>
              <a:t>Слышишь, ландыши, ландыши, ландыши</a:t>
            </a:r>
            <a:br>
              <a:rPr lang="ru-RU" sz="2000" dirty="0" smtClean="0"/>
            </a:br>
            <a:r>
              <a:rPr lang="ru-RU" sz="2000" dirty="0" smtClean="0"/>
              <a:t>Что-то шепчут в прозрачной тиши,</a:t>
            </a:r>
            <a:br>
              <a:rPr lang="ru-RU" sz="2000" dirty="0" smtClean="0"/>
            </a:br>
            <a:r>
              <a:rPr lang="ru-RU" sz="2000" dirty="0" smtClean="0"/>
              <a:t>Наклонись над озябшей гирляндою,</a:t>
            </a:r>
            <a:br>
              <a:rPr lang="ru-RU" sz="2000" dirty="0" smtClean="0"/>
            </a:br>
            <a:r>
              <a:rPr lang="ru-RU" sz="2000" dirty="0" smtClean="0"/>
              <a:t>Не дыши, не дыши, не дыши…</a:t>
            </a:r>
            <a:endParaRPr lang="ru-RU" sz="20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071934" y="4286256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Словно перышко белое-белое</a:t>
            </a:r>
            <a:br>
              <a:rPr lang="ru-RU" dirty="0" smtClean="0"/>
            </a:br>
            <a:r>
              <a:rPr lang="ru-RU" dirty="0" smtClean="0"/>
              <a:t>Уронили с небес облака.</a:t>
            </a:r>
            <a:br>
              <a:rPr lang="ru-RU" dirty="0" smtClean="0"/>
            </a:br>
            <a:r>
              <a:rPr lang="ru-RU" dirty="0" smtClean="0"/>
              <a:t>Иль на травку, рукою умелою,</a:t>
            </a:r>
            <a:br>
              <a:rPr lang="ru-RU" dirty="0" smtClean="0"/>
            </a:br>
            <a:r>
              <a:rPr lang="ru-RU" dirty="0" smtClean="0"/>
              <a:t>Гном нанизал белы жемчуг</a:t>
            </a:r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85786" y="1428736"/>
            <a:ext cx="8072462" cy="3929090"/>
          </a:xfrm>
        </p:spPr>
        <p:txBody>
          <a:bodyPr>
            <a:normAutofit/>
          </a:bodyPr>
          <a:lstStyle/>
          <a:p>
            <a:r>
              <a:rPr lang="ru-RU" dirty="0" smtClean="0"/>
              <a:t>Весной в нашем городе создаются отряды дружинников для охраны ландышей. Члены таких отрядов – старшеклассники. По выходным они выезжают в лес, патрулируют, стараясь уберечь первоцвет от любителей легкой наживы. Кто откажется заработать на первых весенних цветах? А часто ли мы задумываемся над тем, что, сорвав эти цветы, наносим природе ущерб, может даже непоправимый?</a:t>
            </a:r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>
            <a:spLocks noChangeArrowheads="1"/>
          </p:cNvSpPr>
          <p:nvPr/>
        </p:nvSpPr>
        <p:spPr bwMode="auto">
          <a:xfrm>
            <a:off x="214313" y="1071563"/>
            <a:ext cx="8786812" cy="3493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defRPr/>
            </a:pPr>
            <a:r>
              <a:rPr lang="ru-RU" sz="1700" b="1" dirty="0">
                <a:latin typeface="+mn-lt"/>
              </a:rPr>
              <a:t>В первом (научном) описании </a:t>
            </a:r>
            <a:r>
              <a:rPr lang="ru-RU" sz="1700" dirty="0">
                <a:latin typeface="+mn-lt"/>
              </a:rPr>
              <a:t>нет ни авторской оценки описываемого предмета, ни отношения автора к излагаемому. Язык научного описания строг и точен; употребляются термины — </a:t>
            </a:r>
            <a:r>
              <a:rPr lang="ru-RU" sz="1700" i="1" dirty="0">
                <a:latin typeface="+mn-lt"/>
              </a:rPr>
              <a:t>семейство лилейных, эллипсоидальные, медицина, парфюмерия; </a:t>
            </a:r>
            <a:r>
              <a:rPr lang="ru-RU" sz="1700" dirty="0">
                <a:latin typeface="+mn-lt"/>
              </a:rPr>
              <a:t>речь предельно сжатая, что объясняется основными целями, стоящими перед научным описанием: точно, с лаконичной последовательностью, в определенной системе изложить сведения о ландыше. (Энциклопедия «Жизнь растений», </a:t>
            </a:r>
            <a:r>
              <a:rPr lang="ru-RU" sz="1700" i="1" dirty="0">
                <a:latin typeface="+mn-lt"/>
              </a:rPr>
              <a:t>том 6)</a:t>
            </a:r>
            <a:endParaRPr lang="ru-RU" sz="1700" dirty="0">
              <a:latin typeface="+mn-lt"/>
            </a:endParaRPr>
          </a:p>
          <a:p>
            <a:pPr algn="just">
              <a:defRPr/>
            </a:pPr>
            <a:r>
              <a:rPr lang="ru-RU" sz="1700" b="1" dirty="0">
                <a:latin typeface="+mn-lt"/>
              </a:rPr>
              <a:t>Во втором отрывке </a:t>
            </a:r>
            <a:r>
              <a:rPr lang="ru-RU" sz="1700" dirty="0">
                <a:latin typeface="+mn-lt"/>
              </a:rPr>
              <a:t>большое количество </a:t>
            </a:r>
            <a:r>
              <a:rPr lang="ru-RU" sz="1700" b="1" dirty="0">
                <a:latin typeface="+mn-lt"/>
              </a:rPr>
              <a:t>художественных</a:t>
            </a:r>
            <a:r>
              <a:rPr lang="ru-RU" sz="1700" dirty="0">
                <a:latin typeface="+mn-lt"/>
              </a:rPr>
              <a:t> определений, которые делают описание ярким, поэтическим. Обращает на себя внимание характер и построение предложений: они более распространены, среди них есть и восклицательное, так как повествование эмоционально. (Стихотворение Галины </a:t>
            </a:r>
            <a:r>
              <a:rPr lang="ru-RU" sz="1700" dirty="0" err="1">
                <a:latin typeface="+mn-lt"/>
              </a:rPr>
              <a:t>Лапаевой</a:t>
            </a:r>
            <a:r>
              <a:rPr lang="ru-RU" sz="1700" dirty="0">
                <a:latin typeface="+mn-lt"/>
              </a:rPr>
              <a:t>)</a:t>
            </a:r>
          </a:p>
          <a:p>
            <a:pPr algn="just">
              <a:defRPr/>
            </a:pPr>
            <a:r>
              <a:rPr lang="ru-RU" sz="1700" dirty="0">
                <a:latin typeface="+mn-lt"/>
              </a:rPr>
              <a:t>Цель </a:t>
            </a:r>
            <a:r>
              <a:rPr lang="ru-RU" sz="1700" b="1" dirty="0">
                <a:latin typeface="+mn-lt"/>
              </a:rPr>
              <a:t>третьего (публицистического) текста </a:t>
            </a:r>
            <a:r>
              <a:rPr lang="ru-RU" sz="1700" dirty="0">
                <a:latin typeface="+mn-lt"/>
              </a:rPr>
              <a:t>— привлечь внимание к важной </a:t>
            </a:r>
            <a:r>
              <a:rPr lang="ru-RU" sz="1700" dirty="0" smtClean="0">
                <a:latin typeface="+mn-lt"/>
              </a:rPr>
              <a:t>проблеме – сохранению редких растений. Данный текст можно использовать в СМИ. Языковые приметы стиля: любители легкой наживы, наносим природе ущерб; риторические вопросы.</a:t>
            </a:r>
            <a:endParaRPr lang="ru-RU" sz="1700" dirty="0">
              <a:latin typeface="+mn-lt"/>
            </a:endParaRPr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 bwMode="black">
          <a:xfrm>
            <a:off x="0" y="214313"/>
            <a:ext cx="9144000" cy="785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marL="342900" indent="20638">
              <a:defRPr/>
            </a:pPr>
            <a:r>
              <a:rPr lang="ru-RU" sz="24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Проверь себя</a:t>
            </a:r>
            <a:endParaRPr lang="ru-RU" sz="2400" i="1" kern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357166"/>
            <a:ext cx="7772400" cy="1470025"/>
          </a:xfrm>
        </p:spPr>
        <p:txBody>
          <a:bodyPr/>
          <a:lstStyle/>
          <a:p>
            <a:r>
              <a:rPr lang="ru-RU" dirty="0" smtClean="0"/>
              <a:t>Заметка в газету.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85786" y="1571612"/>
            <a:ext cx="7500990" cy="4286280"/>
          </a:xfrm>
        </p:spPr>
        <p:txBody>
          <a:bodyPr>
            <a:normAutofit/>
          </a:bodyPr>
          <a:lstStyle/>
          <a:p>
            <a:r>
              <a:rPr lang="ru-RU" dirty="0" smtClean="0"/>
              <a:t>   Заметка в газету – краткое сообщение о каком-то важном и новом факте ( событии ), интересном для читателя. Автор сообщает о том, что произошло, где, когда, с кем и почему, выделяя основную мысль. Главные черты – достоверность факта, его новизна, яркий заголовок, краткость и точность изложения. В основе заметки лежит описание факта, случая.</a:t>
            </a:r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Примерные темы заметки.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Поведение на перемене.</a:t>
            </a:r>
          </a:p>
          <a:p>
            <a:r>
              <a:rPr lang="ru-RU" dirty="0" smtClean="0"/>
              <a:t>Мой поселок.</a:t>
            </a:r>
          </a:p>
          <a:p>
            <a:r>
              <a:rPr lang="ru-RU" dirty="0" smtClean="0"/>
              <a:t>Взаимоотношения между «отцами и детьми».</a:t>
            </a:r>
          </a:p>
          <a:p>
            <a:r>
              <a:rPr lang="ru-RU" dirty="0" smtClean="0"/>
              <a:t>Экология.</a:t>
            </a:r>
          </a:p>
          <a:p>
            <a:r>
              <a:rPr lang="ru-RU" dirty="0" smtClean="0"/>
              <a:t>Здоровый образ жизни.</a:t>
            </a:r>
          </a:p>
          <a:p>
            <a:r>
              <a:rPr lang="ru-RU" dirty="0" smtClean="0"/>
              <a:t>«Плюсы и минусы» современного образования.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3"/>
          <p:cNvSpPr txBox="1">
            <a:spLocks noChangeArrowheads="1"/>
          </p:cNvSpPr>
          <p:nvPr/>
        </p:nvSpPr>
        <p:spPr bwMode="auto">
          <a:xfrm>
            <a:off x="1660525" y="7223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70702" name="AutoShape 46"/>
          <p:cNvSpPr>
            <a:spLocks noChangeArrowheads="1"/>
          </p:cNvSpPr>
          <p:nvPr/>
        </p:nvSpPr>
        <p:spPr bwMode="ltGray">
          <a:xfrm rot="5400000">
            <a:off x="-2422526" y="1474788"/>
            <a:ext cx="4824413" cy="4770438"/>
          </a:xfrm>
          <a:custGeom>
            <a:avLst/>
            <a:gdLst>
              <a:gd name="G0" fmla="+- 10478 0 0"/>
              <a:gd name="G1" fmla="+- -11739500 0 0"/>
              <a:gd name="G2" fmla="+- 0 0 -11739500"/>
              <a:gd name="T0" fmla="*/ 0 256 1"/>
              <a:gd name="T1" fmla="*/ 180 256 1"/>
              <a:gd name="G3" fmla="+- -11739500 T0 T1"/>
              <a:gd name="T2" fmla="*/ 0 256 1"/>
              <a:gd name="T3" fmla="*/ 90 256 1"/>
              <a:gd name="G4" fmla="+- -11739500 T2 T3"/>
              <a:gd name="G5" fmla="*/ G4 2 1"/>
              <a:gd name="T4" fmla="*/ 90 256 1"/>
              <a:gd name="T5" fmla="*/ 0 256 1"/>
              <a:gd name="G6" fmla="+- -11739500 T4 T5"/>
              <a:gd name="G7" fmla="*/ G6 2 1"/>
              <a:gd name="G8" fmla="abs -11739500"/>
              <a:gd name="T6" fmla="*/ 0 256 1"/>
              <a:gd name="T7" fmla="*/ 90 256 1"/>
              <a:gd name="G9" fmla="+- G8 T6 T7"/>
              <a:gd name="G10" fmla="?: G9 G7 G5"/>
              <a:gd name="T8" fmla="*/ 0 256 1"/>
              <a:gd name="T9" fmla="*/ 360 256 1"/>
              <a:gd name="G11" fmla="+- G10 T8 T9"/>
              <a:gd name="G12" fmla="?: G10 G11 G10"/>
              <a:gd name="T10" fmla="*/ 0 256 1"/>
              <a:gd name="T11" fmla="*/ 360 256 1"/>
              <a:gd name="G13" fmla="+- G12 T10 T11"/>
              <a:gd name="G14" fmla="?: G12 G13 G12"/>
              <a:gd name="G15" fmla="+- 0 0 G14"/>
              <a:gd name="G16" fmla="+- 10800 0 0"/>
              <a:gd name="G17" fmla="+- 10800 0 10478"/>
              <a:gd name="G18" fmla="*/ 10478 1 2"/>
              <a:gd name="G19" fmla="+- G18 5400 0"/>
              <a:gd name="G20" fmla="cos G19 -11739500"/>
              <a:gd name="G21" fmla="sin G19 -11739500"/>
              <a:gd name="G22" fmla="+- G20 10800 0"/>
              <a:gd name="G23" fmla="+- G21 10800 0"/>
              <a:gd name="G24" fmla="+- 10800 0 G20"/>
              <a:gd name="G25" fmla="+- 10478 10800 0"/>
              <a:gd name="G26" fmla="?: G9 G17 G25"/>
              <a:gd name="G27" fmla="?: G9 0 21600"/>
              <a:gd name="G28" fmla="cos 10800 -11739500"/>
              <a:gd name="G29" fmla="sin 10800 -11739500"/>
              <a:gd name="G30" fmla="sin 10478 -11739500"/>
              <a:gd name="G31" fmla="+- G28 10800 0"/>
              <a:gd name="G32" fmla="+- G29 10800 0"/>
              <a:gd name="G33" fmla="+- G30 10800 0"/>
              <a:gd name="G34" fmla="?: G4 0 G31"/>
              <a:gd name="G35" fmla="?: -11739500 G34 0"/>
              <a:gd name="G36" fmla="?: G6 G35 G31"/>
              <a:gd name="G37" fmla="+- 21600 0 G36"/>
              <a:gd name="G38" fmla="?: G4 0 G33"/>
              <a:gd name="G39" fmla="?: -11739500 G38 G32"/>
              <a:gd name="G40" fmla="?: G6 G39 0"/>
              <a:gd name="G41" fmla="?: G4 G32 21600"/>
              <a:gd name="G42" fmla="?: G6 G41 G33"/>
              <a:gd name="T12" fmla="*/ 10800 w 21600"/>
              <a:gd name="T13" fmla="*/ 0 h 21600"/>
              <a:gd name="T14" fmla="*/ 162 w 21600"/>
              <a:gd name="T15" fmla="*/ 10638 h 21600"/>
              <a:gd name="T16" fmla="*/ 10800 w 21600"/>
              <a:gd name="T17" fmla="*/ 322 h 21600"/>
              <a:gd name="T18" fmla="*/ 21438 w 21600"/>
              <a:gd name="T19" fmla="*/ 10638 h 21600"/>
              <a:gd name="T20" fmla="*/ G36 w 21600"/>
              <a:gd name="T21" fmla="*/ G40 h 21600"/>
              <a:gd name="T22" fmla="*/ G37 w 21600"/>
              <a:gd name="T23" fmla="*/ G42 h 21600"/>
            </a:gdLst>
            <a:ahLst/>
            <a:cxnLst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>
                <a:moveTo>
                  <a:pt x="323" y="10641"/>
                </a:moveTo>
                <a:cubicBezTo>
                  <a:pt x="410" y="4916"/>
                  <a:pt x="5075" y="321"/>
                  <a:pt x="10800" y="322"/>
                </a:cubicBezTo>
                <a:cubicBezTo>
                  <a:pt x="16524" y="322"/>
                  <a:pt x="21189" y="4916"/>
                  <a:pt x="21276" y="10641"/>
                </a:cubicBezTo>
                <a:lnTo>
                  <a:pt x="21598" y="10636"/>
                </a:lnTo>
                <a:cubicBezTo>
                  <a:pt x="21509" y="4736"/>
                  <a:pt x="16700" y="-1"/>
                  <a:pt x="10799" y="0"/>
                </a:cubicBezTo>
                <a:cubicBezTo>
                  <a:pt x="4899" y="0"/>
                  <a:pt x="90" y="4736"/>
                  <a:pt x="1" y="10636"/>
                </a:cubicBezTo>
                <a:close/>
              </a:path>
            </a:pathLst>
          </a:custGeom>
          <a:gradFill rotWithShape="1">
            <a:gsLst>
              <a:gs pos="0">
                <a:schemeClr val="bg2">
                  <a:gamma/>
                  <a:tint val="45490"/>
                  <a:invGamma/>
                </a:schemeClr>
              </a:gs>
              <a:gs pos="50000">
                <a:schemeClr val="bg2"/>
              </a:gs>
              <a:gs pos="100000">
                <a:schemeClr val="bg2">
                  <a:gamma/>
                  <a:tint val="45490"/>
                  <a:invGamma/>
                </a:schemeClr>
              </a:gs>
            </a:gsLst>
            <a:lin ang="0" scaled="1"/>
          </a:gra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70703" name="AutoShape 47"/>
          <p:cNvSpPr>
            <a:spLocks noChangeArrowheads="1"/>
          </p:cNvSpPr>
          <p:nvPr/>
        </p:nvSpPr>
        <p:spPr bwMode="ltGray">
          <a:xfrm rot="5400000" flipH="1">
            <a:off x="-2016918" y="1910556"/>
            <a:ext cx="4032250" cy="3929063"/>
          </a:xfrm>
          <a:custGeom>
            <a:avLst/>
            <a:gdLst>
              <a:gd name="G0" fmla="+- 56 0 0"/>
              <a:gd name="G1" fmla="+- 11796480 0 0"/>
              <a:gd name="G2" fmla="+- 0 0 11796480"/>
              <a:gd name="T0" fmla="*/ 0 256 1"/>
              <a:gd name="T1" fmla="*/ 180 256 1"/>
              <a:gd name="G3" fmla="+- 11796480 T0 T1"/>
              <a:gd name="T2" fmla="*/ 0 256 1"/>
              <a:gd name="T3" fmla="*/ 90 256 1"/>
              <a:gd name="G4" fmla="+- 11796480 T2 T3"/>
              <a:gd name="G5" fmla="*/ G4 2 1"/>
              <a:gd name="T4" fmla="*/ 90 256 1"/>
              <a:gd name="T5" fmla="*/ 0 256 1"/>
              <a:gd name="G6" fmla="+- 11796480 T4 T5"/>
              <a:gd name="G7" fmla="*/ G6 2 1"/>
              <a:gd name="G8" fmla="abs 11796480"/>
              <a:gd name="T6" fmla="*/ 0 256 1"/>
              <a:gd name="T7" fmla="*/ 90 256 1"/>
              <a:gd name="G9" fmla="+- G8 T6 T7"/>
              <a:gd name="G10" fmla="?: G9 G7 G5"/>
              <a:gd name="T8" fmla="*/ 0 256 1"/>
              <a:gd name="T9" fmla="*/ 360 256 1"/>
              <a:gd name="G11" fmla="+- G10 T8 T9"/>
              <a:gd name="G12" fmla="?: G10 G11 G10"/>
              <a:gd name="T10" fmla="*/ 0 256 1"/>
              <a:gd name="T11" fmla="*/ 360 256 1"/>
              <a:gd name="G13" fmla="+- G12 T10 T11"/>
              <a:gd name="G14" fmla="?: G12 G13 G12"/>
              <a:gd name="G15" fmla="+- 0 0 G14"/>
              <a:gd name="G16" fmla="+- 10800 0 0"/>
              <a:gd name="G17" fmla="+- 10800 0 56"/>
              <a:gd name="G18" fmla="*/ 56 1 2"/>
              <a:gd name="G19" fmla="+- G18 5400 0"/>
              <a:gd name="G20" fmla="cos G19 11796480"/>
              <a:gd name="G21" fmla="sin G19 11796480"/>
              <a:gd name="G22" fmla="+- G20 10800 0"/>
              <a:gd name="G23" fmla="+- G21 10800 0"/>
              <a:gd name="G24" fmla="+- 10800 0 G20"/>
              <a:gd name="G25" fmla="+- 56 10800 0"/>
              <a:gd name="G26" fmla="?: G9 G17 G25"/>
              <a:gd name="G27" fmla="?: G9 0 21600"/>
              <a:gd name="G28" fmla="cos 10800 11796480"/>
              <a:gd name="G29" fmla="sin 10800 11796480"/>
              <a:gd name="G30" fmla="sin 56 11796480"/>
              <a:gd name="G31" fmla="+- G28 10800 0"/>
              <a:gd name="G32" fmla="+- G29 10800 0"/>
              <a:gd name="G33" fmla="+- G30 10800 0"/>
              <a:gd name="G34" fmla="?: G4 0 G31"/>
              <a:gd name="G35" fmla="?: 11796480 G34 0"/>
              <a:gd name="G36" fmla="?: G6 G35 G31"/>
              <a:gd name="G37" fmla="+- 21600 0 G36"/>
              <a:gd name="G38" fmla="?: G4 0 G33"/>
              <a:gd name="G39" fmla="?: 11796480 G38 G32"/>
              <a:gd name="G40" fmla="?: G6 G39 0"/>
              <a:gd name="G41" fmla="?: G4 G32 21600"/>
              <a:gd name="G42" fmla="?: G6 G41 G33"/>
              <a:gd name="T12" fmla="*/ 10800 w 21600"/>
              <a:gd name="T13" fmla="*/ 0 h 21600"/>
              <a:gd name="T14" fmla="*/ 5372 w 21600"/>
              <a:gd name="T15" fmla="*/ 10800 h 21600"/>
              <a:gd name="T16" fmla="*/ 10800 w 21600"/>
              <a:gd name="T17" fmla="*/ 10744 h 21600"/>
              <a:gd name="T18" fmla="*/ 16228 w 21600"/>
              <a:gd name="T19" fmla="*/ 10800 h 21600"/>
              <a:gd name="T20" fmla="*/ G36 w 21600"/>
              <a:gd name="T21" fmla="*/ G40 h 21600"/>
              <a:gd name="T22" fmla="*/ G37 w 21600"/>
              <a:gd name="T23" fmla="*/ G42 h 21600"/>
            </a:gdLst>
            <a:ahLst/>
            <a:cxnLst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>
                <a:moveTo>
                  <a:pt x="10744" y="10800"/>
                </a:moveTo>
                <a:cubicBezTo>
                  <a:pt x="10744" y="10769"/>
                  <a:pt x="10769" y="10744"/>
                  <a:pt x="10800" y="10744"/>
                </a:cubicBezTo>
                <a:cubicBezTo>
                  <a:pt x="10830" y="10743"/>
                  <a:pt x="10855" y="10769"/>
                  <a:pt x="10856" y="10799"/>
                </a:cubicBezTo>
                <a:lnTo>
                  <a:pt x="21600" y="10800"/>
                </a:lnTo>
                <a:cubicBezTo>
                  <a:pt x="21600" y="4835"/>
                  <a:pt x="16764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close/>
              </a:path>
            </a:pathLst>
          </a:custGeom>
          <a:gradFill rotWithShape="1">
            <a:gsLst>
              <a:gs pos="0">
                <a:schemeClr val="hlink">
                  <a:alpha val="36000"/>
                </a:schemeClr>
              </a:gs>
              <a:gs pos="100000">
                <a:schemeClr val="hlink">
                  <a:gamma/>
                  <a:tint val="33725"/>
                  <a:invGamma/>
                </a:schemeClr>
              </a:gs>
            </a:gsLst>
            <a:lin ang="5400000" scaled="1"/>
          </a:gradFill>
          <a:ln w="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grpSp>
        <p:nvGrpSpPr>
          <p:cNvPr id="2" name="Group 53"/>
          <p:cNvGrpSpPr>
            <a:grpSpLocks/>
          </p:cNvGrpSpPr>
          <p:nvPr/>
        </p:nvGrpSpPr>
        <p:grpSpPr bwMode="auto">
          <a:xfrm>
            <a:off x="1447800" y="1909763"/>
            <a:ext cx="381000" cy="381000"/>
            <a:chOff x="2078" y="1680"/>
            <a:chExt cx="1615" cy="1615"/>
          </a:xfrm>
        </p:grpSpPr>
        <p:sp>
          <p:nvSpPr>
            <p:cNvPr id="4137" name="Oval 54"/>
            <p:cNvSpPr>
              <a:spLocks noChangeArrowheads="1"/>
            </p:cNvSpPr>
            <p:nvPr/>
          </p:nvSpPr>
          <p:spPr bwMode="gray">
            <a:xfrm>
              <a:off x="2078" y="1680"/>
              <a:ext cx="1615" cy="1615"/>
            </a:xfrm>
            <a:prstGeom prst="ellipse">
              <a:avLst/>
            </a:prstGeom>
            <a:gradFill rotWithShape="1">
              <a:gsLst>
                <a:gs pos="0">
                  <a:srgbClr val="767676"/>
                </a:gs>
                <a:gs pos="50000">
                  <a:srgbClr val="FFFFFF"/>
                </a:gs>
                <a:gs pos="100000">
                  <a:srgbClr val="767676"/>
                </a:gs>
              </a:gsLst>
              <a:lin ang="5400000" scaled="1"/>
            </a:gradFill>
            <a:ln w="57150" algn="ctr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138" name="Oval 55"/>
            <p:cNvSpPr>
              <a:spLocks noChangeArrowheads="1"/>
            </p:cNvSpPr>
            <p:nvPr/>
          </p:nvSpPr>
          <p:spPr bwMode="gray">
            <a:xfrm>
              <a:off x="2170" y="1771"/>
              <a:ext cx="1430" cy="1430"/>
            </a:xfrm>
            <a:prstGeom prst="ellipse">
              <a:avLst/>
            </a:prstGeom>
            <a:gradFill rotWithShape="1">
              <a:gsLst>
                <a:gs pos="0">
                  <a:srgbClr val="A2A2A2"/>
                </a:gs>
                <a:gs pos="50000">
                  <a:srgbClr val="FFFFFF"/>
                </a:gs>
                <a:gs pos="100000">
                  <a:srgbClr val="A2A2A2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0712" name="Oval 56"/>
            <p:cNvSpPr>
              <a:spLocks noChangeArrowheads="1"/>
            </p:cNvSpPr>
            <p:nvPr/>
          </p:nvSpPr>
          <p:spPr bwMode="gray">
            <a:xfrm>
              <a:off x="2253" y="1855"/>
              <a:ext cx="1265" cy="1265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tint val="0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tint val="0"/>
                    <a:invGamma/>
                  </a:scheme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140" name="Oval 57"/>
            <p:cNvSpPr>
              <a:spLocks noChangeArrowheads="1"/>
            </p:cNvSpPr>
            <p:nvPr/>
          </p:nvSpPr>
          <p:spPr bwMode="gray">
            <a:xfrm>
              <a:off x="2254" y="1856"/>
              <a:ext cx="1262" cy="1264"/>
            </a:xfrm>
            <a:prstGeom prst="ellipse">
              <a:avLst/>
            </a:prstGeom>
            <a:gradFill rotWithShape="1">
              <a:gsLst>
                <a:gs pos="0">
                  <a:srgbClr val="000000"/>
                </a:gs>
                <a:gs pos="100000">
                  <a:srgbClr val="FFCC00"/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ru-RU"/>
            </a:p>
          </p:txBody>
        </p:sp>
        <p:sp>
          <p:nvSpPr>
            <p:cNvPr id="70714" name="Oval 58"/>
            <p:cNvSpPr>
              <a:spLocks noChangeArrowheads="1"/>
            </p:cNvSpPr>
            <p:nvPr/>
          </p:nvSpPr>
          <p:spPr bwMode="gray">
            <a:xfrm>
              <a:off x="2334" y="1936"/>
              <a:ext cx="1097" cy="1104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shade val="54118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shade val="54118"/>
                    <a:invGamma/>
                  </a:schemeClr>
                </a:gs>
              </a:gsLst>
              <a:lin ang="189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142" name="Oval 59"/>
            <p:cNvSpPr>
              <a:spLocks noChangeArrowheads="1"/>
            </p:cNvSpPr>
            <p:nvPr/>
          </p:nvSpPr>
          <p:spPr bwMode="gray">
            <a:xfrm>
              <a:off x="2337" y="1939"/>
              <a:ext cx="1096" cy="1098"/>
            </a:xfrm>
            <a:prstGeom prst="ellipse">
              <a:avLst/>
            </a:prstGeom>
            <a:gradFill rotWithShape="1">
              <a:gsLst>
                <a:gs pos="0">
                  <a:srgbClr val="FFCC00"/>
                </a:gs>
                <a:gs pos="100000">
                  <a:srgbClr val="7C6300"/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</p:spPr>
          <p:txBody>
            <a:bodyPr anchor="ctr">
              <a:spAutoFit/>
            </a:bodyPr>
            <a:lstStyle/>
            <a:p>
              <a:endParaRPr lang="ru-RU"/>
            </a:p>
          </p:txBody>
        </p:sp>
      </p:grpSp>
      <p:grpSp>
        <p:nvGrpSpPr>
          <p:cNvPr id="3" name="Group 60"/>
          <p:cNvGrpSpPr>
            <a:grpSpLocks/>
          </p:cNvGrpSpPr>
          <p:nvPr/>
        </p:nvGrpSpPr>
        <p:grpSpPr bwMode="auto">
          <a:xfrm>
            <a:off x="1981200" y="2697163"/>
            <a:ext cx="381000" cy="381000"/>
            <a:chOff x="2078" y="1680"/>
            <a:chExt cx="1615" cy="1615"/>
          </a:xfrm>
        </p:grpSpPr>
        <p:sp>
          <p:nvSpPr>
            <p:cNvPr id="4131" name="Oval 61"/>
            <p:cNvSpPr>
              <a:spLocks noChangeArrowheads="1"/>
            </p:cNvSpPr>
            <p:nvPr/>
          </p:nvSpPr>
          <p:spPr bwMode="gray">
            <a:xfrm>
              <a:off x="2078" y="1680"/>
              <a:ext cx="1615" cy="1615"/>
            </a:xfrm>
            <a:prstGeom prst="ellipse">
              <a:avLst/>
            </a:prstGeom>
            <a:gradFill rotWithShape="1">
              <a:gsLst>
                <a:gs pos="0">
                  <a:srgbClr val="767676"/>
                </a:gs>
                <a:gs pos="50000">
                  <a:srgbClr val="FFFFFF"/>
                </a:gs>
                <a:gs pos="100000">
                  <a:srgbClr val="767676"/>
                </a:gs>
              </a:gsLst>
              <a:lin ang="5400000" scaled="1"/>
            </a:gradFill>
            <a:ln w="57150" algn="ctr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132" name="Oval 62"/>
            <p:cNvSpPr>
              <a:spLocks noChangeArrowheads="1"/>
            </p:cNvSpPr>
            <p:nvPr/>
          </p:nvSpPr>
          <p:spPr bwMode="gray">
            <a:xfrm>
              <a:off x="2170" y="1771"/>
              <a:ext cx="1430" cy="1430"/>
            </a:xfrm>
            <a:prstGeom prst="ellipse">
              <a:avLst/>
            </a:prstGeom>
            <a:gradFill rotWithShape="1">
              <a:gsLst>
                <a:gs pos="0">
                  <a:srgbClr val="A2A2A2"/>
                </a:gs>
                <a:gs pos="50000">
                  <a:srgbClr val="FFFFFF"/>
                </a:gs>
                <a:gs pos="100000">
                  <a:srgbClr val="A2A2A2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0719" name="Oval 63"/>
            <p:cNvSpPr>
              <a:spLocks noChangeArrowheads="1"/>
            </p:cNvSpPr>
            <p:nvPr/>
          </p:nvSpPr>
          <p:spPr bwMode="gray">
            <a:xfrm>
              <a:off x="2253" y="1855"/>
              <a:ext cx="1265" cy="1265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tint val="0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tint val="0"/>
                    <a:invGamma/>
                  </a:scheme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134" name="Oval 64"/>
            <p:cNvSpPr>
              <a:spLocks noChangeArrowheads="1"/>
            </p:cNvSpPr>
            <p:nvPr/>
          </p:nvSpPr>
          <p:spPr bwMode="gray">
            <a:xfrm>
              <a:off x="2254" y="1856"/>
              <a:ext cx="1262" cy="1264"/>
            </a:xfrm>
            <a:prstGeom prst="ellipse">
              <a:avLst/>
            </a:prstGeom>
            <a:gradFill rotWithShape="1">
              <a:gsLst>
                <a:gs pos="0">
                  <a:srgbClr val="000000"/>
                </a:gs>
                <a:gs pos="100000">
                  <a:srgbClr val="48BE67"/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ru-RU"/>
            </a:p>
          </p:txBody>
        </p:sp>
        <p:sp>
          <p:nvSpPr>
            <p:cNvPr id="70721" name="Oval 65"/>
            <p:cNvSpPr>
              <a:spLocks noChangeArrowheads="1"/>
            </p:cNvSpPr>
            <p:nvPr/>
          </p:nvSpPr>
          <p:spPr bwMode="gray">
            <a:xfrm>
              <a:off x="2334" y="1936"/>
              <a:ext cx="1097" cy="1104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shade val="54118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shade val="54118"/>
                    <a:invGamma/>
                  </a:schemeClr>
                </a:gs>
              </a:gsLst>
              <a:lin ang="189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136" name="Oval 66"/>
            <p:cNvSpPr>
              <a:spLocks noChangeArrowheads="1"/>
            </p:cNvSpPr>
            <p:nvPr/>
          </p:nvSpPr>
          <p:spPr bwMode="gray">
            <a:xfrm>
              <a:off x="2337" y="1939"/>
              <a:ext cx="1096" cy="1098"/>
            </a:xfrm>
            <a:prstGeom prst="ellipse">
              <a:avLst/>
            </a:prstGeom>
            <a:gradFill rotWithShape="1">
              <a:gsLst>
                <a:gs pos="0">
                  <a:srgbClr val="48BE67"/>
                </a:gs>
                <a:gs pos="100000">
                  <a:srgbClr val="235C32"/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</p:spPr>
          <p:txBody>
            <a:bodyPr anchor="ctr">
              <a:spAutoFit/>
            </a:bodyPr>
            <a:lstStyle/>
            <a:p>
              <a:endParaRPr lang="ru-RU"/>
            </a:p>
          </p:txBody>
        </p:sp>
      </p:grpSp>
      <p:grpSp>
        <p:nvGrpSpPr>
          <p:cNvPr id="4" name="Group 67"/>
          <p:cNvGrpSpPr>
            <a:grpSpLocks/>
          </p:cNvGrpSpPr>
          <p:nvPr/>
        </p:nvGrpSpPr>
        <p:grpSpPr bwMode="auto">
          <a:xfrm>
            <a:off x="2133600" y="3535363"/>
            <a:ext cx="381000" cy="381000"/>
            <a:chOff x="2078" y="1680"/>
            <a:chExt cx="1615" cy="1615"/>
          </a:xfrm>
        </p:grpSpPr>
        <p:sp>
          <p:nvSpPr>
            <p:cNvPr id="4125" name="Oval 68"/>
            <p:cNvSpPr>
              <a:spLocks noChangeArrowheads="1"/>
            </p:cNvSpPr>
            <p:nvPr/>
          </p:nvSpPr>
          <p:spPr bwMode="gray">
            <a:xfrm>
              <a:off x="2078" y="1680"/>
              <a:ext cx="1615" cy="1615"/>
            </a:xfrm>
            <a:prstGeom prst="ellipse">
              <a:avLst/>
            </a:prstGeom>
            <a:gradFill rotWithShape="1">
              <a:gsLst>
                <a:gs pos="0">
                  <a:srgbClr val="767676"/>
                </a:gs>
                <a:gs pos="50000">
                  <a:srgbClr val="FFFFFF"/>
                </a:gs>
                <a:gs pos="100000">
                  <a:srgbClr val="767676"/>
                </a:gs>
              </a:gsLst>
              <a:lin ang="5400000" scaled="1"/>
            </a:gradFill>
            <a:ln w="57150" algn="ctr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126" name="Oval 69"/>
            <p:cNvSpPr>
              <a:spLocks noChangeArrowheads="1"/>
            </p:cNvSpPr>
            <p:nvPr/>
          </p:nvSpPr>
          <p:spPr bwMode="gray">
            <a:xfrm>
              <a:off x="2170" y="1771"/>
              <a:ext cx="1430" cy="1430"/>
            </a:xfrm>
            <a:prstGeom prst="ellipse">
              <a:avLst/>
            </a:prstGeom>
            <a:gradFill rotWithShape="1">
              <a:gsLst>
                <a:gs pos="0">
                  <a:srgbClr val="A2A2A2"/>
                </a:gs>
                <a:gs pos="50000">
                  <a:srgbClr val="FFFFFF"/>
                </a:gs>
                <a:gs pos="100000">
                  <a:srgbClr val="A2A2A2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0726" name="Oval 70"/>
            <p:cNvSpPr>
              <a:spLocks noChangeArrowheads="1"/>
            </p:cNvSpPr>
            <p:nvPr/>
          </p:nvSpPr>
          <p:spPr bwMode="gray">
            <a:xfrm>
              <a:off x="2253" y="1855"/>
              <a:ext cx="1265" cy="1265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tint val="0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tint val="0"/>
                    <a:invGamma/>
                  </a:scheme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128" name="Oval 71"/>
            <p:cNvSpPr>
              <a:spLocks noChangeArrowheads="1"/>
            </p:cNvSpPr>
            <p:nvPr/>
          </p:nvSpPr>
          <p:spPr bwMode="gray">
            <a:xfrm>
              <a:off x="2254" y="1856"/>
              <a:ext cx="1262" cy="1264"/>
            </a:xfrm>
            <a:prstGeom prst="ellipse">
              <a:avLst/>
            </a:prstGeom>
            <a:gradFill rotWithShape="1">
              <a:gsLst>
                <a:gs pos="0">
                  <a:srgbClr val="21B3E1"/>
                </a:gs>
                <a:gs pos="100000">
                  <a:srgbClr val="0F5368"/>
                </a:gs>
              </a:gsLst>
              <a:lin ang="5400000" scaled="1"/>
            </a:gradFill>
            <a:ln w="38100" algn="ctr">
              <a:noFill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ru-RU"/>
            </a:p>
          </p:txBody>
        </p:sp>
        <p:sp>
          <p:nvSpPr>
            <p:cNvPr id="70728" name="Oval 72"/>
            <p:cNvSpPr>
              <a:spLocks noChangeArrowheads="1"/>
            </p:cNvSpPr>
            <p:nvPr/>
          </p:nvSpPr>
          <p:spPr bwMode="gray">
            <a:xfrm>
              <a:off x="2334" y="1936"/>
              <a:ext cx="1097" cy="1104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shade val="54118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shade val="54118"/>
                    <a:invGamma/>
                  </a:schemeClr>
                </a:gs>
              </a:gsLst>
              <a:lin ang="189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130" name="Oval 73"/>
            <p:cNvSpPr>
              <a:spLocks noChangeArrowheads="1"/>
            </p:cNvSpPr>
            <p:nvPr/>
          </p:nvSpPr>
          <p:spPr bwMode="gray">
            <a:xfrm>
              <a:off x="2337" y="1939"/>
              <a:ext cx="1096" cy="1098"/>
            </a:xfrm>
            <a:prstGeom prst="ellipse">
              <a:avLst/>
            </a:prstGeom>
            <a:gradFill rotWithShape="1">
              <a:gsLst>
                <a:gs pos="0">
                  <a:srgbClr val="21B3E1"/>
                </a:gs>
                <a:gs pos="100000">
                  <a:srgbClr val="10576D"/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</p:spPr>
          <p:txBody>
            <a:bodyPr anchor="ctr">
              <a:spAutoFit/>
            </a:bodyPr>
            <a:lstStyle/>
            <a:p>
              <a:endParaRPr lang="ru-RU"/>
            </a:p>
          </p:txBody>
        </p:sp>
      </p:grpSp>
      <p:grpSp>
        <p:nvGrpSpPr>
          <p:cNvPr id="5" name="Group 74"/>
          <p:cNvGrpSpPr>
            <a:grpSpLocks/>
          </p:cNvGrpSpPr>
          <p:nvPr/>
        </p:nvGrpSpPr>
        <p:grpSpPr bwMode="auto">
          <a:xfrm>
            <a:off x="1981200" y="4373563"/>
            <a:ext cx="381000" cy="381000"/>
            <a:chOff x="2078" y="1680"/>
            <a:chExt cx="1615" cy="1615"/>
          </a:xfrm>
        </p:grpSpPr>
        <p:sp>
          <p:nvSpPr>
            <p:cNvPr id="4119" name="Oval 75"/>
            <p:cNvSpPr>
              <a:spLocks noChangeArrowheads="1"/>
            </p:cNvSpPr>
            <p:nvPr/>
          </p:nvSpPr>
          <p:spPr bwMode="gray">
            <a:xfrm>
              <a:off x="2078" y="1680"/>
              <a:ext cx="1615" cy="1615"/>
            </a:xfrm>
            <a:prstGeom prst="ellipse">
              <a:avLst/>
            </a:prstGeom>
            <a:gradFill rotWithShape="1">
              <a:gsLst>
                <a:gs pos="0">
                  <a:srgbClr val="767676"/>
                </a:gs>
                <a:gs pos="50000">
                  <a:srgbClr val="FFFFFF"/>
                </a:gs>
                <a:gs pos="100000">
                  <a:srgbClr val="767676"/>
                </a:gs>
              </a:gsLst>
              <a:lin ang="5400000" scaled="1"/>
            </a:gradFill>
            <a:ln w="57150" algn="ctr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120" name="Oval 76"/>
            <p:cNvSpPr>
              <a:spLocks noChangeArrowheads="1"/>
            </p:cNvSpPr>
            <p:nvPr/>
          </p:nvSpPr>
          <p:spPr bwMode="gray">
            <a:xfrm>
              <a:off x="2170" y="1771"/>
              <a:ext cx="1430" cy="1430"/>
            </a:xfrm>
            <a:prstGeom prst="ellipse">
              <a:avLst/>
            </a:prstGeom>
            <a:gradFill rotWithShape="1">
              <a:gsLst>
                <a:gs pos="0">
                  <a:srgbClr val="A2A2A2"/>
                </a:gs>
                <a:gs pos="50000">
                  <a:srgbClr val="FFFFFF"/>
                </a:gs>
                <a:gs pos="100000">
                  <a:srgbClr val="A2A2A2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0733" name="Oval 77"/>
            <p:cNvSpPr>
              <a:spLocks noChangeArrowheads="1"/>
            </p:cNvSpPr>
            <p:nvPr/>
          </p:nvSpPr>
          <p:spPr bwMode="gray">
            <a:xfrm>
              <a:off x="2253" y="1855"/>
              <a:ext cx="1265" cy="1265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tint val="0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tint val="0"/>
                    <a:invGamma/>
                  </a:scheme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122" name="Oval 78"/>
            <p:cNvSpPr>
              <a:spLocks noChangeArrowheads="1"/>
            </p:cNvSpPr>
            <p:nvPr/>
          </p:nvSpPr>
          <p:spPr bwMode="gray">
            <a:xfrm>
              <a:off x="2254" y="1856"/>
              <a:ext cx="1262" cy="1264"/>
            </a:xfrm>
            <a:prstGeom prst="ellipse">
              <a:avLst/>
            </a:prstGeom>
            <a:gradFill rotWithShape="1">
              <a:gsLst>
                <a:gs pos="0">
                  <a:srgbClr val="000000"/>
                </a:gs>
                <a:gs pos="100000">
                  <a:srgbClr val="8D67E1"/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ru-RU"/>
            </a:p>
          </p:txBody>
        </p:sp>
        <p:sp>
          <p:nvSpPr>
            <p:cNvPr id="70735" name="Oval 79"/>
            <p:cNvSpPr>
              <a:spLocks noChangeArrowheads="1"/>
            </p:cNvSpPr>
            <p:nvPr/>
          </p:nvSpPr>
          <p:spPr bwMode="gray">
            <a:xfrm>
              <a:off x="2334" y="1936"/>
              <a:ext cx="1097" cy="1104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shade val="54118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shade val="54118"/>
                    <a:invGamma/>
                  </a:schemeClr>
                </a:gs>
              </a:gsLst>
              <a:lin ang="189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124" name="Oval 80"/>
            <p:cNvSpPr>
              <a:spLocks noChangeArrowheads="1"/>
            </p:cNvSpPr>
            <p:nvPr/>
          </p:nvSpPr>
          <p:spPr bwMode="gray">
            <a:xfrm>
              <a:off x="2337" y="1939"/>
              <a:ext cx="1096" cy="1098"/>
            </a:xfrm>
            <a:prstGeom prst="ellipse">
              <a:avLst/>
            </a:prstGeom>
            <a:gradFill rotWithShape="1">
              <a:gsLst>
                <a:gs pos="0">
                  <a:srgbClr val="8D67E1"/>
                </a:gs>
                <a:gs pos="100000">
                  <a:srgbClr val="45326D"/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</p:spPr>
          <p:txBody>
            <a:bodyPr anchor="ctr">
              <a:spAutoFit/>
            </a:bodyPr>
            <a:lstStyle/>
            <a:p>
              <a:endParaRPr lang="ru-RU"/>
            </a:p>
          </p:txBody>
        </p:sp>
      </p:grpSp>
      <p:grpSp>
        <p:nvGrpSpPr>
          <p:cNvPr id="6" name="Group 81"/>
          <p:cNvGrpSpPr>
            <a:grpSpLocks/>
          </p:cNvGrpSpPr>
          <p:nvPr/>
        </p:nvGrpSpPr>
        <p:grpSpPr bwMode="auto">
          <a:xfrm>
            <a:off x="1524000" y="5148263"/>
            <a:ext cx="355600" cy="381000"/>
            <a:chOff x="2078" y="1680"/>
            <a:chExt cx="1615" cy="1615"/>
          </a:xfrm>
        </p:grpSpPr>
        <p:sp>
          <p:nvSpPr>
            <p:cNvPr id="4113" name="Oval 82"/>
            <p:cNvSpPr>
              <a:spLocks noChangeArrowheads="1"/>
            </p:cNvSpPr>
            <p:nvPr/>
          </p:nvSpPr>
          <p:spPr bwMode="gray">
            <a:xfrm>
              <a:off x="2078" y="1680"/>
              <a:ext cx="1615" cy="1615"/>
            </a:xfrm>
            <a:prstGeom prst="ellipse">
              <a:avLst/>
            </a:prstGeom>
            <a:gradFill rotWithShape="1">
              <a:gsLst>
                <a:gs pos="0">
                  <a:srgbClr val="767676"/>
                </a:gs>
                <a:gs pos="50000">
                  <a:srgbClr val="FFFFFF"/>
                </a:gs>
                <a:gs pos="100000">
                  <a:srgbClr val="767676"/>
                </a:gs>
              </a:gsLst>
              <a:lin ang="5400000" scaled="1"/>
            </a:gradFill>
            <a:ln w="57150" algn="ctr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114" name="Oval 83"/>
            <p:cNvSpPr>
              <a:spLocks noChangeArrowheads="1"/>
            </p:cNvSpPr>
            <p:nvPr/>
          </p:nvSpPr>
          <p:spPr bwMode="gray">
            <a:xfrm>
              <a:off x="2170" y="1771"/>
              <a:ext cx="1430" cy="1430"/>
            </a:xfrm>
            <a:prstGeom prst="ellipse">
              <a:avLst/>
            </a:prstGeom>
            <a:gradFill rotWithShape="1">
              <a:gsLst>
                <a:gs pos="0">
                  <a:srgbClr val="A2A2A2"/>
                </a:gs>
                <a:gs pos="50000">
                  <a:srgbClr val="FFFFFF"/>
                </a:gs>
                <a:gs pos="100000">
                  <a:srgbClr val="A2A2A2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0740" name="Oval 84"/>
            <p:cNvSpPr>
              <a:spLocks noChangeArrowheads="1"/>
            </p:cNvSpPr>
            <p:nvPr/>
          </p:nvSpPr>
          <p:spPr bwMode="gray">
            <a:xfrm>
              <a:off x="2251" y="1855"/>
              <a:ext cx="1262" cy="1265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tint val="0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tint val="0"/>
                    <a:invGamma/>
                  </a:scheme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116" name="Oval 85"/>
            <p:cNvSpPr>
              <a:spLocks noChangeArrowheads="1"/>
            </p:cNvSpPr>
            <p:nvPr/>
          </p:nvSpPr>
          <p:spPr bwMode="gray">
            <a:xfrm>
              <a:off x="2254" y="1856"/>
              <a:ext cx="1262" cy="1264"/>
            </a:xfrm>
            <a:prstGeom prst="ellipse">
              <a:avLst/>
            </a:prstGeom>
            <a:gradFill rotWithShape="1">
              <a:gsLst>
                <a:gs pos="0">
                  <a:srgbClr val="000000"/>
                </a:gs>
                <a:gs pos="100000">
                  <a:srgbClr val="E35E23"/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ru-RU"/>
            </a:p>
          </p:txBody>
        </p:sp>
        <p:sp>
          <p:nvSpPr>
            <p:cNvPr id="70742" name="Oval 86"/>
            <p:cNvSpPr>
              <a:spLocks noChangeArrowheads="1"/>
            </p:cNvSpPr>
            <p:nvPr/>
          </p:nvSpPr>
          <p:spPr bwMode="gray">
            <a:xfrm>
              <a:off x="2338" y="1936"/>
              <a:ext cx="1096" cy="1104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shade val="54118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shade val="54118"/>
                    <a:invGamma/>
                  </a:schemeClr>
                </a:gs>
              </a:gsLst>
              <a:lin ang="189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118" name="Oval 87"/>
            <p:cNvSpPr>
              <a:spLocks noChangeArrowheads="1"/>
            </p:cNvSpPr>
            <p:nvPr/>
          </p:nvSpPr>
          <p:spPr bwMode="gray">
            <a:xfrm>
              <a:off x="2337" y="1939"/>
              <a:ext cx="1096" cy="1098"/>
            </a:xfrm>
            <a:prstGeom prst="ellipse">
              <a:avLst/>
            </a:prstGeom>
            <a:gradFill rotWithShape="1">
              <a:gsLst>
                <a:gs pos="0">
                  <a:srgbClr val="E35E23"/>
                </a:gs>
                <a:gs pos="100000">
                  <a:srgbClr val="6E2E11"/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</p:spPr>
          <p:txBody>
            <a:bodyPr anchor="ctr">
              <a:spAutoFit/>
            </a:bodyPr>
            <a:lstStyle/>
            <a:p>
              <a:endParaRPr lang="ru-RU"/>
            </a:p>
          </p:txBody>
        </p:sp>
      </p:grpSp>
      <p:sp>
        <p:nvSpPr>
          <p:cNvPr id="49" name="Rectangle 2"/>
          <p:cNvSpPr txBox="1">
            <a:spLocks noChangeArrowheads="1"/>
          </p:cNvSpPr>
          <p:nvPr/>
        </p:nvSpPr>
        <p:spPr>
          <a:xfrm>
            <a:off x="457200" y="319088"/>
            <a:ext cx="8229600" cy="563562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ru-RU" sz="2400" i="1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Ход урока</a:t>
            </a:r>
          </a:p>
        </p:txBody>
      </p:sp>
      <p:sp>
        <p:nvSpPr>
          <p:cNvPr id="55" name="AutoShape 48">
            <a:hlinkClick r:id="" action="ppaction://noaction"/>
          </p:cNvPr>
          <p:cNvSpPr>
            <a:spLocks noChangeArrowheads="1"/>
          </p:cNvSpPr>
          <p:nvPr/>
        </p:nvSpPr>
        <p:spPr bwMode="gray">
          <a:xfrm>
            <a:off x="1822450" y="5099050"/>
            <a:ext cx="5821363" cy="508000"/>
          </a:xfrm>
          <a:prstGeom prst="roundRect">
            <a:avLst>
              <a:gd name="adj" fmla="val 50000"/>
            </a:avLst>
          </a:prstGeom>
          <a:noFill/>
          <a:ln w="28575" algn="ctr">
            <a:solidFill>
              <a:schemeClr val="bg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r>
              <a:rPr lang="ru-RU" sz="1700" b="1" dirty="0">
                <a:latin typeface="+mn-lt"/>
              </a:rPr>
              <a:t>Подведение итогов. Домашнее задание</a:t>
            </a:r>
            <a:endParaRPr lang="en-US" sz="1700" b="1" dirty="0">
              <a:latin typeface="+mn-lt"/>
            </a:endParaRPr>
          </a:p>
        </p:txBody>
      </p:sp>
      <p:sp>
        <p:nvSpPr>
          <p:cNvPr id="56" name="AutoShape 49">
            <a:hlinkClick r:id="" action="ppaction://noaction"/>
          </p:cNvPr>
          <p:cNvSpPr>
            <a:spLocks noChangeArrowheads="1"/>
          </p:cNvSpPr>
          <p:nvPr/>
        </p:nvSpPr>
        <p:spPr bwMode="gray">
          <a:xfrm>
            <a:off x="2317750" y="4271963"/>
            <a:ext cx="5897563" cy="508000"/>
          </a:xfrm>
          <a:prstGeom prst="roundRect">
            <a:avLst>
              <a:gd name="adj" fmla="val 50000"/>
            </a:avLst>
          </a:prstGeom>
          <a:noFill/>
          <a:ln w="28575" algn="ctr">
            <a:solidFill>
              <a:schemeClr val="bg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r>
              <a:rPr lang="ru-RU" sz="1700" b="1" dirty="0">
                <a:latin typeface="+mn-lt"/>
              </a:rPr>
              <a:t>Творческое задание. </a:t>
            </a:r>
            <a:endParaRPr lang="en-US" sz="1700" b="1" dirty="0">
              <a:latin typeface="+mn-lt"/>
            </a:endParaRPr>
          </a:p>
        </p:txBody>
      </p:sp>
      <p:sp>
        <p:nvSpPr>
          <p:cNvPr id="57" name="AutoShape 50">
            <a:hlinkClick r:id="rId3" action="ppaction://hlinksldjump"/>
          </p:cNvPr>
          <p:cNvSpPr>
            <a:spLocks noChangeArrowheads="1"/>
          </p:cNvSpPr>
          <p:nvPr/>
        </p:nvSpPr>
        <p:spPr bwMode="gray">
          <a:xfrm>
            <a:off x="2438400" y="3459163"/>
            <a:ext cx="5419725" cy="508000"/>
          </a:xfrm>
          <a:prstGeom prst="roundRect">
            <a:avLst>
              <a:gd name="adj" fmla="val 50000"/>
            </a:avLst>
          </a:prstGeom>
          <a:noFill/>
          <a:ln w="28575" algn="ctr">
            <a:solidFill>
              <a:schemeClr val="bg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r>
              <a:rPr lang="ru-RU" sz="1700" b="1" dirty="0">
                <a:latin typeface="+mn-lt"/>
              </a:rPr>
              <a:t>Актуализация и диагностика знаний</a:t>
            </a:r>
          </a:p>
        </p:txBody>
      </p:sp>
      <p:sp>
        <p:nvSpPr>
          <p:cNvPr id="58" name="AutoShape 52">
            <a:hlinkClick r:id="rId4" action="ppaction://hlinksldjump"/>
          </p:cNvPr>
          <p:cNvSpPr>
            <a:spLocks noChangeArrowheads="1"/>
          </p:cNvSpPr>
          <p:nvPr/>
        </p:nvSpPr>
        <p:spPr bwMode="gray">
          <a:xfrm>
            <a:off x="1765300" y="1820863"/>
            <a:ext cx="3806825" cy="508000"/>
          </a:xfrm>
          <a:prstGeom prst="roundRect">
            <a:avLst>
              <a:gd name="adj" fmla="val 50000"/>
            </a:avLst>
          </a:prstGeom>
          <a:noFill/>
          <a:ln w="28575" algn="ctr">
            <a:solidFill>
              <a:schemeClr val="bg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just">
              <a:defRPr/>
            </a:pPr>
            <a:r>
              <a:rPr lang="ru-RU" sz="1700" b="1" dirty="0">
                <a:latin typeface="+mn-lt"/>
              </a:rPr>
              <a:t>Организационный момент</a:t>
            </a:r>
          </a:p>
        </p:txBody>
      </p:sp>
      <p:sp>
        <p:nvSpPr>
          <p:cNvPr id="59" name="Прямоугольник 58">
            <a:hlinkClick r:id="rId5" action="ppaction://hlinksldjump"/>
          </p:cNvPr>
          <p:cNvSpPr/>
          <p:nvPr/>
        </p:nvSpPr>
        <p:spPr>
          <a:xfrm>
            <a:off x="2428875" y="2643188"/>
            <a:ext cx="6143625" cy="354012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0" hangingPunct="0">
              <a:defRPr/>
            </a:pPr>
            <a:r>
              <a:rPr lang="ru-RU" sz="1700" b="1" dirty="0">
                <a:latin typeface="+mn-lt"/>
              </a:rPr>
              <a:t>Беседа-опрос по теоретическому материалу</a:t>
            </a:r>
            <a:endParaRPr lang="en-US" sz="1700" b="1" dirty="0">
              <a:latin typeface="+mn-lt"/>
            </a:endParaRPr>
          </a:p>
        </p:txBody>
      </p:sp>
      <p:sp>
        <p:nvSpPr>
          <p:cNvPr id="4112" name="AutoShape 51"/>
          <p:cNvSpPr>
            <a:spLocks noChangeArrowheads="1"/>
          </p:cNvSpPr>
          <p:nvPr/>
        </p:nvSpPr>
        <p:spPr bwMode="gray">
          <a:xfrm>
            <a:off x="2286000" y="2590800"/>
            <a:ext cx="6286500" cy="508000"/>
          </a:xfrm>
          <a:prstGeom prst="roundRect">
            <a:avLst>
              <a:gd name="adj" fmla="val 50000"/>
            </a:avLst>
          </a:prstGeom>
          <a:noFill/>
          <a:ln w="28575" algn="ctr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pPr eaLnBrk="0" hangingPunct="0"/>
            <a:endParaRPr lang="ru-RU" b="1">
              <a:solidFill>
                <a:srgbClr val="0099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357188"/>
            <a:ext cx="9144000" cy="4619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449263" algn="just">
              <a:spcBef>
                <a:spcPct val="50000"/>
              </a:spcBef>
              <a:defRPr/>
            </a:pPr>
            <a:r>
              <a:rPr lang="ru-RU" sz="24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Цели урока</a:t>
            </a:r>
            <a:endParaRPr lang="ru-RU" sz="24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142875" y="1285875"/>
            <a:ext cx="8786813" cy="2357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just">
              <a:spcBef>
                <a:spcPct val="20000"/>
              </a:spcBef>
              <a:buClr>
                <a:schemeClr val="tx1"/>
              </a:buClr>
              <a:buFont typeface="Calibri" pitchFamily="34" charset="0"/>
              <a:buAutoNum type="arabicPeriod"/>
              <a:defRPr/>
            </a:pPr>
            <a:endParaRPr lang="ru-RU" sz="1700" kern="0" dirty="0" smtClean="0">
              <a:latin typeface="+mn-lt"/>
            </a:endParaRPr>
          </a:p>
          <a:p>
            <a:pPr marL="342900" indent="-342900" algn="just">
              <a:spcBef>
                <a:spcPct val="20000"/>
              </a:spcBef>
              <a:buClr>
                <a:schemeClr val="tx1"/>
              </a:buClr>
              <a:defRPr/>
            </a:pPr>
            <a:r>
              <a:rPr lang="ru-RU" sz="1700" kern="0" dirty="0" smtClean="0">
                <a:latin typeface="+mn-lt"/>
              </a:rPr>
              <a:t>1. Повторение изученного о публицистическом стиле.</a:t>
            </a:r>
          </a:p>
          <a:p>
            <a:pPr marL="342900" indent="-342900" algn="just">
              <a:spcBef>
                <a:spcPct val="20000"/>
              </a:spcBef>
              <a:buClr>
                <a:schemeClr val="tx1"/>
              </a:buClr>
              <a:defRPr/>
            </a:pPr>
            <a:r>
              <a:rPr lang="ru-RU" sz="1700" kern="0" dirty="0" smtClean="0"/>
              <a:t>2. </a:t>
            </a:r>
            <a:r>
              <a:rPr lang="ru-RU" sz="1700" kern="0" dirty="0" smtClean="0">
                <a:latin typeface="+mn-lt"/>
              </a:rPr>
              <a:t>Закрепление </a:t>
            </a:r>
            <a:r>
              <a:rPr lang="ru-RU" sz="1700" kern="0" dirty="0">
                <a:latin typeface="+mn-lt"/>
              </a:rPr>
              <a:t>умения определять и характеризовать текст публицистического стиля.</a:t>
            </a:r>
          </a:p>
          <a:p>
            <a:pPr marL="342900" indent="-342900" algn="just">
              <a:spcBef>
                <a:spcPct val="20000"/>
              </a:spcBef>
              <a:buClr>
                <a:schemeClr val="tx1"/>
              </a:buClr>
              <a:defRPr/>
            </a:pPr>
            <a:r>
              <a:rPr lang="ru-RU" sz="1700" kern="0" dirty="0" smtClean="0">
                <a:latin typeface="+mn-lt"/>
              </a:rPr>
              <a:t>3. Закрепление </a:t>
            </a:r>
            <a:r>
              <a:rPr lang="ru-RU" sz="1700" kern="0" dirty="0">
                <a:latin typeface="+mn-lt"/>
              </a:rPr>
              <a:t>умения создавать текст публицистического стиля.</a:t>
            </a:r>
          </a:p>
          <a:p>
            <a:pPr marL="342900" indent="-342900" algn="just">
              <a:spcBef>
                <a:spcPct val="20000"/>
              </a:spcBef>
              <a:buClr>
                <a:schemeClr val="tx1"/>
              </a:buClr>
              <a:defRPr/>
            </a:pPr>
            <a:r>
              <a:rPr lang="ru-RU" sz="1700" kern="0" dirty="0" smtClean="0">
                <a:latin typeface="+mn-lt"/>
              </a:rPr>
              <a:t>4. Формирование </a:t>
            </a:r>
            <a:r>
              <a:rPr lang="ru-RU" sz="1700" kern="0" dirty="0">
                <a:latin typeface="+mn-lt"/>
              </a:rPr>
              <a:t>умения характеризовать заметку в газету как жанр публицистики.</a:t>
            </a:r>
          </a:p>
          <a:p>
            <a:pPr marL="342900" indent="-342900" algn="just">
              <a:spcBef>
                <a:spcPct val="20000"/>
              </a:spcBef>
              <a:buClr>
                <a:schemeClr val="tx1"/>
              </a:buClr>
              <a:defRPr/>
            </a:pPr>
            <a:r>
              <a:rPr lang="ru-RU" sz="1700" kern="0" dirty="0" smtClean="0">
                <a:latin typeface="+mn-lt"/>
              </a:rPr>
              <a:t>5. Формирование </a:t>
            </a:r>
            <a:r>
              <a:rPr lang="ru-RU" sz="1700" kern="0" dirty="0">
                <a:latin typeface="+mn-lt"/>
              </a:rPr>
              <a:t>умения использовать в заметке средства публицистического воздействия  на читателя</a:t>
            </a:r>
            <a:r>
              <a:rPr lang="ru-RU" sz="1700" kern="0" dirty="0" smtClean="0">
                <a:latin typeface="+mn-lt"/>
              </a:rPr>
              <a:t>.</a:t>
            </a:r>
            <a:endParaRPr lang="ru-RU" sz="1700" kern="0" dirty="0">
              <a:latin typeface="+mn-lt"/>
            </a:endParaRPr>
          </a:p>
        </p:txBody>
      </p:sp>
      <p:sp>
        <p:nvSpPr>
          <p:cNvPr id="6" name="Управляющая кнопка: домой 5">
            <a:hlinkClick r:id="rId2" action="ppaction://hlinksldjump" highlightClick="1"/>
          </p:cNvPr>
          <p:cNvSpPr/>
          <p:nvPr/>
        </p:nvSpPr>
        <p:spPr>
          <a:xfrm>
            <a:off x="8458200" y="6386513"/>
            <a:ext cx="685800" cy="471487"/>
          </a:xfrm>
          <a:prstGeom prst="actionButtonHom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5125" name="Picture 11" descr="C:\Documents and Settings\Бабанова НЮ\Рабочий стол\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857875" y="3133725"/>
            <a:ext cx="3011488" cy="3203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4"/>
          <p:cNvSpPr>
            <a:spLocks noEditPoints="1"/>
          </p:cNvSpPr>
          <p:nvPr/>
        </p:nvSpPr>
        <p:spPr bwMode="gray">
          <a:xfrm rot="20241944">
            <a:off x="4575175" y="2449513"/>
            <a:ext cx="4408488" cy="2068512"/>
          </a:xfrm>
          <a:custGeom>
            <a:avLst/>
            <a:gdLst/>
            <a:ahLst/>
            <a:cxnLst>
              <a:cxn ang="0">
                <a:pos x="1692" y="12"/>
              </a:cxn>
              <a:cxn ang="0">
                <a:pos x="1234" y="74"/>
              </a:cxn>
              <a:cxn ang="0">
                <a:pos x="828" y="182"/>
              </a:cxn>
              <a:cxn ang="0">
                <a:pos x="486" y="330"/>
              </a:cxn>
              <a:cxn ang="0">
                <a:pos x="226" y="510"/>
              </a:cxn>
              <a:cxn ang="0">
                <a:pos x="58" y="718"/>
              </a:cxn>
              <a:cxn ang="0">
                <a:pos x="0" y="944"/>
              </a:cxn>
              <a:cxn ang="0">
                <a:pos x="58" y="1170"/>
              </a:cxn>
              <a:cxn ang="0">
                <a:pos x="226" y="1378"/>
              </a:cxn>
              <a:cxn ang="0">
                <a:pos x="486" y="1558"/>
              </a:cxn>
              <a:cxn ang="0">
                <a:pos x="828" y="1706"/>
              </a:cxn>
              <a:cxn ang="0">
                <a:pos x="1234" y="1814"/>
              </a:cxn>
              <a:cxn ang="0">
                <a:pos x="1692" y="1876"/>
              </a:cxn>
              <a:cxn ang="0">
                <a:pos x="2186" y="1884"/>
              </a:cxn>
              <a:cxn ang="0">
                <a:pos x="2658" y="1840"/>
              </a:cxn>
              <a:cxn ang="0">
                <a:pos x="3084" y="1746"/>
              </a:cxn>
              <a:cxn ang="0">
                <a:pos x="3448" y="1612"/>
              </a:cxn>
              <a:cxn ang="0">
                <a:pos x="3738" y="1442"/>
              </a:cxn>
              <a:cxn ang="0">
                <a:pos x="3938" y="1242"/>
              </a:cxn>
              <a:cxn ang="0">
                <a:pos x="4034" y="1022"/>
              </a:cxn>
              <a:cxn ang="0">
                <a:pos x="4014" y="790"/>
              </a:cxn>
              <a:cxn ang="0">
                <a:pos x="3882" y="576"/>
              </a:cxn>
              <a:cxn ang="0">
                <a:pos x="3650" y="386"/>
              </a:cxn>
              <a:cxn ang="0">
                <a:pos x="3334" y="228"/>
              </a:cxn>
              <a:cxn ang="0">
                <a:pos x="2948" y="106"/>
              </a:cxn>
              <a:cxn ang="0">
                <a:pos x="2506" y="28"/>
              </a:cxn>
              <a:cxn ang="0">
                <a:pos x="2020" y="0"/>
              </a:cxn>
              <a:cxn ang="0">
                <a:pos x="1606" y="1736"/>
              </a:cxn>
              <a:cxn ang="0">
                <a:pos x="1164" y="1678"/>
              </a:cxn>
              <a:cxn ang="0">
                <a:pos x="776" y="1576"/>
              </a:cxn>
              <a:cxn ang="0">
                <a:pos x="458" y="1436"/>
              </a:cxn>
              <a:cxn ang="0">
                <a:pos x="224" y="1266"/>
              </a:cxn>
              <a:cxn ang="0">
                <a:pos x="88" y="1074"/>
              </a:cxn>
              <a:cxn ang="0">
                <a:pos x="68" y="864"/>
              </a:cxn>
              <a:cxn ang="0">
                <a:pos x="166" y="664"/>
              </a:cxn>
              <a:cxn ang="0">
                <a:pos x="370" y="486"/>
              </a:cxn>
              <a:cxn ang="0">
                <a:pos x="662" y="336"/>
              </a:cxn>
              <a:cxn ang="0">
                <a:pos x="1028" y="222"/>
              </a:cxn>
              <a:cxn ang="0">
                <a:pos x="1454" y="148"/>
              </a:cxn>
              <a:cxn ang="0">
                <a:pos x="1922" y="120"/>
              </a:cxn>
              <a:cxn ang="0">
                <a:pos x="2392" y="148"/>
              </a:cxn>
              <a:cxn ang="0">
                <a:pos x="2818" y="222"/>
              </a:cxn>
              <a:cxn ang="0">
                <a:pos x="3184" y="336"/>
              </a:cxn>
              <a:cxn ang="0">
                <a:pos x="3476" y="486"/>
              </a:cxn>
              <a:cxn ang="0">
                <a:pos x="3680" y="664"/>
              </a:cxn>
              <a:cxn ang="0">
                <a:pos x="3778" y="864"/>
              </a:cxn>
              <a:cxn ang="0">
                <a:pos x="3758" y="1074"/>
              </a:cxn>
              <a:cxn ang="0">
                <a:pos x="3622" y="1266"/>
              </a:cxn>
              <a:cxn ang="0">
                <a:pos x="3388" y="1436"/>
              </a:cxn>
              <a:cxn ang="0">
                <a:pos x="3070" y="1576"/>
              </a:cxn>
              <a:cxn ang="0">
                <a:pos x="2682" y="1678"/>
              </a:cxn>
              <a:cxn ang="0">
                <a:pos x="2240" y="1736"/>
              </a:cxn>
            </a:cxnLst>
            <a:rect l="0" t="0" r="r" b="b"/>
            <a:pathLst>
              <a:path w="4040" h="1888">
                <a:moveTo>
                  <a:pt x="2020" y="0"/>
                </a:moveTo>
                <a:lnTo>
                  <a:pt x="1854" y="4"/>
                </a:lnTo>
                <a:lnTo>
                  <a:pt x="1692" y="12"/>
                </a:lnTo>
                <a:lnTo>
                  <a:pt x="1534" y="28"/>
                </a:lnTo>
                <a:lnTo>
                  <a:pt x="1382" y="48"/>
                </a:lnTo>
                <a:lnTo>
                  <a:pt x="1234" y="74"/>
                </a:lnTo>
                <a:lnTo>
                  <a:pt x="1092" y="106"/>
                </a:lnTo>
                <a:lnTo>
                  <a:pt x="956" y="142"/>
                </a:lnTo>
                <a:lnTo>
                  <a:pt x="828" y="182"/>
                </a:lnTo>
                <a:lnTo>
                  <a:pt x="706" y="228"/>
                </a:lnTo>
                <a:lnTo>
                  <a:pt x="592" y="276"/>
                </a:lnTo>
                <a:lnTo>
                  <a:pt x="486" y="330"/>
                </a:lnTo>
                <a:lnTo>
                  <a:pt x="390" y="386"/>
                </a:lnTo>
                <a:lnTo>
                  <a:pt x="302" y="446"/>
                </a:lnTo>
                <a:lnTo>
                  <a:pt x="226" y="510"/>
                </a:lnTo>
                <a:lnTo>
                  <a:pt x="158" y="576"/>
                </a:lnTo>
                <a:lnTo>
                  <a:pt x="102" y="646"/>
                </a:lnTo>
                <a:lnTo>
                  <a:pt x="58" y="718"/>
                </a:lnTo>
                <a:lnTo>
                  <a:pt x="26" y="790"/>
                </a:lnTo>
                <a:lnTo>
                  <a:pt x="6" y="866"/>
                </a:lnTo>
                <a:lnTo>
                  <a:pt x="0" y="944"/>
                </a:lnTo>
                <a:lnTo>
                  <a:pt x="6" y="1022"/>
                </a:lnTo>
                <a:lnTo>
                  <a:pt x="26" y="1098"/>
                </a:lnTo>
                <a:lnTo>
                  <a:pt x="58" y="1170"/>
                </a:lnTo>
                <a:lnTo>
                  <a:pt x="102" y="1242"/>
                </a:lnTo>
                <a:lnTo>
                  <a:pt x="158" y="1312"/>
                </a:lnTo>
                <a:lnTo>
                  <a:pt x="226" y="1378"/>
                </a:lnTo>
                <a:lnTo>
                  <a:pt x="302" y="1442"/>
                </a:lnTo>
                <a:lnTo>
                  <a:pt x="390" y="1502"/>
                </a:lnTo>
                <a:lnTo>
                  <a:pt x="486" y="1558"/>
                </a:lnTo>
                <a:lnTo>
                  <a:pt x="592" y="1612"/>
                </a:lnTo>
                <a:lnTo>
                  <a:pt x="706" y="1660"/>
                </a:lnTo>
                <a:lnTo>
                  <a:pt x="828" y="1706"/>
                </a:lnTo>
                <a:lnTo>
                  <a:pt x="956" y="1746"/>
                </a:lnTo>
                <a:lnTo>
                  <a:pt x="1092" y="1782"/>
                </a:lnTo>
                <a:lnTo>
                  <a:pt x="1234" y="1814"/>
                </a:lnTo>
                <a:lnTo>
                  <a:pt x="1382" y="1840"/>
                </a:lnTo>
                <a:lnTo>
                  <a:pt x="1534" y="1860"/>
                </a:lnTo>
                <a:lnTo>
                  <a:pt x="1692" y="1876"/>
                </a:lnTo>
                <a:lnTo>
                  <a:pt x="1854" y="1884"/>
                </a:lnTo>
                <a:lnTo>
                  <a:pt x="2020" y="1888"/>
                </a:lnTo>
                <a:lnTo>
                  <a:pt x="2186" y="1884"/>
                </a:lnTo>
                <a:lnTo>
                  <a:pt x="2348" y="1876"/>
                </a:lnTo>
                <a:lnTo>
                  <a:pt x="2506" y="1860"/>
                </a:lnTo>
                <a:lnTo>
                  <a:pt x="2658" y="1840"/>
                </a:lnTo>
                <a:lnTo>
                  <a:pt x="2806" y="1814"/>
                </a:lnTo>
                <a:lnTo>
                  <a:pt x="2948" y="1782"/>
                </a:lnTo>
                <a:lnTo>
                  <a:pt x="3084" y="1746"/>
                </a:lnTo>
                <a:lnTo>
                  <a:pt x="3212" y="1706"/>
                </a:lnTo>
                <a:lnTo>
                  <a:pt x="3334" y="1660"/>
                </a:lnTo>
                <a:lnTo>
                  <a:pt x="3448" y="1612"/>
                </a:lnTo>
                <a:lnTo>
                  <a:pt x="3554" y="1558"/>
                </a:lnTo>
                <a:lnTo>
                  <a:pt x="3650" y="1502"/>
                </a:lnTo>
                <a:lnTo>
                  <a:pt x="3738" y="1442"/>
                </a:lnTo>
                <a:lnTo>
                  <a:pt x="3814" y="1378"/>
                </a:lnTo>
                <a:lnTo>
                  <a:pt x="3882" y="1312"/>
                </a:lnTo>
                <a:lnTo>
                  <a:pt x="3938" y="1242"/>
                </a:lnTo>
                <a:lnTo>
                  <a:pt x="3982" y="1170"/>
                </a:lnTo>
                <a:lnTo>
                  <a:pt x="4014" y="1098"/>
                </a:lnTo>
                <a:lnTo>
                  <a:pt x="4034" y="1022"/>
                </a:lnTo>
                <a:lnTo>
                  <a:pt x="4040" y="944"/>
                </a:lnTo>
                <a:lnTo>
                  <a:pt x="4034" y="866"/>
                </a:lnTo>
                <a:lnTo>
                  <a:pt x="4014" y="790"/>
                </a:lnTo>
                <a:lnTo>
                  <a:pt x="3982" y="718"/>
                </a:lnTo>
                <a:lnTo>
                  <a:pt x="3938" y="646"/>
                </a:lnTo>
                <a:lnTo>
                  <a:pt x="3882" y="576"/>
                </a:lnTo>
                <a:lnTo>
                  <a:pt x="3814" y="510"/>
                </a:lnTo>
                <a:lnTo>
                  <a:pt x="3738" y="446"/>
                </a:lnTo>
                <a:lnTo>
                  <a:pt x="3650" y="386"/>
                </a:lnTo>
                <a:lnTo>
                  <a:pt x="3554" y="330"/>
                </a:lnTo>
                <a:lnTo>
                  <a:pt x="3448" y="276"/>
                </a:lnTo>
                <a:lnTo>
                  <a:pt x="3334" y="228"/>
                </a:lnTo>
                <a:lnTo>
                  <a:pt x="3212" y="182"/>
                </a:lnTo>
                <a:lnTo>
                  <a:pt x="3084" y="142"/>
                </a:lnTo>
                <a:lnTo>
                  <a:pt x="2948" y="106"/>
                </a:lnTo>
                <a:lnTo>
                  <a:pt x="2806" y="74"/>
                </a:lnTo>
                <a:lnTo>
                  <a:pt x="2658" y="48"/>
                </a:lnTo>
                <a:lnTo>
                  <a:pt x="2506" y="28"/>
                </a:lnTo>
                <a:lnTo>
                  <a:pt x="2348" y="12"/>
                </a:lnTo>
                <a:lnTo>
                  <a:pt x="2186" y="4"/>
                </a:lnTo>
                <a:lnTo>
                  <a:pt x="2020" y="0"/>
                </a:lnTo>
                <a:close/>
                <a:moveTo>
                  <a:pt x="1922" y="1748"/>
                </a:moveTo>
                <a:lnTo>
                  <a:pt x="1762" y="1746"/>
                </a:lnTo>
                <a:lnTo>
                  <a:pt x="1606" y="1736"/>
                </a:lnTo>
                <a:lnTo>
                  <a:pt x="1454" y="1722"/>
                </a:lnTo>
                <a:lnTo>
                  <a:pt x="1306" y="1702"/>
                </a:lnTo>
                <a:lnTo>
                  <a:pt x="1164" y="1678"/>
                </a:lnTo>
                <a:lnTo>
                  <a:pt x="1028" y="1648"/>
                </a:lnTo>
                <a:lnTo>
                  <a:pt x="898" y="1614"/>
                </a:lnTo>
                <a:lnTo>
                  <a:pt x="776" y="1576"/>
                </a:lnTo>
                <a:lnTo>
                  <a:pt x="662" y="1532"/>
                </a:lnTo>
                <a:lnTo>
                  <a:pt x="554" y="1486"/>
                </a:lnTo>
                <a:lnTo>
                  <a:pt x="458" y="1436"/>
                </a:lnTo>
                <a:lnTo>
                  <a:pt x="370" y="1382"/>
                </a:lnTo>
                <a:lnTo>
                  <a:pt x="292" y="1326"/>
                </a:lnTo>
                <a:lnTo>
                  <a:pt x="224" y="1266"/>
                </a:lnTo>
                <a:lnTo>
                  <a:pt x="166" y="1204"/>
                </a:lnTo>
                <a:lnTo>
                  <a:pt x="122" y="1140"/>
                </a:lnTo>
                <a:lnTo>
                  <a:pt x="88" y="1074"/>
                </a:lnTo>
                <a:lnTo>
                  <a:pt x="68" y="1004"/>
                </a:lnTo>
                <a:lnTo>
                  <a:pt x="62" y="934"/>
                </a:lnTo>
                <a:lnTo>
                  <a:pt x="68" y="864"/>
                </a:lnTo>
                <a:lnTo>
                  <a:pt x="88" y="796"/>
                </a:lnTo>
                <a:lnTo>
                  <a:pt x="122" y="730"/>
                </a:lnTo>
                <a:lnTo>
                  <a:pt x="166" y="664"/>
                </a:lnTo>
                <a:lnTo>
                  <a:pt x="224" y="602"/>
                </a:lnTo>
                <a:lnTo>
                  <a:pt x="292" y="544"/>
                </a:lnTo>
                <a:lnTo>
                  <a:pt x="370" y="486"/>
                </a:lnTo>
                <a:lnTo>
                  <a:pt x="458" y="434"/>
                </a:lnTo>
                <a:lnTo>
                  <a:pt x="554" y="382"/>
                </a:lnTo>
                <a:lnTo>
                  <a:pt x="662" y="336"/>
                </a:lnTo>
                <a:lnTo>
                  <a:pt x="776" y="294"/>
                </a:lnTo>
                <a:lnTo>
                  <a:pt x="898" y="256"/>
                </a:lnTo>
                <a:lnTo>
                  <a:pt x="1028" y="222"/>
                </a:lnTo>
                <a:lnTo>
                  <a:pt x="1164" y="192"/>
                </a:lnTo>
                <a:lnTo>
                  <a:pt x="1306" y="166"/>
                </a:lnTo>
                <a:lnTo>
                  <a:pt x="1454" y="148"/>
                </a:lnTo>
                <a:lnTo>
                  <a:pt x="1606" y="132"/>
                </a:lnTo>
                <a:lnTo>
                  <a:pt x="1762" y="124"/>
                </a:lnTo>
                <a:lnTo>
                  <a:pt x="1922" y="120"/>
                </a:lnTo>
                <a:lnTo>
                  <a:pt x="2084" y="124"/>
                </a:lnTo>
                <a:lnTo>
                  <a:pt x="2240" y="132"/>
                </a:lnTo>
                <a:lnTo>
                  <a:pt x="2392" y="148"/>
                </a:lnTo>
                <a:lnTo>
                  <a:pt x="2540" y="166"/>
                </a:lnTo>
                <a:lnTo>
                  <a:pt x="2682" y="192"/>
                </a:lnTo>
                <a:lnTo>
                  <a:pt x="2818" y="222"/>
                </a:lnTo>
                <a:lnTo>
                  <a:pt x="2948" y="256"/>
                </a:lnTo>
                <a:lnTo>
                  <a:pt x="3070" y="294"/>
                </a:lnTo>
                <a:lnTo>
                  <a:pt x="3184" y="336"/>
                </a:lnTo>
                <a:lnTo>
                  <a:pt x="3292" y="382"/>
                </a:lnTo>
                <a:lnTo>
                  <a:pt x="3388" y="434"/>
                </a:lnTo>
                <a:lnTo>
                  <a:pt x="3476" y="486"/>
                </a:lnTo>
                <a:lnTo>
                  <a:pt x="3554" y="544"/>
                </a:lnTo>
                <a:lnTo>
                  <a:pt x="3622" y="602"/>
                </a:lnTo>
                <a:lnTo>
                  <a:pt x="3680" y="664"/>
                </a:lnTo>
                <a:lnTo>
                  <a:pt x="3724" y="730"/>
                </a:lnTo>
                <a:lnTo>
                  <a:pt x="3758" y="796"/>
                </a:lnTo>
                <a:lnTo>
                  <a:pt x="3778" y="864"/>
                </a:lnTo>
                <a:lnTo>
                  <a:pt x="3784" y="934"/>
                </a:lnTo>
                <a:lnTo>
                  <a:pt x="3778" y="1004"/>
                </a:lnTo>
                <a:lnTo>
                  <a:pt x="3758" y="1074"/>
                </a:lnTo>
                <a:lnTo>
                  <a:pt x="3724" y="1140"/>
                </a:lnTo>
                <a:lnTo>
                  <a:pt x="3680" y="1204"/>
                </a:lnTo>
                <a:lnTo>
                  <a:pt x="3622" y="1266"/>
                </a:lnTo>
                <a:lnTo>
                  <a:pt x="3554" y="1326"/>
                </a:lnTo>
                <a:lnTo>
                  <a:pt x="3476" y="1382"/>
                </a:lnTo>
                <a:lnTo>
                  <a:pt x="3388" y="1436"/>
                </a:lnTo>
                <a:lnTo>
                  <a:pt x="3292" y="1486"/>
                </a:lnTo>
                <a:lnTo>
                  <a:pt x="3184" y="1532"/>
                </a:lnTo>
                <a:lnTo>
                  <a:pt x="3070" y="1576"/>
                </a:lnTo>
                <a:lnTo>
                  <a:pt x="2948" y="1614"/>
                </a:lnTo>
                <a:lnTo>
                  <a:pt x="2818" y="1648"/>
                </a:lnTo>
                <a:lnTo>
                  <a:pt x="2682" y="1678"/>
                </a:lnTo>
                <a:lnTo>
                  <a:pt x="2540" y="1702"/>
                </a:lnTo>
                <a:lnTo>
                  <a:pt x="2392" y="1722"/>
                </a:lnTo>
                <a:lnTo>
                  <a:pt x="2240" y="1736"/>
                </a:lnTo>
                <a:lnTo>
                  <a:pt x="2084" y="1746"/>
                </a:lnTo>
                <a:lnTo>
                  <a:pt x="1922" y="1748"/>
                </a:lnTo>
                <a:close/>
              </a:path>
            </a:pathLst>
          </a:custGeom>
          <a:solidFill>
            <a:schemeClr val="accent5">
              <a:lumMod val="40000"/>
              <a:lumOff val="6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1500188" y="357188"/>
            <a:ext cx="7643812" cy="571500"/>
          </a:xfrm>
          <a:prstGeom prst="rect">
            <a:avLst/>
          </a:prstGeom>
        </p:spPr>
        <p:txBody>
          <a:bodyPr/>
          <a:lstStyle/>
          <a:p>
            <a:pPr marL="342900" indent="-342900">
              <a:defRPr/>
            </a:pPr>
            <a:r>
              <a:rPr lang="ru-RU" sz="2400" i="1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 </a:t>
            </a:r>
            <a:r>
              <a:rPr lang="ru-RU" sz="2400" i="1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Какие стили речи вам известны?</a:t>
            </a:r>
          </a:p>
        </p:txBody>
      </p:sp>
      <p:sp>
        <p:nvSpPr>
          <p:cNvPr id="4" name="AutoShape 5"/>
          <p:cNvSpPr>
            <a:spLocks noChangeArrowheads="1"/>
          </p:cNvSpPr>
          <p:nvPr/>
        </p:nvSpPr>
        <p:spPr bwMode="auto">
          <a:xfrm>
            <a:off x="214313" y="4500563"/>
            <a:ext cx="2286000" cy="500062"/>
          </a:xfrm>
          <a:prstGeom prst="roundRect">
            <a:avLst>
              <a:gd name="adj" fmla="val 16667"/>
            </a:avLst>
          </a:prstGeom>
          <a:noFill/>
          <a:ln w="38100">
            <a:solidFill>
              <a:schemeClr val="accent6">
                <a:lumMod val="50000"/>
              </a:schemeClr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0" hangingPunct="0">
              <a:defRPr/>
            </a:pPr>
            <a:endParaRPr lang="ru-RU">
              <a:latin typeface="Verdana" pitchFamily="34" charset="0"/>
            </a:endParaRPr>
          </a:p>
        </p:txBody>
      </p:sp>
      <p:sp>
        <p:nvSpPr>
          <p:cNvPr id="5" name="Freeform 7"/>
          <p:cNvSpPr>
            <a:spLocks/>
          </p:cNvSpPr>
          <p:nvPr/>
        </p:nvSpPr>
        <p:spPr bwMode="gray">
          <a:xfrm rot="19864043">
            <a:off x="1193800" y="3400425"/>
            <a:ext cx="1046163" cy="1071563"/>
          </a:xfrm>
          <a:custGeom>
            <a:avLst/>
            <a:gdLst/>
            <a:ahLst/>
            <a:cxnLst>
              <a:cxn ang="0">
                <a:pos x="580" y="0"/>
              </a:cxn>
              <a:cxn ang="0">
                <a:pos x="578" y="90"/>
              </a:cxn>
              <a:cxn ang="0">
                <a:pos x="568" y="174"/>
              </a:cxn>
              <a:cxn ang="0">
                <a:pos x="552" y="252"/>
              </a:cxn>
              <a:cxn ang="0">
                <a:pos x="526" y="324"/>
              </a:cxn>
              <a:cxn ang="0">
                <a:pos x="494" y="390"/>
              </a:cxn>
              <a:cxn ang="0">
                <a:pos x="452" y="450"/>
              </a:cxn>
              <a:cxn ang="0">
                <a:pos x="402" y="508"/>
              </a:cxn>
              <a:cxn ang="0">
                <a:pos x="342" y="560"/>
              </a:cxn>
              <a:cxn ang="0">
                <a:pos x="270" y="610"/>
              </a:cxn>
              <a:cxn ang="0">
                <a:pos x="188" y="656"/>
              </a:cxn>
              <a:cxn ang="0">
                <a:pos x="188" y="798"/>
              </a:cxn>
              <a:cxn ang="0">
                <a:pos x="0" y="514"/>
              </a:cxn>
              <a:cxn ang="0">
                <a:pos x="188" y="230"/>
              </a:cxn>
              <a:cxn ang="0">
                <a:pos x="188" y="372"/>
              </a:cxn>
              <a:cxn ang="0">
                <a:pos x="224" y="368"/>
              </a:cxn>
              <a:cxn ang="0">
                <a:pos x="264" y="356"/>
              </a:cxn>
              <a:cxn ang="0">
                <a:pos x="306" y="336"/>
              </a:cxn>
              <a:cxn ang="0">
                <a:pos x="348" y="310"/>
              </a:cxn>
              <a:cxn ang="0">
                <a:pos x="392" y="280"/>
              </a:cxn>
              <a:cxn ang="0">
                <a:pos x="432" y="246"/>
              </a:cxn>
              <a:cxn ang="0">
                <a:pos x="472" y="208"/>
              </a:cxn>
              <a:cxn ang="0">
                <a:pos x="506" y="166"/>
              </a:cxn>
              <a:cxn ang="0">
                <a:pos x="536" y="124"/>
              </a:cxn>
              <a:cxn ang="0">
                <a:pos x="558" y="82"/>
              </a:cxn>
              <a:cxn ang="0">
                <a:pos x="574" y="40"/>
              </a:cxn>
              <a:cxn ang="0">
                <a:pos x="578" y="0"/>
              </a:cxn>
              <a:cxn ang="0">
                <a:pos x="580" y="0"/>
              </a:cxn>
            </a:cxnLst>
            <a:rect l="0" t="0" r="r" b="b"/>
            <a:pathLst>
              <a:path w="580" h="798">
                <a:moveTo>
                  <a:pt x="580" y="0"/>
                </a:moveTo>
                <a:lnTo>
                  <a:pt x="578" y="90"/>
                </a:lnTo>
                <a:lnTo>
                  <a:pt x="568" y="174"/>
                </a:lnTo>
                <a:lnTo>
                  <a:pt x="552" y="252"/>
                </a:lnTo>
                <a:lnTo>
                  <a:pt x="526" y="324"/>
                </a:lnTo>
                <a:lnTo>
                  <a:pt x="494" y="390"/>
                </a:lnTo>
                <a:lnTo>
                  <a:pt x="452" y="450"/>
                </a:lnTo>
                <a:lnTo>
                  <a:pt x="402" y="508"/>
                </a:lnTo>
                <a:lnTo>
                  <a:pt x="342" y="560"/>
                </a:lnTo>
                <a:lnTo>
                  <a:pt x="270" y="610"/>
                </a:lnTo>
                <a:lnTo>
                  <a:pt x="188" y="656"/>
                </a:lnTo>
                <a:lnTo>
                  <a:pt x="188" y="798"/>
                </a:lnTo>
                <a:lnTo>
                  <a:pt x="0" y="514"/>
                </a:lnTo>
                <a:lnTo>
                  <a:pt x="188" y="230"/>
                </a:lnTo>
                <a:lnTo>
                  <a:pt x="188" y="372"/>
                </a:lnTo>
                <a:lnTo>
                  <a:pt x="224" y="368"/>
                </a:lnTo>
                <a:lnTo>
                  <a:pt x="264" y="356"/>
                </a:lnTo>
                <a:lnTo>
                  <a:pt x="306" y="336"/>
                </a:lnTo>
                <a:lnTo>
                  <a:pt x="348" y="310"/>
                </a:lnTo>
                <a:lnTo>
                  <a:pt x="392" y="280"/>
                </a:lnTo>
                <a:lnTo>
                  <a:pt x="432" y="246"/>
                </a:lnTo>
                <a:lnTo>
                  <a:pt x="472" y="208"/>
                </a:lnTo>
                <a:lnTo>
                  <a:pt x="506" y="166"/>
                </a:lnTo>
                <a:lnTo>
                  <a:pt x="536" y="124"/>
                </a:lnTo>
                <a:lnTo>
                  <a:pt x="558" y="82"/>
                </a:lnTo>
                <a:lnTo>
                  <a:pt x="574" y="40"/>
                </a:lnTo>
                <a:lnTo>
                  <a:pt x="578" y="0"/>
                </a:lnTo>
                <a:lnTo>
                  <a:pt x="580" y="0"/>
                </a:lnTo>
                <a:close/>
              </a:path>
            </a:pathLst>
          </a:cu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tint val="63529"/>
                  <a:invGamma/>
                </a:schemeClr>
              </a:gs>
            </a:gsLst>
            <a:lin ang="0" scaled="1"/>
          </a:gra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Freeform 9"/>
          <p:cNvSpPr>
            <a:spLocks/>
          </p:cNvSpPr>
          <p:nvPr/>
        </p:nvSpPr>
        <p:spPr bwMode="gray">
          <a:xfrm rot="1183800" flipH="1">
            <a:off x="2668588" y="3325813"/>
            <a:ext cx="857250" cy="1143000"/>
          </a:xfrm>
          <a:custGeom>
            <a:avLst/>
            <a:gdLst/>
            <a:ahLst/>
            <a:cxnLst>
              <a:cxn ang="0">
                <a:pos x="580" y="0"/>
              </a:cxn>
              <a:cxn ang="0">
                <a:pos x="578" y="90"/>
              </a:cxn>
              <a:cxn ang="0">
                <a:pos x="568" y="174"/>
              </a:cxn>
              <a:cxn ang="0">
                <a:pos x="552" y="252"/>
              </a:cxn>
              <a:cxn ang="0">
                <a:pos x="526" y="324"/>
              </a:cxn>
              <a:cxn ang="0">
                <a:pos x="494" y="390"/>
              </a:cxn>
              <a:cxn ang="0">
                <a:pos x="452" y="450"/>
              </a:cxn>
              <a:cxn ang="0">
                <a:pos x="402" y="508"/>
              </a:cxn>
              <a:cxn ang="0">
                <a:pos x="342" y="560"/>
              </a:cxn>
              <a:cxn ang="0">
                <a:pos x="270" y="610"/>
              </a:cxn>
              <a:cxn ang="0">
                <a:pos x="188" y="656"/>
              </a:cxn>
              <a:cxn ang="0">
                <a:pos x="188" y="798"/>
              </a:cxn>
              <a:cxn ang="0">
                <a:pos x="0" y="514"/>
              </a:cxn>
              <a:cxn ang="0">
                <a:pos x="188" y="230"/>
              </a:cxn>
              <a:cxn ang="0">
                <a:pos x="188" y="372"/>
              </a:cxn>
              <a:cxn ang="0">
                <a:pos x="224" y="368"/>
              </a:cxn>
              <a:cxn ang="0">
                <a:pos x="264" y="356"/>
              </a:cxn>
              <a:cxn ang="0">
                <a:pos x="306" y="336"/>
              </a:cxn>
              <a:cxn ang="0">
                <a:pos x="348" y="310"/>
              </a:cxn>
              <a:cxn ang="0">
                <a:pos x="392" y="280"/>
              </a:cxn>
              <a:cxn ang="0">
                <a:pos x="432" y="246"/>
              </a:cxn>
              <a:cxn ang="0">
                <a:pos x="472" y="208"/>
              </a:cxn>
              <a:cxn ang="0">
                <a:pos x="506" y="166"/>
              </a:cxn>
              <a:cxn ang="0">
                <a:pos x="536" y="124"/>
              </a:cxn>
              <a:cxn ang="0">
                <a:pos x="558" y="82"/>
              </a:cxn>
              <a:cxn ang="0">
                <a:pos x="574" y="40"/>
              </a:cxn>
              <a:cxn ang="0">
                <a:pos x="578" y="0"/>
              </a:cxn>
              <a:cxn ang="0">
                <a:pos x="580" y="0"/>
              </a:cxn>
            </a:cxnLst>
            <a:rect l="0" t="0" r="r" b="b"/>
            <a:pathLst>
              <a:path w="580" h="798">
                <a:moveTo>
                  <a:pt x="580" y="0"/>
                </a:moveTo>
                <a:lnTo>
                  <a:pt x="578" y="90"/>
                </a:lnTo>
                <a:lnTo>
                  <a:pt x="568" y="174"/>
                </a:lnTo>
                <a:lnTo>
                  <a:pt x="552" y="252"/>
                </a:lnTo>
                <a:lnTo>
                  <a:pt x="526" y="324"/>
                </a:lnTo>
                <a:lnTo>
                  <a:pt x="494" y="390"/>
                </a:lnTo>
                <a:lnTo>
                  <a:pt x="452" y="450"/>
                </a:lnTo>
                <a:lnTo>
                  <a:pt x="402" y="508"/>
                </a:lnTo>
                <a:lnTo>
                  <a:pt x="342" y="560"/>
                </a:lnTo>
                <a:lnTo>
                  <a:pt x="270" y="610"/>
                </a:lnTo>
                <a:lnTo>
                  <a:pt x="188" y="656"/>
                </a:lnTo>
                <a:lnTo>
                  <a:pt x="188" y="798"/>
                </a:lnTo>
                <a:lnTo>
                  <a:pt x="0" y="514"/>
                </a:lnTo>
                <a:lnTo>
                  <a:pt x="188" y="230"/>
                </a:lnTo>
                <a:lnTo>
                  <a:pt x="188" y="372"/>
                </a:lnTo>
                <a:lnTo>
                  <a:pt x="224" y="368"/>
                </a:lnTo>
                <a:lnTo>
                  <a:pt x="264" y="356"/>
                </a:lnTo>
                <a:lnTo>
                  <a:pt x="306" y="336"/>
                </a:lnTo>
                <a:lnTo>
                  <a:pt x="348" y="310"/>
                </a:lnTo>
                <a:lnTo>
                  <a:pt x="392" y="280"/>
                </a:lnTo>
                <a:lnTo>
                  <a:pt x="432" y="246"/>
                </a:lnTo>
                <a:lnTo>
                  <a:pt x="472" y="208"/>
                </a:lnTo>
                <a:lnTo>
                  <a:pt x="506" y="166"/>
                </a:lnTo>
                <a:lnTo>
                  <a:pt x="536" y="124"/>
                </a:lnTo>
                <a:lnTo>
                  <a:pt x="558" y="82"/>
                </a:lnTo>
                <a:lnTo>
                  <a:pt x="574" y="40"/>
                </a:lnTo>
                <a:lnTo>
                  <a:pt x="578" y="0"/>
                </a:lnTo>
                <a:lnTo>
                  <a:pt x="580" y="0"/>
                </a:lnTo>
                <a:close/>
              </a:path>
            </a:pathLst>
          </a:custGeom>
          <a:gradFill rotWithShape="1">
            <a:gsLst>
              <a:gs pos="0">
                <a:schemeClr val="hlink"/>
              </a:gs>
              <a:gs pos="100000">
                <a:schemeClr val="hlink">
                  <a:gamma/>
                  <a:tint val="31765"/>
                  <a:invGamma/>
                </a:schemeClr>
              </a:gs>
            </a:gsLst>
            <a:lin ang="0" scaled="1"/>
          </a:gra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grpSp>
        <p:nvGrpSpPr>
          <p:cNvPr id="7" name="Группа 31"/>
          <p:cNvGrpSpPr>
            <a:grpSpLocks/>
          </p:cNvGrpSpPr>
          <p:nvPr/>
        </p:nvGrpSpPr>
        <p:grpSpPr bwMode="auto">
          <a:xfrm>
            <a:off x="928688" y="1785938"/>
            <a:ext cx="2965450" cy="1555750"/>
            <a:chOff x="928688" y="1143000"/>
            <a:chExt cx="2966090" cy="1555078"/>
          </a:xfrm>
        </p:grpSpPr>
        <p:sp>
          <p:nvSpPr>
            <p:cNvPr id="8" name="Oval 13"/>
            <p:cNvSpPr>
              <a:spLocks noChangeArrowheads="1"/>
            </p:cNvSpPr>
            <p:nvPr/>
          </p:nvSpPr>
          <p:spPr bwMode="gray">
            <a:xfrm>
              <a:off x="928688" y="1285813"/>
              <a:ext cx="2966090" cy="1412265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tint val="44314"/>
                    <a:invGamma/>
                  </a:schemeClr>
                </a:gs>
                <a:gs pos="100000">
                  <a:schemeClr val="hlink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9" name="Группа 30"/>
            <p:cNvGrpSpPr>
              <a:grpSpLocks/>
            </p:cNvGrpSpPr>
            <p:nvPr/>
          </p:nvGrpSpPr>
          <p:grpSpPr bwMode="auto">
            <a:xfrm>
              <a:off x="1070005" y="1143000"/>
              <a:ext cx="2685042" cy="1340859"/>
              <a:chOff x="1070005" y="1143000"/>
              <a:chExt cx="2685042" cy="1340859"/>
            </a:xfrm>
          </p:grpSpPr>
          <p:sp>
            <p:nvSpPr>
              <p:cNvPr id="10" name="Oval 14"/>
              <p:cNvSpPr>
                <a:spLocks noChangeArrowheads="1"/>
              </p:cNvSpPr>
              <p:nvPr/>
            </p:nvSpPr>
            <p:spPr bwMode="gray">
              <a:xfrm>
                <a:off x="1070005" y="1143000"/>
                <a:ext cx="2685042" cy="1340858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46275"/>
                      <a:invGamma/>
                    </a:schemeClr>
                  </a:gs>
                  <a:gs pos="100000">
                    <a:schemeClr val="accent1"/>
                  </a:gs>
                </a:gsLst>
                <a:lin ang="27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" name="Oval 17"/>
              <p:cNvSpPr>
                <a:spLocks noChangeArrowheads="1"/>
              </p:cNvSpPr>
              <p:nvPr/>
            </p:nvSpPr>
            <p:spPr bwMode="gray">
              <a:xfrm>
                <a:off x="1263722" y="1190604"/>
                <a:ext cx="2194398" cy="990172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tint val="0"/>
                      <a:invGamma/>
                    </a:schemeClr>
                  </a:gs>
                  <a:gs pos="100000">
                    <a:schemeClr val="accent1">
                      <a:alpha val="38000"/>
                    </a:schemeClr>
                  </a:gs>
                </a:gsLst>
                <a:lin ang="27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169" name="Text Box 18"/>
              <p:cNvSpPr txBox="1">
                <a:spLocks noChangeArrowheads="1"/>
              </p:cNvSpPr>
              <p:nvPr/>
            </p:nvSpPr>
            <p:spPr bwMode="auto">
              <a:xfrm>
                <a:off x="1428750" y="1500188"/>
                <a:ext cx="2020888" cy="461962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ru-RU" sz="2400" b="1"/>
                  <a:t>Стили речи </a:t>
                </a:r>
                <a:endParaRPr lang="ru-RU" sz="2400"/>
              </a:p>
            </p:txBody>
          </p:sp>
        </p:grpSp>
      </p:grpSp>
      <p:sp>
        <p:nvSpPr>
          <p:cNvPr id="13" name="Text Box 19"/>
          <p:cNvSpPr txBox="1">
            <a:spLocks noChangeArrowheads="1"/>
          </p:cNvSpPr>
          <p:nvPr/>
        </p:nvSpPr>
        <p:spPr bwMode="auto">
          <a:xfrm>
            <a:off x="2786063" y="4572000"/>
            <a:ext cx="20383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 b="1"/>
              <a:t>книжный</a:t>
            </a:r>
            <a:endParaRPr lang="ru-RU" sz="2000"/>
          </a:p>
        </p:txBody>
      </p:sp>
      <p:sp>
        <p:nvSpPr>
          <p:cNvPr id="15" name="Oval 5"/>
          <p:cNvSpPr>
            <a:spLocks noChangeArrowheads="1"/>
          </p:cNvSpPr>
          <p:nvPr/>
        </p:nvSpPr>
        <p:spPr bwMode="gray">
          <a:xfrm>
            <a:off x="6405563" y="1857375"/>
            <a:ext cx="787400" cy="830263"/>
          </a:xfrm>
          <a:prstGeom prst="ellipse">
            <a:avLst/>
          </a:prstGeom>
          <a:gradFill rotWithShape="1">
            <a:gsLst>
              <a:gs pos="0">
                <a:schemeClr val="hlink"/>
              </a:gs>
              <a:gs pos="100000">
                <a:schemeClr val="hlink">
                  <a:gamma/>
                  <a:shade val="34510"/>
                  <a:invGamma/>
                </a:schemeClr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  <a:headEnd/>
            <a:tailEnd/>
          </a:ln>
          <a:effectLst>
            <a:prstShdw prst="shdw12" dist="76200" dir="10800000">
              <a:srgbClr val="001D3A">
                <a:alpha val="50000"/>
              </a:srgbClr>
            </a:prstShdw>
          </a:effectLst>
        </p:spPr>
        <p:txBody>
          <a:bodyPr wrap="none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6" name="Oval 6"/>
          <p:cNvSpPr>
            <a:spLocks noChangeArrowheads="1"/>
          </p:cNvSpPr>
          <p:nvPr/>
        </p:nvSpPr>
        <p:spPr bwMode="gray">
          <a:xfrm>
            <a:off x="4865688" y="2851150"/>
            <a:ext cx="785812" cy="830263"/>
          </a:xfrm>
          <a:prstGeom prst="ellipse">
            <a:avLst/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shade val="31373"/>
                  <a:invGamma/>
                </a:schemeClr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  <a:headEnd/>
            <a:tailEnd/>
          </a:ln>
          <a:effectLst>
            <a:prstShdw prst="shdw12" dist="76200" dir="10800000">
              <a:srgbClr val="001D3A">
                <a:alpha val="50000"/>
              </a:srgbClr>
            </a:prstShdw>
          </a:effectLst>
        </p:spPr>
        <p:txBody>
          <a:bodyPr wrap="none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2" name="Oval 6"/>
          <p:cNvSpPr>
            <a:spLocks noChangeArrowheads="1"/>
          </p:cNvSpPr>
          <p:nvPr/>
        </p:nvSpPr>
        <p:spPr bwMode="gray">
          <a:xfrm>
            <a:off x="6429375" y="3786188"/>
            <a:ext cx="785813" cy="830262"/>
          </a:xfrm>
          <a:prstGeom prst="ellipse">
            <a:avLst/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shade val="31373"/>
                  <a:invGamma/>
                </a:schemeClr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  <a:headEnd/>
            <a:tailEnd/>
          </a:ln>
          <a:effectLst>
            <a:prstShdw prst="shdw12" dist="76200" dir="10800000">
              <a:srgbClr val="001D3A">
                <a:alpha val="50000"/>
              </a:srgbClr>
            </a:prstShdw>
          </a:effectLst>
        </p:spPr>
        <p:txBody>
          <a:bodyPr wrap="none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3" name="Oval 5"/>
          <p:cNvSpPr>
            <a:spLocks noChangeArrowheads="1"/>
          </p:cNvSpPr>
          <p:nvPr/>
        </p:nvSpPr>
        <p:spPr bwMode="gray">
          <a:xfrm>
            <a:off x="7786688" y="2928938"/>
            <a:ext cx="787400" cy="830262"/>
          </a:xfrm>
          <a:prstGeom prst="ellipse">
            <a:avLst/>
          </a:prstGeom>
          <a:gradFill rotWithShape="1">
            <a:gsLst>
              <a:gs pos="0">
                <a:schemeClr val="hlink"/>
              </a:gs>
              <a:gs pos="100000">
                <a:schemeClr val="hlink">
                  <a:gamma/>
                  <a:shade val="34510"/>
                  <a:invGamma/>
                </a:schemeClr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  <a:headEnd/>
            <a:tailEnd/>
          </a:ln>
          <a:effectLst>
            <a:prstShdw prst="shdw12" dist="76200" dir="10800000">
              <a:srgbClr val="001D3A">
                <a:alpha val="50000"/>
              </a:srgbClr>
            </a:prstShdw>
          </a:effectLst>
        </p:spPr>
        <p:txBody>
          <a:bodyPr wrap="none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6" name="Text Box 6"/>
          <p:cNvSpPr txBox="1">
            <a:spLocks noChangeArrowheads="1"/>
          </p:cNvSpPr>
          <p:nvPr/>
        </p:nvSpPr>
        <p:spPr bwMode="auto">
          <a:xfrm>
            <a:off x="357188" y="4572000"/>
            <a:ext cx="20383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b="1" dirty="0">
                <a:solidFill>
                  <a:schemeClr val="accent6">
                    <a:lumMod val="50000"/>
                  </a:schemeClr>
                </a:solidFill>
              </a:rPr>
              <a:t>разговорный</a:t>
            </a:r>
            <a:endParaRPr lang="ru-RU" sz="2000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6162" name="Picture 25" descr="C:\Documents and Settings\Бабанова НЮ\Рабочий стол\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428750" cy="177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" name="Freeform 9"/>
          <p:cNvSpPr>
            <a:spLocks/>
          </p:cNvSpPr>
          <p:nvPr/>
        </p:nvSpPr>
        <p:spPr bwMode="gray">
          <a:xfrm rot="17785052" flipH="1">
            <a:off x="4968082" y="3883819"/>
            <a:ext cx="857250" cy="776287"/>
          </a:xfrm>
          <a:custGeom>
            <a:avLst/>
            <a:gdLst>
              <a:gd name="T0" fmla="*/ 2147483647 w 580"/>
              <a:gd name="T1" fmla="*/ 0 h 798"/>
              <a:gd name="T2" fmla="*/ 2147483647 w 580"/>
              <a:gd name="T3" fmla="*/ 2147483647 h 798"/>
              <a:gd name="T4" fmla="*/ 2147483647 w 580"/>
              <a:gd name="T5" fmla="*/ 2147483647 h 798"/>
              <a:gd name="T6" fmla="*/ 2147483647 w 580"/>
              <a:gd name="T7" fmla="*/ 2147483647 h 798"/>
              <a:gd name="T8" fmla="*/ 2147483647 w 580"/>
              <a:gd name="T9" fmla="*/ 2147483647 h 798"/>
              <a:gd name="T10" fmla="*/ 2147483647 w 580"/>
              <a:gd name="T11" fmla="*/ 2147483647 h 798"/>
              <a:gd name="T12" fmla="*/ 2147483647 w 580"/>
              <a:gd name="T13" fmla="*/ 2147483647 h 798"/>
              <a:gd name="T14" fmla="*/ 2147483647 w 580"/>
              <a:gd name="T15" fmla="*/ 2147483647 h 798"/>
              <a:gd name="T16" fmla="*/ 2147483647 w 580"/>
              <a:gd name="T17" fmla="*/ 2147483647 h 798"/>
              <a:gd name="T18" fmla="*/ 2147483647 w 580"/>
              <a:gd name="T19" fmla="*/ 2147483647 h 798"/>
              <a:gd name="T20" fmla="*/ 2147483647 w 580"/>
              <a:gd name="T21" fmla="*/ 2147483647 h 798"/>
              <a:gd name="T22" fmla="*/ 2147483647 w 580"/>
              <a:gd name="T23" fmla="*/ 2147483647 h 798"/>
              <a:gd name="T24" fmla="*/ 0 w 580"/>
              <a:gd name="T25" fmla="*/ 2147483647 h 798"/>
              <a:gd name="T26" fmla="*/ 2147483647 w 580"/>
              <a:gd name="T27" fmla="*/ 2147483647 h 798"/>
              <a:gd name="T28" fmla="*/ 2147483647 w 580"/>
              <a:gd name="T29" fmla="*/ 2147483647 h 798"/>
              <a:gd name="T30" fmla="*/ 2147483647 w 580"/>
              <a:gd name="T31" fmla="*/ 2147483647 h 798"/>
              <a:gd name="T32" fmla="*/ 2147483647 w 580"/>
              <a:gd name="T33" fmla="*/ 2147483647 h 798"/>
              <a:gd name="T34" fmla="*/ 2147483647 w 580"/>
              <a:gd name="T35" fmla="*/ 2147483647 h 798"/>
              <a:gd name="T36" fmla="*/ 2147483647 w 580"/>
              <a:gd name="T37" fmla="*/ 2147483647 h 798"/>
              <a:gd name="T38" fmla="*/ 2147483647 w 580"/>
              <a:gd name="T39" fmla="*/ 2147483647 h 798"/>
              <a:gd name="T40" fmla="*/ 2147483647 w 580"/>
              <a:gd name="T41" fmla="*/ 2147483647 h 798"/>
              <a:gd name="T42" fmla="*/ 2147483647 w 580"/>
              <a:gd name="T43" fmla="*/ 2147483647 h 798"/>
              <a:gd name="T44" fmla="*/ 2147483647 w 580"/>
              <a:gd name="T45" fmla="*/ 2147483647 h 798"/>
              <a:gd name="T46" fmla="*/ 2147483647 w 580"/>
              <a:gd name="T47" fmla="*/ 2147483647 h 798"/>
              <a:gd name="T48" fmla="*/ 2147483647 w 580"/>
              <a:gd name="T49" fmla="*/ 2147483647 h 798"/>
              <a:gd name="T50" fmla="*/ 2147483647 w 580"/>
              <a:gd name="T51" fmla="*/ 2147483647 h 798"/>
              <a:gd name="T52" fmla="*/ 2147483647 w 580"/>
              <a:gd name="T53" fmla="*/ 0 h 798"/>
              <a:gd name="T54" fmla="*/ 2147483647 w 580"/>
              <a:gd name="T55" fmla="*/ 0 h 798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w 580"/>
              <a:gd name="T85" fmla="*/ 0 h 798"/>
              <a:gd name="T86" fmla="*/ 580 w 580"/>
              <a:gd name="T87" fmla="*/ 798 h 798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T84" t="T85" r="T86" b="T87"/>
            <a:pathLst>
              <a:path w="580" h="798">
                <a:moveTo>
                  <a:pt x="580" y="0"/>
                </a:moveTo>
                <a:lnTo>
                  <a:pt x="578" y="90"/>
                </a:lnTo>
                <a:lnTo>
                  <a:pt x="568" y="174"/>
                </a:lnTo>
                <a:lnTo>
                  <a:pt x="552" y="252"/>
                </a:lnTo>
                <a:lnTo>
                  <a:pt x="526" y="324"/>
                </a:lnTo>
                <a:lnTo>
                  <a:pt x="494" y="390"/>
                </a:lnTo>
                <a:lnTo>
                  <a:pt x="452" y="450"/>
                </a:lnTo>
                <a:lnTo>
                  <a:pt x="402" y="508"/>
                </a:lnTo>
                <a:lnTo>
                  <a:pt x="342" y="560"/>
                </a:lnTo>
                <a:lnTo>
                  <a:pt x="270" y="610"/>
                </a:lnTo>
                <a:lnTo>
                  <a:pt x="188" y="656"/>
                </a:lnTo>
                <a:lnTo>
                  <a:pt x="188" y="798"/>
                </a:lnTo>
                <a:lnTo>
                  <a:pt x="0" y="514"/>
                </a:lnTo>
                <a:lnTo>
                  <a:pt x="188" y="230"/>
                </a:lnTo>
                <a:lnTo>
                  <a:pt x="188" y="372"/>
                </a:lnTo>
                <a:lnTo>
                  <a:pt x="224" y="368"/>
                </a:lnTo>
                <a:lnTo>
                  <a:pt x="264" y="356"/>
                </a:lnTo>
                <a:lnTo>
                  <a:pt x="306" y="336"/>
                </a:lnTo>
                <a:lnTo>
                  <a:pt x="348" y="310"/>
                </a:lnTo>
                <a:lnTo>
                  <a:pt x="392" y="280"/>
                </a:lnTo>
                <a:lnTo>
                  <a:pt x="432" y="246"/>
                </a:lnTo>
                <a:lnTo>
                  <a:pt x="472" y="208"/>
                </a:lnTo>
                <a:lnTo>
                  <a:pt x="506" y="166"/>
                </a:lnTo>
                <a:lnTo>
                  <a:pt x="536" y="124"/>
                </a:lnTo>
                <a:lnTo>
                  <a:pt x="558" y="82"/>
                </a:lnTo>
                <a:lnTo>
                  <a:pt x="574" y="40"/>
                </a:lnTo>
                <a:lnTo>
                  <a:pt x="578" y="0"/>
                </a:lnTo>
                <a:lnTo>
                  <a:pt x="580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" name="AutoShape 3"/>
          <p:cNvSpPr>
            <a:spLocks noChangeArrowheads="1"/>
          </p:cNvSpPr>
          <p:nvPr/>
        </p:nvSpPr>
        <p:spPr bwMode="auto">
          <a:xfrm>
            <a:off x="2714625" y="4500563"/>
            <a:ext cx="2286000" cy="500062"/>
          </a:xfrm>
          <a:prstGeom prst="roundRect">
            <a:avLst>
              <a:gd name="adj" fmla="val 16667"/>
            </a:avLst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endParaRPr lang="ru-RU">
              <a:latin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70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4" grpId="0" animBg="1"/>
      <p:bldP spid="5" grpId="0" animBg="1"/>
      <p:bldP spid="6" grpId="0" animBg="1"/>
      <p:bldP spid="13" grpId="0"/>
      <p:bldP spid="15" grpId="0" animBg="1"/>
      <p:bldP spid="16" grpId="0" animBg="1"/>
      <p:bldP spid="22" grpId="0" animBg="1"/>
      <p:bldP spid="23" grpId="0" animBg="1"/>
      <p:bldP spid="26" grpId="0"/>
      <p:bldP spid="27" grpId="0" animBg="1"/>
      <p:bldP spid="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17"/>
          <p:cNvSpPr>
            <a:spLocks noChangeArrowheads="1"/>
          </p:cNvSpPr>
          <p:nvPr/>
        </p:nvSpPr>
        <p:spPr bwMode="gray">
          <a:xfrm rot="6914055">
            <a:off x="6337300" y="4972050"/>
            <a:ext cx="1476375" cy="415925"/>
          </a:xfrm>
          <a:prstGeom prst="leftArrow">
            <a:avLst>
              <a:gd name="adj1" fmla="val 31250"/>
              <a:gd name="adj2" fmla="val 71584"/>
            </a:avLst>
          </a:prstGeom>
          <a:gradFill rotWithShape="1">
            <a:gsLst>
              <a:gs pos="0">
                <a:srgbClr val="666699"/>
              </a:gs>
              <a:gs pos="100000">
                <a:srgbClr val="BEBED4"/>
              </a:gs>
            </a:gsLst>
            <a:lin ang="0" scaled="1"/>
          </a:gradFill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" name="AutoShape 17"/>
          <p:cNvSpPr>
            <a:spLocks noChangeArrowheads="1"/>
          </p:cNvSpPr>
          <p:nvPr/>
        </p:nvSpPr>
        <p:spPr bwMode="gray">
          <a:xfrm rot="3759873">
            <a:off x="1603376" y="5029200"/>
            <a:ext cx="1511300" cy="415925"/>
          </a:xfrm>
          <a:prstGeom prst="leftArrow">
            <a:avLst>
              <a:gd name="adj1" fmla="val 31250"/>
              <a:gd name="adj2" fmla="val 71561"/>
            </a:avLst>
          </a:prstGeom>
          <a:gradFill rotWithShape="1">
            <a:gsLst>
              <a:gs pos="0">
                <a:srgbClr val="666699"/>
              </a:gs>
              <a:gs pos="100000">
                <a:srgbClr val="BEBED4"/>
              </a:gs>
            </a:gsLst>
            <a:lin ang="0" scaled="1"/>
          </a:gradFill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4" name="AutoShape 16"/>
          <p:cNvSpPr>
            <a:spLocks noChangeArrowheads="1"/>
          </p:cNvSpPr>
          <p:nvPr/>
        </p:nvSpPr>
        <p:spPr bwMode="gray">
          <a:xfrm rot="5400000">
            <a:off x="3251200" y="4178300"/>
            <a:ext cx="2855913" cy="500063"/>
          </a:xfrm>
          <a:prstGeom prst="leftArrow">
            <a:avLst>
              <a:gd name="adj1" fmla="val 31250"/>
              <a:gd name="adj2" fmla="val 71521"/>
            </a:avLst>
          </a:prstGeom>
          <a:gradFill rotWithShape="1">
            <a:gsLst>
              <a:gs pos="0">
                <a:srgbClr val="666699"/>
              </a:gs>
              <a:gs pos="100000">
                <a:srgbClr val="BEBED4"/>
              </a:gs>
            </a:gsLst>
            <a:lin ang="0" scaled="1"/>
          </a:gradFill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1428750" y="214313"/>
            <a:ext cx="7715250" cy="8302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just">
              <a:spcBef>
                <a:spcPts val="0"/>
              </a:spcBef>
              <a:defRPr/>
            </a:pPr>
            <a:r>
              <a:rPr lang="ru-RU" sz="2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Охарактеризуйте </a:t>
            </a:r>
            <a:r>
              <a:rPr lang="ru-RU" sz="24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речевую ситуацию</a:t>
            </a:r>
          </a:p>
          <a:p>
            <a:pPr algn="just">
              <a:spcBef>
                <a:spcPts val="0"/>
              </a:spcBef>
              <a:defRPr/>
            </a:pPr>
            <a:r>
              <a:rPr lang="ru-RU" sz="24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   публицистического стиля</a:t>
            </a:r>
          </a:p>
        </p:txBody>
      </p:sp>
      <p:grpSp>
        <p:nvGrpSpPr>
          <p:cNvPr id="5" name="Группа 66"/>
          <p:cNvGrpSpPr>
            <a:grpSpLocks/>
          </p:cNvGrpSpPr>
          <p:nvPr/>
        </p:nvGrpSpPr>
        <p:grpSpPr bwMode="auto">
          <a:xfrm>
            <a:off x="1214438" y="5072063"/>
            <a:ext cx="7202487" cy="1422400"/>
            <a:chOff x="1214414" y="5857892"/>
            <a:chExt cx="7201973" cy="708514"/>
          </a:xfrm>
        </p:grpSpPr>
        <p:sp>
          <p:nvSpPr>
            <p:cNvPr id="8225" name="Oval 5"/>
            <p:cNvSpPr>
              <a:spLocks noChangeArrowheads="1"/>
            </p:cNvSpPr>
            <p:nvPr/>
          </p:nvSpPr>
          <p:spPr bwMode="gray">
            <a:xfrm>
              <a:off x="1214414" y="5857892"/>
              <a:ext cx="7201973" cy="708514"/>
            </a:xfrm>
            <a:prstGeom prst="ellipse">
              <a:avLst/>
            </a:prstGeom>
            <a:solidFill>
              <a:schemeClr val="tx1"/>
            </a:solidFill>
            <a:ln w="38100" algn="ctr">
              <a:noFill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ru-RU"/>
            </a:p>
          </p:txBody>
        </p:sp>
        <p:grpSp>
          <p:nvGrpSpPr>
            <p:cNvPr id="6" name="Group 9"/>
            <p:cNvGrpSpPr>
              <a:grpSpLocks/>
            </p:cNvGrpSpPr>
            <p:nvPr/>
          </p:nvGrpSpPr>
          <p:grpSpPr bwMode="auto">
            <a:xfrm>
              <a:off x="2214546" y="6000768"/>
              <a:ext cx="5457642" cy="537246"/>
              <a:chOff x="4166" y="1706"/>
              <a:chExt cx="1252" cy="1252"/>
            </a:xfrm>
          </p:grpSpPr>
          <p:sp>
            <p:nvSpPr>
              <p:cNvPr id="8228" name="Oval 10"/>
              <p:cNvSpPr>
                <a:spLocks noChangeArrowheads="1"/>
              </p:cNvSpPr>
              <p:nvPr/>
            </p:nvSpPr>
            <p:spPr bwMode="gray">
              <a:xfrm>
                <a:off x="4166" y="1706"/>
                <a:ext cx="1252" cy="1252"/>
              </a:xfrm>
              <a:prstGeom prst="ellipse">
                <a:avLst/>
              </a:prstGeom>
              <a:solidFill>
                <a:schemeClr val="tx1"/>
              </a:solidFill>
              <a:ln w="9525" algn="ctr">
                <a:noFill/>
                <a:round/>
                <a:headEnd/>
                <a:tailEnd/>
              </a:ln>
            </p:spPr>
            <p:txBody>
              <a:bodyPr vert="eaVert" wrap="none" anchor="ctr"/>
              <a:lstStyle/>
              <a:p>
                <a:endParaRPr lang="ru-RU"/>
              </a:p>
            </p:txBody>
          </p:sp>
          <p:sp>
            <p:nvSpPr>
              <p:cNvPr id="8229" name="Oval 11"/>
              <p:cNvSpPr>
                <a:spLocks noChangeArrowheads="1"/>
              </p:cNvSpPr>
              <p:nvPr/>
            </p:nvSpPr>
            <p:spPr bwMode="gray">
              <a:xfrm>
                <a:off x="4182" y="1713"/>
                <a:ext cx="1222" cy="1221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alpha val="0"/>
                    </a:srgbClr>
                  </a:gs>
                  <a:gs pos="100000">
                    <a:srgbClr val="F1F5F5"/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</p:spPr>
            <p:txBody>
              <a:bodyPr vert="eaVert" wrap="none" anchor="ctr"/>
              <a:lstStyle/>
              <a:p>
                <a:endParaRPr lang="ru-RU"/>
              </a:p>
            </p:txBody>
          </p:sp>
          <p:sp>
            <p:nvSpPr>
              <p:cNvPr id="8230" name="Oval 13"/>
              <p:cNvSpPr>
                <a:spLocks noChangeArrowheads="1"/>
              </p:cNvSpPr>
              <p:nvPr/>
            </p:nvSpPr>
            <p:spPr bwMode="gray">
              <a:xfrm>
                <a:off x="4263" y="1757"/>
                <a:ext cx="1033" cy="926"/>
              </a:xfrm>
              <a:prstGeom prst="ellipse">
                <a:avLst/>
              </a:prstGeom>
              <a:gradFill rotWithShape="1">
                <a:gsLst>
                  <a:gs pos="0">
                    <a:srgbClr val="FFFFFF"/>
                  </a:gs>
                  <a:gs pos="100000">
                    <a:srgbClr val="D6E1E2">
                      <a:alpha val="37999"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</p:spPr>
            <p:txBody>
              <a:bodyPr vert="eaVert" wrap="none" anchor="ctr"/>
              <a:lstStyle/>
              <a:p>
                <a:endParaRPr lang="ru-RU"/>
              </a:p>
            </p:txBody>
          </p:sp>
        </p:grpSp>
        <p:sp>
          <p:nvSpPr>
            <p:cNvPr id="11" name="Прямоугольник 10"/>
            <p:cNvSpPr/>
            <p:nvPr/>
          </p:nvSpPr>
          <p:spPr>
            <a:xfrm>
              <a:off x="2643062" y="6178146"/>
              <a:ext cx="4571674" cy="199270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ru-RU" sz="2000" b="1" dirty="0">
                  <a:latin typeface="+mn-lt"/>
                  <a:cs typeface="Times New Roman" pitchFamily="18" charset="0"/>
                </a:rPr>
                <a:t>Речевая ситуация</a:t>
              </a:r>
              <a:r>
                <a:rPr lang="ru-RU" sz="2000" b="1" dirty="0">
                  <a:latin typeface="+mn-lt"/>
                  <a:ea typeface="Calibri" pitchFamily="34" charset="0"/>
                  <a:cs typeface="Times New Roman" pitchFamily="18" charset="0"/>
                </a:rPr>
                <a:t> </a:t>
              </a:r>
            </a:p>
          </p:txBody>
        </p:sp>
      </p:grpSp>
      <p:grpSp>
        <p:nvGrpSpPr>
          <p:cNvPr id="8" name="Группа 62"/>
          <p:cNvGrpSpPr>
            <a:grpSpLocks/>
          </p:cNvGrpSpPr>
          <p:nvPr/>
        </p:nvGrpSpPr>
        <p:grpSpPr bwMode="auto">
          <a:xfrm>
            <a:off x="3000375" y="1143000"/>
            <a:ext cx="3000375" cy="1928813"/>
            <a:chOff x="3428992" y="3643314"/>
            <a:chExt cx="2714625" cy="1928812"/>
          </a:xfrm>
        </p:grpSpPr>
        <p:sp>
          <p:nvSpPr>
            <p:cNvPr id="8217" name="Oval 57"/>
            <p:cNvSpPr>
              <a:spLocks noChangeArrowheads="1"/>
            </p:cNvSpPr>
            <p:nvPr/>
          </p:nvSpPr>
          <p:spPr bwMode="gray">
            <a:xfrm>
              <a:off x="3428992" y="3643314"/>
              <a:ext cx="2714625" cy="1928812"/>
            </a:xfrm>
            <a:prstGeom prst="ellipse">
              <a:avLst/>
            </a:prstGeom>
            <a:gradFill rotWithShape="1">
              <a:gsLst>
                <a:gs pos="0">
                  <a:srgbClr val="3965E1">
                    <a:alpha val="32001"/>
                  </a:srgbClr>
                </a:gs>
                <a:gs pos="100000">
                  <a:srgbClr val="000000">
                    <a:alpha val="89998"/>
                  </a:srgb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ru-RU"/>
            </a:p>
          </p:txBody>
        </p:sp>
        <p:grpSp>
          <p:nvGrpSpPr>
            <p:cNvPr id="9" name="Группа 61"/>
            <p:cNvGrpSpPr>
              <a:grpSpLocks/>
            </p:cNvGrpSpPr>
            <p:nvPr/>
          </p:nvGrpSpPr>
          <p:grpSpPr bwMode="auto">
            <a:xfrm>
              <a:off x="3714744" y="3857628"/>
              <a:ext cx="2056171" cy="1463090"/>
              <a:chOff x="3714744" y="3857628"/>
              <a:chExt cx="2056171" cy="1463090"/>
            </a:xfrm>
          </p:grpSpPr>
          <p:grpSp>
            <p:nvGrpSpPr>
              <p:cNvPr id="10" name="Group 61"/>
              <p:cNvGrpSpPr>
                <a:grpSpLocks/>
              </p:cNvGrpSpPr>
              <p:nvPr/>
            </p:nvGrpSpPr>
            <p:grpSpPr bwMode="auto">
              <a:xfrm>
                <a:off x="3714744" y="3857628"/>
                <a:ext cx="2056171" cy="1463090"/>
                <a:chOff x="4166" y="1706"/>
                <a:chExt cx="1252" cy="1252"/>
              </a:xfrm>
            </p:grpSpPr>
            <p:sp>
              <p:nvSpPr>
                <p:cNvPr id="8221" name="Oval 62"/>
                <p:cNvSpPr>
                  <a:spLocks noChangeArrowheads="1"/>
                </p:cNvSpPr>
                <p:nvPr/>
              </p:nvSpPr>
              <p:spPr bwMode="gray">
                <a:xfrm>
                  <a:off x="4166" y="1706"/>
                  <a:ext cx="1252" cy="1252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636869"/>
                    </a:gs>
                    <a:gs pos="100000">
                      <a:srgbClr val="D6E1E2"/>
                    </a:gs>
                  </a:gsLst>
                  <a:lin ang="5400000" scaled="1"/>
                </a:gradFill>
                <a:ln w="9525" algn="ctr">
                  <a:noFill/>
                  <a:round/>
                  <a:headEnd/>
                  <a:tailEnd/>
                </a:ln>
              </p:spPr>
              <p:txBody>
                <a:bodyPr vert="eaVert" wrap="none" anchor="ctr"/>
                <a:lstStyle/>
                <a:p>
                  <a:endParaRPr lang="ru-RU"/>
                </a:p>
              </p:txBody>
            </p:sp>
            <p:sp>
              <p:nvSpPr>
                <p:cNvPr id="8222" name="Oval 63"/>
                <p:cNvSpPr>
                  <a:spLocks noChangeArrowheads="1"/>
                </p:cNvSpPr>
                <p:nvPr/>
              </p:nvSpPr>
              <p:spPr bwMode="gray">
                <a:xfrm>
                  <a:off x="4182" y="1713"/>
                  <a:ext cx="1222" cy="1221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D6E1E2">
                        <a:alpha val="0"/>
                      </a:srgbClr>
                    </a:gs>
                    <a:gs pos="100000">
                      <a:srgbClr val="F1F5F5"/>
                    </a:gs>
                  </a:gsLst>
                  <a:lin ang="5400000" scaled="1"/>
                </a:gradFill>
                <a:ln w="9525" algn="ctr">
                  <a:noFill/>
                  <a:round/>
                  <a:headEnd/>
                  <a:tailEnd/>
                </a:ln>
              </p:spPr>
              <p:txBody>
                <a:bodyPr vert="eaVert" wrap="none" anchor="ctr"/>
                <a:lstStyle/>
                <a:p>
                  <a:endParaRPr lang="ru-RU"/>
                </a:p>
              </p:txBody>
            </p:sp>
            <p:sp>
              <p:nvSpPr>
                <p:cNvPr id="8223" name="Oval 64"/>
                <p:cNvSpPr>
                  <a:spLocks noChangeArrowheads="1"/>
                </p:cNvSpPr>
                <p:nvPr/>
              </p:nvSpPr>
              <p:spPr bwMode="gray">
                <a:xfrm>
                  <a:off x="4195" y="1725"/>
                  <a:ext cx="1162" cy="1141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AAB2B3"/>
                    </a:gs>
                    <a:gs pos="100000">
                      <a:srgbClr val="D6E1E2">
                        <a:alpha val="48000"/>
                      </a:srgbClr>
                    </a:gs>
                  </a:gsLst>
                  <a:lin ang="5400000" scaled="1"/>
                </a:gradFill>
                <a:ln w="9525" algn="ctr">
                  <a:noFill/>
                  <a:round/>
                  <a:headEnd/>
                  <a:tailEnd/>
                </a:ln>
              </p:spPr>
              <p:txBody>
                <a:bodyPr vert="eaVert" wrap="none" anchor="ctr"/>
                <a:lstStyle/>
                <a:p>
                  <a:endParaRPr lang="ru-RU"/>
                </a:p>
              </p:txBody>
            </p:sp>
            <p:sp>
              <p:nvSpPr>
                <p:cNvPr id="8224" name="Oval 65"/>
                <p:cNvSpPr>
                  <a:spLocks noChangeArrowheads="1"/>
                </p:cNvSpPr>
                <p:nvPr/>
              </p:nvSpPr>
              <p:spPr bwMode="gray">
                <a:xfrm>
                  <a:off x="4263" y="1757"/>
                  <a:ext cx="1033" cy="926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FFFF"/>
                    </a:gs>
                    <a:gs pos="100000">
                      <a:srgbClr val="D6E1E2">
                        <a:alpha val="37999"/>
                      </a:srgbClr>
                    </a:gs>
                  </a:gsLst>
                  <a:lin ang="5400000" scaled="1"/>
                </a:gradFill>
                <a:ln w="9525" algn="ctr">
                  <a:noFill/>
                  <a:round/>
                  <a:headEnd/>
                  <a:tailEnd/>
                </a:ln>
              </p:spPr>
              <p:txBody>
                <a:bodyPr vert="eaVert" wrap="none" anchor="ctr"/>
                <a:lstStyle/>
                <a:p>
                  <a:endParaRPr lang="ru-RU"/>
                </a:p>
              </p:txBody>
            </p:sp>
          </p:grpSp>
          <p:sp>
            <p:nvSpPr>
              <p:cNvPr id="19" name="Прямоугольник 18"/>
              <p:cNvSpPr/>
              <p:nvPr/>
            </p:nvSpPr>
            <p:spPr>
              <a:xfrm>
                <a:off x="4072459" y="4429127"/>
                <a:ext cx="1259644" cy="36988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>
                  <a:defRPr/>
                </a:pPr>
                <a:r>
                  <a:rPr lang="ru-RU" b="1" dirty="0">
                    <a:latin typeface="+mn-lt"/>
                  </a:rPr>
                  <a:t>1-много</a:t>
                </a:r>
              </a:p>
            </p:txBody>
          </p:sp>
        </p:grpSp>
      </p:grpSp>
      <p:grpSp>
        <p:nvGrpSpPr>
          <p:cNvPr id="12" name="Группа 63"/>
          <p:cNvGrpSpPr>
            <a:grpSpLocks/>
          </p:cNvGrpSpPr>
          <p:nvPr/>
        </p:nvGrpSpPr>
        <p:grpSpPr bwMode="auto">
          <a:xfrm>
            <a:off x="0" y="2714625"/>
            <a:ext cx="3071813" cy="1928813"/>
            <a:chOff x="0" y="3929066"/>
            <a:chExt cx="3071813" cy="1928813"/>
          </a:xfrm>
        </p:grpSpPr>
        <p:sp>
          <p:nvSpPr>
            <p:cNvPr id="8212" name="Oval 45"/>
            <p:cNvSpPr>
              <a:spLocks noChangeArrowheads="1"/>
            </p:cNvSpPr>
            <p:nvPr/>
          </p:nvSpPr>
          <p:spPr bwMode="gray">
            <a:xfrm>
              <a:off x="0" y="3929066"/>
              <a:ext cx="3071813" cy="1928813"/>
            </a:xfrm>
            <a:prstGeom prst="ellipse">
              <a:avLst/>
            </a:prstGeom>
            <a:gradFill rotWithShape="1">
              <a:gsLst>
                <a:gs pos="0">
                  <a:srgbClr val="00CC66">
                    <a:alpha val="32001"/>
                  </a:srgbClr>
                </a:gs>
                <a:gs pos="100000">
                  <a:srgbClr val="000000">
                    <a:alpha val="89998"/>
                  </a:srgb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ru-RU"/>
            </a:p>
          </p:txBody>
        </p:sp>
        <p:grpSp>
          <p:nvGrpSpPr>
            <p:cNvPr id="13" name="Группа 59"/>
            <p:cNvGrpSpPr>
              <a:grpSpLocks/>
            </p:cNvGrpSpPr>
            <p:nvPr/>
          </p:nvGrpSpPr>
          <p:grpSpPr bwMode="auto">
            <a:xfrm>
              <a:off x="357158" y="4143380"/>
              <a:ext cx="2327023" cy="1461154"/>
              <a:chOff x="357158" y="4214818"/>
              <a:chExt cx="2327023" cy="1461154"/>
            </a:xfrm>
          </p:grpSpPr>
          <p:sp>
            <p:nvSpPr>
              <p:cNvPr id="8214" name="Oval 49"/>
              <p:cNvSpPr>
                <a:spLocks noChangeArrowheads="1"/>
              </p:cNvSpPr>
              <p:nvPr/>
            </p:nvSpPr>
            <p:spPr bwMode="gray">
              <a:xfrm>
                <a:off x="357158" y="4214818"/>
                <a:ext cx="2327023" cy="1461154"/>
              </a:xfrm>
              <a:prstGeom prst="ellipse">
                <a:avLst/>
              </a:prstGeom>
              <a:gradFill rotWithShape="1">
                <a:gsLst>
                  <a:gs pos="0">
                    <a:srgbClr val="595959"/>
                  </a:gs>
                  <a:gs pos="100000">
                    <a:srgbClr val="C0C0C0"/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</p:spPr>
            <p:txBody>
              <a:bodyPr vert="eaVert" wrap="none" anchor="ctr"/>
              <a:lstStyle/>
              <a:p>
                <a:endParaRPr lang="ru-RU"/>
              </a:p>
            </p:txBody>
          </p:sp>
          <p:sp>
            <p:nvSpPr>
              <p:cNvPr id="8215" name="Oval 52"/>
              <p:cNvSpPr>
                <a:spLocks noChangeArrowheads="1"/>
              </p:cNvSpPr>
              <p:nvPr/>
            </p:nvSpPr>
            <p:spPr bwMode="gray">
              <a:xfrm>
                <a:off x="563047" y="4295863"/>
                <a:ext cx="1920774" cy="1080762"/>
              </a:xfrm>
              <a:prstGeom prst="ellipse">
                <a:avLst/>
              </a:prstGeom>
              <a:gradFill rotWithShape="1">
                <a:gsLst>
                  <a:gs pos="0">
                    <a:srgbClr val="FFFFFF"/>
                  </a:gs>
                  <a:gs pos="100000">
                    <a:srgbClr val="C0C0C0">
                      <a:alpha val="37999"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</p:spPr>
            <p:txBody>
              <a:bodyPr vert="eaVert" wrap="none" anchor="ctr"/>
              <a:lstStyle/>
              <a:p>
                <a:endParaRPr lang="ru-RU"/>
              </a:p>
            </p:txBody>
          </p:sp>
          <p:sp>
            <p:nvSpPr>
              <p:cNvPr id="29" name="Прямоугольник 28"/>
              <p:cNvSpPr/>
              <p:nvPr/>
            </p:nvSpPr>
            <p:spPr>
              <a:xfrm>
                <a:off x="428625" y="4643442"/>
                <a:ext cx="2143125" cy="646112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 algn="ctr">
                  <a:defRPr/>
                </a:pPr>
                <a:r>
                  <a:rPr lang="ru-RU" b="1" dirty="0">
                    <a:latin typeface="+mn-lt"/>
                  </a:rPr>
                  <a:t>Официальная обстановка</a:t>
                </a:r>
              </a:p>
            </p:txBody>
          </p:sp>
        </p:grpSp>
      </p:grpSp>
      <p:grpSp>
        <p:nvGrpSpPr>
          <p:cNvPr id="14" name="Группа 65"/>
          <p:cNvGrpSpPr>
            <a:grpSpLocks/>
          </p:cNvGrpSpPr>
          <p:nvPr/>
        </p:nvGrpSpPr>
        <p:grpSpPr bwMode="auto">
          <a:xfrm>
            <a:off x="6000750" y="2643188"/>
            <a:ext cx="2857500" cy="1928812"/>
            <a:chOff x="6286500" y="3786190"/>
            <a:chExt cx="2857500" cy="1928812"/>
          </a:xfrm>
        </p:grpSpPr>
        <p:sp>
          <p:nvSpPr>
            <p:cNvPr id="8204" name="Oval 22"/>
            <p:cNvSpPr>
              <a:spLocks noChangeArrowheads="1"/>
            </p:cNvSpPr>
            <p:nvPr/>
          </p:nvSpPr>
          <p:spPr bwMode="gray">
            <a:xfrm>
              <a:off x="6286500" y="3786190"/>
              <a:ext cx="2857500" cy="1928812"/>
            </a:xfrm>
            <a:prstGeom prst="ellipse">
              <a:avLst/>
            </a:prstGeom>
            <a:gradFill rotWithShape="1">
              <a:gsLst>
                <a:gs pos="0">
                  <a:srgbClr val="83A6A7">
                    <a:alpha val="32001"/>
                  </a:srgbClr>
                </a:gs>
                <a:gs pos="100000">
                  <a:srgbClr val="000000">
                    <a:alpha val="89998"/>
                  </a:srgb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ru-RU"/>
            </a:p>
          </p:txBody>
        </p:sp>
        <p:grpSp>
          <p:nvGrpSpPr>
            <p:cNvPr id="15" name="Группа 64"/>
            <p:cNvGrpSpPr>
              <a:grpSpLocks/>
            </p:cNvGrpSpPr>
            <p:nvPr/>
          </p:nvGrpSpPr>
          <p:grpSpPr bwMode="auto">
            <a:xfrm>
              <a:off x="6643702" y="4000504"/>
              <a:ext cx="2164391" cy="1463090"/>
              <a:chOff x="6643702" y="4000504"/>
              <a:chExt cx="2164391" cy="1463090"/>
            </a:xfrm>
          </p:grpSpPr>
          <p:grpSp>
            <p:nvGrpSpPr>
              <p:cNvPr id="16" name="Group 26"/>
              <p:cNvGrpSpPr>
                <a:grpSpLocks/>
              </p:cNvGrpSpPr>
              <p:nvPr/>
            </p:nvGrpSpPr>
            <p:grpSpPr bwMode="auto">
              <a:xfrm>
                <a:off x="6643702" y="4000504"/>
                <a:ext cx="2164391" cy="1463090"/>
                <a:chOff x="4166" y="1706"/>
                <a:chExt cx="1252" cy="1252"/>
              </a:xfrm>
            </p:grpSpPr>
            <p:sp>
              <p:nvSpPr>
                <p:cNvPr id="8208" name="Oval 27"/>
                <p:cNvSpPr>
                  <a:spLocks noChangeArrowheads="1"/>
                </p:cNvSpPr>
                <p:nvPr/>
              </p:nvSpPr>
              <p:spPr bwMode="gray">
                <a:xfrm>
                  <a:off x="4166" y="1706"/>
                  <a:ext cx="1252" cy="1252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636869"/>
                    </a:gs>
                    <a:gs pos="100000">
                      <a:srgbClr val="D6E1E2"/>
                    </a:gs>
                  </a:gsLst>
                  <a:lin ang="5400000" scaled="1"/>
                </a:gradFill>
                <a:ln w="9525" algn="ctr">
                  <a:noFill/>
                  <a:round/>
                  <a:headEnd/>
                  <a:tailEnd/>
                </a:ln>
              </p:spPr>
              <p:txBody>
                <a:bodyPr vert="eaVert" wrap="none" anchor="ctr"/>
                <a:lstStyle/>
                <a:p>
                  <a:endParaRPr lang="ru-RU"/>
                </a:p>
              </p:txBody>
            </p:sp>
            <p:sp>
              <p:nvSpPr>
                <p:cNvPr id="8209" name="Oval 28"/>
                <p:cNvSpPr>
                  <a:spLocks noChangeArrowheads="1"/>
                </p:cNvSpPr>
                <p:nvPr/>
              </p:nvSpPr>
              <p:spPr bwMode="gray">
                <a:xfrm>
                  <a:off x="4182" y="1713"/>
                  <a:ext cx="1222" cy="1221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D6E1E2">
                        <a:alpha val="0"/>
                      </a:srgbClr>
                    </a:gs>
                    <a:gs pos="100000">
                      <a:srgbClr val="F1F5F5"/>
                    </a:gs>
                  </a:gsLst>
                  <a:lin ang="5400000" scaled="1"/>
                </a:gradFill>
                <a:ln w="9525" algn="ctr">
                  <a:noFill/>
                  <a:round/>
                  <a:headEnd/>
                  <a:tailEnd/>
                </a:ln>
              </p:spPr>
              <p:txBody>
                <a:bodyPr vert="eaVert" wrap="none" anchor="ctr"/>
                <a:lstStyle/>
                <a:p>
                  <a:endParaRPr lang="ru-RU"/>
                </a:p>
              </p:txBody>
            </p:sp>
            <p:sp>
              <p:nvSpPr>
                <p:cNvPr id="8210" name="Oval 29"/>
                <p:cNvSpPr>
                  <a:spLocks noChangeArrowheads="1"/>
                </p:cNvSpPr>
                <p:nvPr/>
              </p:nvSpPr>
              <p:spPr bwMode="gray">
                <a:xfrm>
                  <a:off x="4195" y="1725"/>
                  <a:ext cx="1162" cy="1141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AAB2B3"/>
                    </a:gs>
                    <a:gs pos="100000">
                      <a:srgbClr val="D6E1E2">
                        <a:alpha val="48000"/>
                      </a:srgbClr>
                    </a:gs>
                  </a:gsLst>
                  <a:lin ang="5400000" scaled="1"/>
                </a:gradFill>
                <a:ln w="9525" algn="ctr">
                  <a:noFill/>
                  <a:round/>
                  <a:headEnd/>
                  <a:tailEnd/>
                </a:ln>
              </p:spPr>
              <p:txBody>
                <a:bodyPr vert="eaVert" wrap="none" anchor="ctr"/>
                <a:lstStyle/>
                <a:p>
                  <a:endParaRPr lang="ru-RU"/>
                </a:p>
              </p:txBody>
            </p:sp>
            <p:sp>
              <p:nvSpPr>
                <p:cNvPr id="8211" name="Oval 30"/>
                <p:cNvSpPr>
                  <a:spLocks noChangeArrowheads="1"/>
                </p:cNvSpPr>
                <p:nvPr/>
              </p:nvSpPr>
              <p:spPr bwMode="gray">
                <a:xfrm>
                  <a:off x="4263" y="1757"/>
                  <a:ext cx="1033" cy="926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FFFF"/>
                    </a:gs>
                    <a:gs pos="100000">
                      <a:srgbClr val="D6E1E2">
                        <a:alpha val="37999"/>
                      </a:srgbClr>
                    </a:gs>
                  </a:gsLst>
                  <a:lin ang="5400000" scaled="1"/>
                </a:gradFill>
                <a:ln w="9525" algn="ctr">
                  <a:noFill/>
                  <a:round/>
                  <a:headEnd/>
                  <a:tailEnd/>
                </a:ln>
              </p:spPr>
              <p:txBody>
                <a:bodyPr vert="eaVert" wrap="none" anchor="ctr"/>
                <a:lstStyle/>
                <a:p>
                  <a:endParaRPr lang="ru-RU"/>
                </a:p>
              </p:txBody>
            </p:sp>
          </p:grpSp>
          <p:sp>
            <p:nvSpPr>
              <p:cNvPr id="34" name="Прямоугольник 33"/>
              <p:cNvSpPr/>
              <p:nvPr/>
            </p:nvSpPr>
            <p:spPr>
              <a:xfrm>
                <a:off x="6858000" y="4429127"/>
                <a:ext cx="1935163" cy="64611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>
                  <a:defRPr/>
                </a:pPr>
                <a:r>
                  <a:rPr lang="ru-RU" b="1" dirty="0">
                    <a:latin typeface="+mn-lt"/>
                  </a:rPr>
                  <a:t>Сообщение, </a:t>
                </a:r>
              </a:p>
              <a:p>
                <a:pPr algn="ctr">
                  <a:defRPr/>
                </a:pPr>
                <a:r>
                  <a:rPr lang="ru-RU" b="1" dirty="0">
                    <a:latin typeface="+mn-lt"/>
                  </a:rPr>
                  <a:t>воздействие </a:t>
                </a:r>
              </a:p>
            </p:txBody>
          </p:sp>
        </p:grpSp>
      </p:grpSp>
      <p:sp>
        <p:nvSpPr>
          <p:cNvPr id="39" name="Управляющая кнопка: домой 38">
            <a:hlinkClick r:id="rId2" action="ppaction://hlinksldjump" highlightClick="1"/>
          </p:cNvPr>
          <p:cNvSpPr/>
          <p:nvPr/>
        </p:nvSpPr>
        <p:spPr>
          <a:xfrm>
            <a:off x="8458200" y="6386513"/>
            <a:ext cx="685800" cy="471487"/>
          </a:xfrm>
          <a:prstGeom prst="actionButtonHom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8203" name="Picture 25" descr="C:\Documents and Settings\Бабанова НЮ\Рабочий стол\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1428750" cy="177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1857375"/>
            <a:ext cx="9144000" cy="461963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  <a:defRPr/>
            </a:pPr>
            <a:r>
              <a:rPr lang="ru-RU" sz="2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Каково </a:t>
            </a:r>
            <a:r>
              <a:rPr lang="ru-RU" sz="24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назначение публицистического стиля?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14313" y="2286000"/>
            <a:ext cx="8715375" cy="877888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365125"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700" dirty="0">
                <a:latin typeface="+mn-lt"/>
                <a:cs typeface="Times New Roman" pitchFamily="18" charset="0"/>
              </a:rPr>
              <a:t>Назначение публицистического стиля — сообщая, убеждать, воздействовать на массы, формировать у людей правильное отношение к общественным проблемам. 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0" y="3143250"/>
            <a:ext cx="9144000" cy="461963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  <a:defRPr/>
            </a:pPr>
            <a:r>
              <a:rPr lang="ru-RU" sz="2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</a:t>
            </a:r>
            <a:r>
              <a:rPr lang="ru-RU" sz="24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Каковы языковые приметы этого стиля?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214313" y="3643313"/>
            <a:ext cx="8715375" cy="1662112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358775" algn="just">
              <a:defRPr/>
            </a:pPr>
            <a:r>
              <a:rPr lang="ru-RU" sz="1700" dirty="0">
                <a:latin typeface="+mn-lt"/>
                <a:cs typeface="Times New Roman" pitchFamily="18" charset="0"/>
              </a:rPr>
              <a:t>Совмещение в одном контексте книжной и разговорной лексики, сочетание официально-деловых и эмоциональных выражений, употребление слов в переносном значении (так называемая «газетная образность»: </a:t>
            </a:r>
            <a:r>
              <a:rPr lang="ru-RU" sz="1700" i="1" dirty="0">
                <a:latin typeface="+mn-lt"/>
                <a:cs typeface="Times New Roman" pitchFamily="18" charset="0"/>
              </a:rPr>
              <a:t>белое золото </a:t>
            </a:r>
            <a:r>
              <a:rPr lang="ru-RU" sz="1700" dirty="0">
                <a:latin typeface="+mn-lt"/>
                <a:cs typeface="Times New Roman" pitchFamily="18" charset="0"/>
              </a:rPr>
              <a:t>— хлопок, </a:t>
            </a:r>
            <a:r>
              <a:rPr lang="ru-RU" sz="1700" i="1" dirty="0" err="1">
                <a:latin typeface="+mn-lt"/>
                <a:cs typeface="Times New Roman" pitchFamily="18" charset="0"/>
              </a:rPr>
              <a:t>голубые</a:t>
            </a:r>
            <a:r>
              <a:rPr lang="ru-RU" sz="1700" i="1" dirty="0">
                <a:latin typeface="+mn-lt"/>
                <a:cs typeface="Times New Roman" pitchFamily="18" charset="0"/>
              </a:rPr>
              <a:t> дороги </a:t>
            </a:r>
            <a:r>
              <a:rPr lang="ru-RU" sz="1700" dirty="0">
                <a:latin typeface="+mn-lt"/>
                <a:cs typeface="Times New Roman" pitchFamily="18" charset="0"/>
              </a:rPr>
              <a:t>— морские пути и пр.), вопросительных, побудительных, восклицательных предложений, повторов, обращений, риторических вопросов и т. д.</a:t>
            </a:r>
            <a:endParaRPr lang="ru-RU" sz="1700" dirty="0">
              <a:latin typeface="+mn-lt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500188" y="428625"/>
            <a:ext cx="7643812" cy="4619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  <a:defRPr/>
            </a:pPr>
            <a:r>
              <a:rPr lang="ru-RU" sz="2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</a:t>
            </a:r>
            <a:r>
              <a:rPr lang="ru-RU" sz="24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Что обозначает слово «публицистика»?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1428750" y="1000125"/>
            <a:ext cx="7500938" cy="877888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363538" algn="just">
              <a:defRPr/>
            </a:pPr>
            <a:r>
              <a:rPr lang="ru-RU" sz="1700" dirty="0">
                <a:latin typeface="+mn-lt"/>
              </a:rPr>
              <a:t>Название стиля </a:t>
            </a:r>
            <a:r>
              <a:rPr lang="ru-RU" sz="1700" i="1" dirty="0">
                <a:latin typeface="+mn-lt"/>
              </a:rPr>
              <a:t>публицистический </a:t>
            </a:r>
            <a:r>
              <a:rPr lang="ru-RU" sz="1700" dirty="0">
                <a:latin typeface="+mn-lt"/>
              </a:rPr>
              <a:t>происходит от латинского слова </a:t>
            </a:r>
            <a:r>
              <a:rPr lang="en-US" sz="1700" i="1" dirty="0" err="1">
                <a:latin typeface="+mn-lt"/>
              </a:rPr>
              <a:t>publicus</a:t>
            </a:r>
            <a:r>
              <a:rPr lang="en-US" sz="1700" dirty="0">
                <a:latin typeface="+mn-lt"/>
              </a:rPr>
              <a:t> </a:t>
            </a:r>
            <a:r>
              <a:rPr lang="ru-RU" sz="1700" dirty="0">
                <a:latin typeface="+mn-lt"/>
              </a:rPr>
              <a:t>— общественный (в нашем языке есть слово </a:t>
            </a:r>
            <a:r>
              <a:rPr lang="ru-RU" sz="1700" i="1" dirty="0">
                <a:latin typeface="+mn-lt"/>
              </a:rPr>
              <a:t>публика, </a:t>
            </a:r>
            <a:r>
              <a:rPr lang="ru-RU" sz="1700" dirty="0">
                <a:latin typeface="+mn-lt"/>
              </a:rPr>
              <a:t>одно из значений которого — люди, народ).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214313" y="5786438"/>
            <a:ext cx="8715375" cy="353943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360363" algn="just">
              <a:defRPr/>
            </a:pPr>
            <a:r>
              <a:rPr lang="ru-RU" sz="1700" dirty="0">
                <a:latin typeface="+mn-lt"/>
                <a:cs typeface="Times New Roman" pitchFamily="18" charset="0"/>
              </a:rPr>
              <a:t>Заметка, репортаж, рецензия, </a:t>
            </a:r>
            <a:r>
              <a:rPr lang="ru-RU" sz="1700" dirty="0" smtClean="0">
                <a:latin typeface="+mn-lt"/>
                <a:cs typeface="Times New Roman" pitchFamily="18" charset="0"/>
              </a:rPr>
              <a:t>отзыв……….</a:t>
            </a:r>
            <a:endParaRPr lang="ru-RU" sz="1700" dirty="0">
              <a:latin typeface="+mn-lt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0" y="5357813"/>
            <a:ext cx="9144000" cy="461962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  <a:defRPr/>
            </a:pPr>
            <a:r>
              <a:rPr lang="ru-RU" sz="2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</a:t>
            </a:r>
            <a:r>
              <a:rPr lang="ru-RU" sz="24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Назовите жанры публицистического стиля</a:t>
            </a:r>
          </a:p>
        </p:txBody>
      </p:sp>
      <p:pic>
        <p:nvPicPr>
          <p:cNvPr id="7178" name="Picture 25" descr="C:\Documents and Settings\Бабанова НЮ\Рабочий стол\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428750" cy="177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9" grpId="0"/>
      <p:bldP spid="1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1472" y="285728"/>
            <a:ext cx="7772400" cy="1470025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/>
              <a:t>Выпиши слова, относящиеся к публицистическому стилю речи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42910" y="2357430"/>
            <a:ext cx="7715304" cy="3286148"/>
          </a:xfrm>
        </p:spPr>
        <p:txBody>
          <a:bodyPr/>
          <a:lstStyle/>
          <a:p>
            <a:r>
              <a:rPr lang="ru-RU" dirty="0" smtClean="0"/>
              <a:t>Благоуханный, взоры, </a:t>
            </a:r>
            <a:r>
              <a:rPr lang="ru-RU" dirty="0" err="1" smtClean="0"/>
              <a:t>бездуховность</a:t>
            </a:r>
            <a:r>
              <a:rPr lang="ru-RU" dirty="0" smtClean="0"/>
              <a:t>, демократический, эксклюзив, приоритетный, безнравственность, пирушка, амперметр, головомойка, рейтинг, экстремальный, реформатор.</a:t>
            </a: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Выпиши проблемы, которые относятся к публицистическому стилю речи.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Построение сложных предложений, </a:t>
            </a:r>
          </a:p>
          <a:p>
            <a:r>
              <a:rPr lang="ru-RU" dirty="0" smtClean="0"/>
              <a:t>выборы президента, </a:t>
            </a:r>
          </a:p>
          <a:p>
            <a:r>
              <a:rPr lang="ru-RU" dirty="0" smtClean="0"/>
              <a:t>решение линейных уравнений,</a:t>
            </a:r>
          </a:p>
          <a:p>
            <a:r>
              <a:rPr lang="ru-RU" dirty="0" smtClean="0"/>
              <a:t> работа администрации города, </a:t>
            </a:r>
          </a:p>
          <a:p>
            <a:r>
              <a:rPr lang="ru-RU" dirty="0" smtClean="0"/>
              <a:t>рейтинг исполнителей современной музыки,</a:t>
            </a:r>
          </a:p>
          <a:p>
            <a:r>
              <a:rPr lang="ru-RU" dirty="0" smtClean="0"/>
              <a:t> использование акваланга для проведения ремонтных работ под водой,</a:t>
            </a:r>
          </a:p>
          <a:p>
            <a:r>
              <a:rPr lang="ru-RU" dirty="0" smtClean="0"/>
              <a:t> анализ </a:t>
            </a:r>
            <a:r>
              <a:rPr lang="ru-RU" smtClean="0"/>
              <a:t>текста, </a:t>
            </a:r>
            <a:r>
              <a:rPr lang="ru-RU" dirty="0" smtClean="0"/>
              <a:t>причины катастроф на железной дороге.</a:t>
            </a: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 bwMode="black">
          <a:xfrm>
            <a:off x="1500188" y="214313"/>
            <a:ext cx="7643812" cy="785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marL="342900" indent="-342900">
              <a:defRPr/>
            </a:pPr>
            <a:r>
              <a:rPr lang="ru-RU" sz="24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Сравните тексты. Определите их стиль и тип</a:t>
            </a:r>
            <a:endParaRPr lang="ru-RU" sz="2400" i="1" kern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3" name="Прямоугольник 1"/>
          <p:cNvSpPr>
            <a:spLocks noChangeArrowheads="1"/>
          </p:cNvSpPr>
          <p:nvPr/>
        </p:nvSpPr>
        <p:spPr bwMode="auto">
          <a:xfrm>
            <a:off x="0" y="928688"/>
            <a:ext cx="9144000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360363" algn="just">
              <a:defRPr/>
            </a:pPr>
            <a:r>
              <a:rPr lang="en-US" sz="2400" b="1" dirty="0">
                <a:latin typeface="+mn-lt"/>
              </a:rPr>
              <a:t>I</a:t>
            </a:r>
            <a:r>
              <a:rPr lang="ru-RU" sz="2400" b="1" dirty="0">
                <a:latin typeface="+mn-lt"/>
              </a:rPr>
              <a:t>. </a:t>
            </a:r>
            <a:r>
              <a:rPr lang="ru-RU" sz="2400" dirty="0">
                <a:latin typeface="+mn-lt"/>
              </a:rPr>
              <a:t>Ландыш относится к семейству лилейных. Листья у ландыша эллипсоидальные, цветки собраны в колосья, плод — ягода; опыляется при помощи насекомых. Ландыш, с белыми ароматными цветами и красными ягодами, широко распространен в лесах европейской части СССР, Кавказа, Дальнего Востока; цветки и листья применяются в медицине как сердечное средство; ядовит; разводится как декоративный; получаемое из цветов эфирное масло применяется в парфюмерии.</a:t>
            </a:r>
          </a:p>
        </p:txBody>
      </p:sp>
      <p:sp>
        <p:nvSpPr>
          <p:cNvPr id="4" name="Прямоугольник 2"/>
          <p:cNvSpPr>
            <a:spLocks noChangeArrowheads="1"/>
          </p:cNvSpPr>
          <p:nvPr/>
        </p:nvSpPr>
        <p:spPr bwMode="auto">
          <a:xfrm>
            <a:off x="0" y="2786063"/>
            <a:ext cx="4929188" cy="3539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360363">
              <a:defRPr/>
            </a:pPr>
            <a:r>
              <a:rPr lang="ru-RU" sz="1700" dirty="0" smtClean="0">
                <a:latin typeface="+mn-lt"/>
              </a:rPr>
              <a:t>…</a:t>
            </a:r>
            <a:endParaRPr lang="ru-RU" sz="1700" dirty="0">
              <a:latin typeface="+mn-lt"/>
            </a:endParaRPr>
          </a:p>
        </p:txBody>
      </p:sp>
      <p:sp>
        <p:nvSpPr>
          <p:cNvPr id="6" name="Стрелка вправо 5"/>
          <p:cNvSpPr/>
          <p:nvPr/>
        </p:nvSpPr>
        <p:spPr>
          <a:xfrm>
            <a:off x="6858000" y="6373813"/>
            <a:ext cx="1928813" cy="484187"/>
          </a:xfrm>
          <a:prstGeom prst="rightArrow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srgbClr val="000099"/>
                </a:solidFill>
              </a:rPr>
              <a:t>Проверка</a:t>
            </a:r>
          </a:p>
        </p:txBody>
      </p:sp>
      <p:pic>
        <p:nvPicPr>
          <p:cNvPr id="9224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00938" y="4300538"/>
            <a:ext cx="1643062" cy="2200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154</TotalTime>
  <Words>767</Words>
  <Application>Microsoft Office PowerPoint</Application>
  <PresentationFormat>Экран (4:3)</PresentationFormat>
  <Paragraphs>68</Paragraphs>
  <Slides>14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Поток</vt:lpstr>
      <vt:lpstr>Публицистический стиль Заметка в газету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Выпиши слова, относящиеся к публицистическому стилю речи.</vt:lpstr>
      <vt:lpstr>Выпиши проблемы, которые относятся к публицистическому стилю речи.</vt:lpstr>
      <vt:lpstr>Презентация PowerPoint</vt:lpstr>
      <vt:lpstr>Презентация PowerPoint</vt:lpstr>
      <vt:lpstr>Презентация PowerPoint</vt:lpstr>
      <vt:lpstr>Презентация PowerPoint</vt:lpstr>
      <vt:lpstr>Заметка в газету.</vt:lpstr>
      <vt:lpstr>Примерные темы заметки.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Публицистический стиль Заметка в газету</dc:title>
  <dc:creator>гукасян</dc:creator>
  <cp:lastModifiedBy>user</cp:lastModifiedBy>
  <cp:revision>18</cp:revision>
  <dcterms:created xsi:type="dcterms:W3CDTF">2009-12-02T11:55:41Z</dcterms:created>
  <dcterms:modified xsi:type="dcterms:W3CDTF">2012-07-20T06:48:56Z</dcterms:modified>
</cp:coreProperties>
</file>