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9" r:id="rId13"/>
    <p:sldId id="266" r:id="rId14"/>
    <p:sldId id="267" r:id="rId15"/>
    <p:sldId id="274" r:id="rId16"/>
    <p:sldId id="275" r:id="rId17"/>
    <p:sldId id="271" r:id="rId18"/>
    <p:sldId id="272" r:id="rId19"/>
    <p:sldId id="273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DF0481-951F-4D48-AB96-47EDA2A327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6E3198-48F2-4C66-B1E7-1CC60C616C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5C7716-892B-44CF-8A3A-637A366B24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878C37-29BD-4865-90D7-BF5D289CAB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77724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FFC9ED-BA5B-427B-8542-A5AF6483A2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77724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19D950-4A0C-4538-A96C-FC4D511FA9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ультимедиа 3"/>
          <p:cNvSpPr>
            <a:spLocks noGrp="1"/>
          </p:cNvSpPr>
          <p:nvPr>
            <p:ph type="media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D792CB-2F7D-4D3B-B813-2717EEA8AE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E4909A-CF98-4953-B7BF-C5DF675644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7BAF5E-9771-4F9D-9C33-B9B6CF0713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8FB067-20FA-4281-8252-2F59A6BAC6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92E716-61FD-47A3-BDF6-0DB408CACE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AE72D1-8ECC-469E-8CB8-AA0EFEEF33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82501D-677C-43E8-8A9F-3092ECE51D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C99280-17D8-4729-9C0A-B6BD5C0F2E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B7CC73-FF24-4B04-A622-5D499576F6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8D0B93-D132-498A-829E-99D6230996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8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7448C9ED-C167-4792-8972-015DB9B101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ХИМИЧЕСКОЕ</a:t>
            </a:r>
            <a:br>
              <a:rPr lang="ru-RU" b="1" smtClean="0"/>
            </a:br>
            <a:r>
              <a:rPr lang="ru-RU" b="1" smtClean="0"/>
              <a:t>РАВНОВЕСИЕ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ru-RU" sz="4000" b="1" smtClean="0"/>
              <a:t>и способы его смещения</a:t>
            </a:r>
          </a:p>
          <a:p>
            <a:pPr eaLnBrk="1" hangingPunct="1"/>
            <a:endParaRPr lang="ru-RU" sz="4000" b="1" smtClean="0"/>
          </a:p>
          <a:p>
            <a:pPr algn="r" eaLnBrk="1" hangingPunct="1"/>
            <a:endParaRPr lang="ru-RU" sz="1200" b="1" smtClean="0"/>
          </a:p>
          <a:p>
            <a:pPr algn="r" eaLnBrk="1" hangingPunct="1"/>
            <a:endParaRPr lang="ru-RU" sz="1200" b="1" smtClean="0"/>
          </a:p>
          <a:p>
            <a:pPr algn="r" eaLnBrk="1" hangingPunct="1"/>
            <a:endParaRPr lang="ru-RU" sz="1200" b="1" smtClean="0"/>
          </a:p>
          <a:p>
            <a:pPr algn="r" eaLnBrk="1" hangingPunct="1"/>
            <a:r>
              <a:rPr lang="ru-RU" sz="1200" b="1" smtClean="0"/>
              <a:t>  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u="sng" smtClean="0"/>
              <a:t>Влияние температуры на смещение равновесия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471988"/>
          </a:xfrm>
        </p:spPr>
        <p:txBody>
          <a:bodyPr/>
          <a:lstStyle/>
          <a:p>
            <a:pPr eaLnBrk="1" hangingPunct="1"/>
            <a:r>
              <a:rPr lang="ru-RU" sz="2800" b="1" smtClean="0"/>
              <a:t>Реакции, сопровождающиеся выделением теплоты, называются </a:t>
            </a:r>
            <a:r>
              <a:rPr lang="ru-RU" sz="2800" b="1" u="sng" smtClean="0">
                <a:solidFill>
                  <a:srgbClr val="CC0000"/>
                </a:solidFill>
              </a:rPr>
              <a:t>экзотермическими.</a:t>
            </a:r>
          </a:p>
          <a:p>
            <a:pPr eaLnBrk="1" hangingPunct="1"/>
            <a:r>
              <a:rPr lang="ru-RU" sz="2800" b="1" smtClean="0"/>
              <a:t>Реакции, сопровождающиеся поглощением теплоты, называются </a:t>
            </a:r>
            <a:r>
              <a:rPr lang="ru-RU" sz="2800" b="1" u="sng" smtClean="0">
                <a:solidFill>
                  <a:schemeClr val="accent2"/>
                </a:solidFill>
              </a:rPr>
              <a:t>эндотермическими.</a:t>
            </a:r>
          </a:p>
          <a:p>
            <a:pPr eaLnBrk="1" hangingPunct="1"/>
            <a:r>
              <a:rPr lang="ru-RU" sz="2800" b="1" smtClean="0"/>
              <a:t>каждой обратимой реакции одно из направлений отвечает экзотермическому процессу, а другое - эндотермическому.</a:t>
            </a:r>
            <a:r>
              <a:rPr lang="ru-RU" sz="2800" smtClean="0"/>
              <a:t>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u="sng" smtClean="0"/>
              <a:t>Влияние температуры на смещение равновесия</a:t>
            </a:r>
          </a:p>
        </p:txBody>
      </p:sp>
      <p:pic>
        <p:nvPicPr>
          <p:cNvPr id="12291" name="Picture 5" descr="r23"/>
          <p:cNvPicPr>
            <a:picLocks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2276475"/>
            <a:ext cx="8569325" cy="998538"/>
          </a:xfrm>
          <a:noFill/>
        </p:spPr>
      </p:pic>
      <p:sp>
        <p:nvSpPr>
          <p:cNvPr id="12292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250825" y="3429000"/>
            <a:ext cx="8353425" cy="3168650"/>
          </a:xfrm>
        </p:spPr>
        <p:txBody>
          <a:bodyPr/>
          <a:lstStyle/>
          <a:p>
            <a:pPr eaLnBrk="1" hangingPunct="1"/>
            <a:r>
              <a:rPr lang="ru-RU" b="1" smtClean="0"/>
              <a:t>Чтобы сместить равновесие </a:t>
            </a:r>
            <a:r>
              <a:rPr lang="ru-RU" b="1" u="sng" smtClean="0"/>
              <a:t>вправо</a:t>
            </a:r>
            <a:r>
              <a:rPr lang="ru-RU" b="1" smtClean="0"/>
              <a:t> (для экзотермической реакции)---</a:t>
            </a:r>
            <a:r>
              <a:rPr lang="ru-RU" b="1" smtClean="0">
                <a:solidFill>
                  <a:schemeClr val="accent2"/>
                </a:solidFill>
              </a:rPr>
              <a:t>нужно понизить температуру.</a:t>
            </a:r>
          </a:p>
          <a:p>
            <a:pPr eaLnBrk="1" hangingPunct="1"/>
            <a:r>
              <a:rPr lang="ru-RU" b="1" smtClean="0"/>
              <a:t>А для эндотермической---наоборот,</a:t>
            </a:r>
            <a:r>
              <a:rPr lang="ru-RU" b="1" smtClean="0">
                <a:solidFill>
                  <a:schemeClr val="accent2"/>
                </a:solidFill>
              </a:rPr>
              <a:t>повысить температуру</a:t>
            </a:r>
            <a:r>
              <a:rPr lang="ru-RU" b="1" smtClean="0"/>
              <a:t>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404813"/>
            <a:ext cx="7772400" cy="5691187"/>
          </a:xfrm>
        </p:spPr>
        <p:txBody>
          <a:bodyPr/>
          <a:lstStyle/>
          <a:p>
            <a:pPr eaLnBrk="1" hangingPunct="1"/>
            <a:r>
              <a:rPr lang="ru-RU" sz="3600" b="1" smtClean="0"/>
              <a:t>При повышении температуры химическое равновесие смещается в направлении эндотермической реакции, </a:t>
            </a:r>
          </a:p>
          <a:p>
            <a:pPr eaLnBrk="1" hangingPunct="1"/>
            <a:r>
              <a:rPr lang="ru-RU" sz="3600" b="1" smtClean="0"/>
              <a:t>при понижении температуры - в направлении экзотермической реакции.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u="sng" smtClean="0"/>
              <a:t>Влияние концентрации на смещение равновесия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sz="4000" b="1" smtClean="0"/>
              <a:t>Равновесие сместится </a:t>
            </a:r>
            <a:r>
              <a:rPr lang="ru-RU" sz="4000" b="1" smtClean="0">
                <a:solidFill>
                  <a:schemeClr val="accent2"/>
                </a:solidFill>
              </a:rPr>
              <a:t>ВПРАВО, </a:t>
            </a:r>
            <a:r>
              <a:rPr lang="ru-RU" sz="4000" b="1" smtClean="0"/>
              <a:t>если:</a:t>
            </a:r>
          </a:p>
          <a:p>
            <a:pPr eaLnBrk="1" hangingPunct="1"/>
            <a:r>
              <a:rPr lang="ru-RU" sz="4000" b="1" smtClean="0"/>
              <a:t>Увеличить концентрацию одного из реагирующих веществ</a:t>
            </a:r>
          </a:p>
          <a:p>
            <a:pPr eaLnBrk="1" hangingPunct="1"/>
            <a:r>
              <a:rPr lang="ru-RU" sz="4000" b="1" smtClean="0"/>
              <a:t>Отводить из зоны реакции продукт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u="sng" smtClean="0"/>
              <a:t>Влияние давления на смещение равновесия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Влияние</a:t>
            </a:r>
            <a:r>
              <a:rPr lang="ru-RU" smtClean="0"/>
              <a:t> </a:t>
            </a:r>
            <a:r>
              <a:rPr lang="ru-RU" b="1" smtClean="0"/>
              <a:t>давления</a:t>
            </a:r>
            <a:r>
              <a:rPr lang="ru-RU" smtClean="0"/>
              <a:t> на состояние </a:t>
            </a:r>
            <a:r>
              <a:rPr lang="ru-RU" b="1" smtClean="0"/>
              <a:t>равновесия</a:t>
            </a:r>
            <a:r>
              <a:rPr lang="ru-RU" smtClean="0"/>
              <a:t> проявляется только при наличии в системе </a:t>
            </a:r>
            <a:r>
              <a:rPr lang="ru-RU" b="1" smtClean="0"/>
              <a:t>газов !!!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u="sng" smtClean="0"/>
              <a:t>Влияние давления на смещение равновесия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981200"/>
            <a:ext cx="9144000" cy="4616450"/>
          </a:xfrm>
        </p:spPr>
        <p:txBody>
          <a:bodyPr/>
          <a:lstStyle/>
          <a:p>
            <a:pPr eaLnBrk="1" hangingPunct="1"/>
            <a:r>
              <a:rPr lang="ru-RU" b="1" smtClean="0"/>
              <a:t>При повышении давления равновесие сдвигается в направлении образования веществ (исходных или продуктов) с меньшим объемом;</a:t>
            </a:r>
            <a:br>
              <a:rPr lang="ru-RU" b="1" smtClean="0"/>
            </a:br>
            <a:r>
              <a:rPr lang="ru-RU" b="1" smtClean="0"/>
              <a:t>при понижении давления равновесие сдвигается в направлении образования веществ с большим объемом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800" b="1" smtClean="0">
                <a:solidFill>
                  <a:srgbClr val="006600"/>
                </a:solidFill>
              </a:rPr>
              <a:t>N</a:t>
            </a:r>
            <a:r>
              <a:rPr lang="ru-RU" sz="4800" b="1" baseline="-25000" smtClean="0">
                <a:solidFill>
                  <a:srgbClr val="006600"/>
                </a:solidFill>
              </a:rPr>
              <a:t>2</a:t>
            </a:r>
            <a:r>
              <a:rPr lang="ru-RU" sz="4800" b="1" smtClean="0">
                <a:solidFill>
                  <a:srgbClr val="006600"/>
                </a:solidFill>
              </a:rPr>
              <a:t> + </a:t>
            </a:r>
            <a:r>
              <a:rPr lang="ru-RU" sz="4800" b="1" smtClean="0">
                <a:solidFill>
                  <a:srgbClr val="CC0000"/>
                </a:solidFill>
              </a:rPr>
              <a:t>3</a:t>
            </a:r>
            <a:r>
              <a:rPr lang="ru-RU" sz="4800" b="1" smtClean="0">
                <a:solidFill>
                  <a:srgbClr val="006600"/>
                </a:solidFill>
              </a:rPr>
              <a:t>H</a:t>
            </a:r>
            <a:r>
              <a:rPr lang="ru-RU" sz="4800" b="1" baseline="-25000" smtClean="0">
                <a:solidFill>
                  <a:srgbClr val="006600"/>
                </a:solidFill>
              </a:rPr>
              <a:t>2    </a:t>
            </a:r>
            <a:r>
              <a:rPr lang="ru-RU" sz="4800" b="1" smtClean="0">
                <a:solidFill>
                  <a:srgbClr val="006600"/>
                </a:solidFill>
              </a:rPr>
              <a:t>  </a:t>
            </a:r>
            <a:r>
              <a:rPr lang="ru-RU" sz="4800" b="1" smtClean="0">
                <a:solidFill>
                  <a:srgbClr val="CC0000"/>
                </a:solidFill>
              </a:rPr>
              <a:t>2</a:t>
            </a:r>
            <a:r>
              <a:rPr lang="ru-RU" sz="4800" b="1" smtClean="0">
                <a:solidFill>
                  <a:srgbClr val="006600"/>
                </a:solidFill>
              </a:rPr>
              <a:t>NH</a:t>
            </a:r>
            <a:r>
              <a:rPr lang="ru-RU" sz="4800" b="1" baseline="-25000" smtClean="0">
                <a:solidFill>
                  <a:srgbClr val="006600"/>
                </a:solidFill>
              </a:rPr>
              <a:t>3</a:t>
            </a:r>
            <a:r>
              <a:rPr lang="ru-RU" sz="4800" b="1" smtClean="0">
                <a:solidFill>
                  <a:srgbClr val="006600"/>
                </a:solidFill>
              </a:rPr>
              <a:t> + Q </a:t>
            </a:r>
            <a:br>
              <a:rPr lang="ru-RU" sz="4800" b="1" smtClean="0">
                <a:solidFill>
                  <a:srgbClr val="006600"/>
                </a:solidFill>
              </a:rPr>
            </a:br>
            <a:endParaRPr lang="ru-RU" sz="4800" b="1" smtClean="0">
              <a:solidFill>
                <a:srgbClr val="006600"/>
              </a:solidFill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4508500"/>
            <a:ext cx="7270750" cy="1587500"/>
          </a:xfrm>
        </p:spPr>
        <p:txBody>
          <a:bodyPr/>
          <a:lstStyle/>
          <a:p>
            <a:pPr eaLnBrk="1" hangingPunct="1"/>
            <a:r>
              <a:rPr lang="ru-RU" sz="4000" b="1" baseline="-25000" smtClean="0"/>
              <a:t>При </a:t>
            </a:r>
            <a:r>
              <a:rPr lang="ru-RU" sz="4000" b="1" u="sng" baseline="-25000" smtClean="0"/>
              <a:t>повышении</a:t>
            </a:r>
            <a:r>
              <a:rPr lang="ru-RU" sz="4000" b="1" baseline="-25000" smtClean="0"/>
              <a:t> давления равновесие сместится туда, где молей </a:t>
            </a:r>
            <a:r>
              <a:rPr lang="ru-RU" sz="4000" b="1" u="sng" baseline="-25000" smtClean="0"/>
              <a:t>меньше</a:t>
            </a:r>
            <a:r>
              <a:rPr lang="ru-RU" sz="4000" b="1" baseline="-25000" smtClean="0"/>
              <a:t>(где объемов меньше)!!!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4211638" y="836613"/>
            <a:ext cx="431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8437" name="Line 5"/>
          <p:cNvSpPr>
            <a:spLocks noChangeShapeType="1"/>
          </p:cNvSpPr>
          <p:nvPr/>
        </p:nvSpPr>
        <p:spPr bwMode="auto">
          <a:xfrm flipH="1">
            <a:off x="4211638" y="1052513"/>
            <a:ext cx="431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pic>
        <p:nvPicPr>
          <p:cNvPr id="18438" name="Picture 7" descr="ravnoves_01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1844675"/>
            <a:ext cx="8497888" cy="2701925"/>
          </a:xfrm>
          <a:noFill/>
        </p:spPr>
      </p:pic>
      <p:sp>
        <p:nvSpPr>
          <p:cNvPr id="18439" name="Text Box 8"/>
          <p:cNvSpPr txBox="1">
            <a:spLocks noChangeArrowheads="1"/>
          </p:cNvSpPr>
          <p:nvPr/>
        </p:nvSpPr>
        <p:spPr bwMode="auto">
          <a:xfrm>
            <a:off x="1743075" y="1144588"/>
            <a:ext cx="11064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1 моль</a:t>
            </a:r>
          </a:p>
        </p:txBody>
      </p:sp>
      <p:sp>
        <p:nvSpPr>
          <p:cNvPr id="18440" name="Text Box 10"/>
          <p:cNvSpPr txBox="1">
            <a:spLocks noChangeArrowheads="1"/>
          </p:cNvSpPr>
          <p:nvPr/>
        </p:nvSpPr>
        <p:spPr bwMode="auto">
          <a:xfrm>
            <a:off x="3132138" y="1196975"/>
            <a:ext cx="11064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3 моль</a:t>
            </a:r>
          </a:p>
        </p:txBody>
      </p:sp>
      <p:sp>
        <p:nvSpPr>
          <p:cNvPr id="18441" name="Text Box 12"/>
          <p:cNvSpPr txBox="1">
            <a:spLocks noChangeArrowheads="1"/>
          </p:cNvSpPr>
          <p:nvPr/>
        </p:nvSpPr>
        <p:spPr bwMode="auto">
          <a:xfrm>
            <a:off x="4859338" y="1125538"/>
            <a:ext cx="11064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2 моль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981200"/>
            <a:ext cx="7772400" cy="4114800"/>
          </a:xfrm>
        </p:spPr>
        <p:txBody>
          <a:bodyPr/>
          <a:lstStyle/>
          <a:p>
            <a:pPr eaLnBrk="1" hangingPunct="1">
              <a:buFont typeface="Symbol" pitchFamily="18" charset="2"/>
              <a:buNone/>
            </a:pPr>
            <a:r>
              <a:rPr lang="ru-RU" sz="5400" b="1" smtClean="0"/>
              <a:t>	</a:t>
            </a:r>
            <a:r>
              <a:rPr lang="ru-RU" sz="5400" b="1" u="sng" smtClean="0"/>
              <a:t>Катализаторы </a:t>
            </a:r>
            <a:r>
              <a:rPr lang="ru-RU" sz="5400" b="1" smtClean="0"/>
              <a:t>не влияют на положение равновесия! </a:t>
            </a:r>
          </a:p>
          <a:p>
            <a:pPr eaLnBrk="1" hangingPunct="1">
              <a:buFontTx/>
              <a:buNone/>
            </a:pPr>
            <a:endParaRPr lang="ru-RU" sz="5400" b="1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052513"/>
          </a:xfrm>
        </p:spPr>
        <p:txBody>
          <a:bodyPr/>
          <a:lstStyle/>
          <a:p>
            <a:pPr eaLnBrk="1" hangingPunct="1"/>
            <a:r>
              <a:rPr lang="ru-RU" sz="3200" b="1" smtClean="0"/>
              <a:t>В какую сторону сместится равновесие?</a:t>
            </a:r>
          </a:p>
        </p:txBody>
      </p:sp>
      <p:pic>
        <p:nvPicPr>
          <p:cNvPr id="20483" name="Picture 6" descr="img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908050"/>
            <a:ext cx="9144000" cy="5949950"/>
          </a:xfrm>
        </p:spPr>
      </p:pic>
      <p:sp>
        <p:nvSpPr>
          <p:cNvPr id="20484" name="Line 8"/>
          <p:cNvSpPr>
            <a:spLocks noChangeShapeType="1"/>
          </p:cNvSpPr>
          <p:nvPr/>
        </p:nvSpPr>
        <p:spPr bwMode="auto">
          <a:xfrm flipH="1" flipV="1">
            <a:off x="3419475" y="1341438"/>
            <a:ext cx="2159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0485" name="Line 9"/>
          <p:cNvSpPr>
            <a:spLocks noChangeShapeType="1"/>
          </p:cNvSpPr>
          <p:nvPr/>
        </p:nvSpPr>
        <p:spPr bwMode="auto">
          <a:xfrm flipH="1" flipV="1">
            <a:off x="4211638" y="3429000"/>
            <a:ext cx="2159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0486" name="Line 10"/>
          <p:cNvSpPr>
            <a:spLocks noChangeShapeType="1"/>
          </p:cNvSpPr>
          <p:nvPr/>
        </p:nvSpPr>
        <p:spPr bwMode="auto">
          <a:xfrm flipH="1" flipV="1">
            <a:off x="4356100" y="5373688"/>
            <a:ext cx="2159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620713"/>
            <a:ext cx="7772400" cy="547528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3600" b="1" smtClean="0"/>
              <a:t>Концентрацию, каких веществ надо увеличить, чтобы сместить равновесие 2NO + Cl</a:t>
            </a:r>
            <a:r>
              <a:rPr lang="ru-RU" sz="3600" b="1" baseline="-25000" smtClean="0"/>
              <a:t>2</a:t>
            </a:r>
            <a:r>
              <a:rPr lang="ru-RU" sz="3600" b="1" smtClean="0"/>
              <a:t> = 2NOCl + Q влево?</a:t>
            </a:r>
          </a:p>
          <a:p>
            <a:pPr eaLnBrk="1" hangingPunct="1">
              <a:buFontTx/>
              <a:buNone/>
            </a:pPr>
            <a:r>
              <a:rPr lang="ru-RU" sz="3600" b="1" smtClean="0"/>
              <a:t>   а) NO;</a:t>
            </a:r>
            <a:br>
              <a:rPr lang="ru-RU" sz="3600" b="1" smtClean="0"/>
            </a:br>
            <a:r>
              <a:rPr lang="ru-RU" sz="3600" b="1" smtClean="0"/>
              <a:t>б) Cl</a:t>
            </a:r>
            <a:r>
              <a:rPr lang="ru-RU" sz="3600" b="1" baseline="-25000" smtClean="0"/>
              <a:t>2</a:t>
            </a:r>
            <a:r>
              <a:rPr lang="ru-RU" sz="3600" b="1" smtClean="0"/>
              <a:t>;</a:t>
            </a:r>
            <a:br>
              <a:rPr lang="ru-RU" sz="3600" b="1" smtClean="0"/>
            </a:br>
            <a:r>
              <a:rPr lang="ru-RU" sz="3600" b="1" smtClean="0"/>
              <a:t>в) NOCl;</a:t>
            </a:r>
            <a:br>
              <a:rPr lang="ru-RU" sz="3600" b="1" smtClean="0"/>
            </a:br>
            <a:r>
              <a:rPr lang="ru-RU" sz="3600" b="1" smtClean="0"/>
              <a:t>г) само сместится со временем.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Химическое равновесие</a:t>
            </a:r>
            <a:r>
              <a:rPr lang="ru-RU" smtClean="0"/>
              <a:t> 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800" smtClean="0"/>
              <a:t>Состояние равновесия характерно для обратимых химических реакций. 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b="1" smtClean="0"/>
              <a:t>Обратимая реакция</a:t>
            </a:r>
            <a:r>
              <a:rPr lang="ru-RU" sz="2800" smtClean="0"/>
              <a:t> - химическая реакция, которая при одних и тех же условиях может идти в прямом и в обратном направлениях. 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b="1" smtClean="0"/>
              <a:t>Необратимой</a:t>
            </a:r>
            <a:r>
              <a:rPr lang="ru-RU" sz="2800" smtClean="0"/>
              <a:t> называется реакция, которая идет практически до конца в одном направлении. </a:t>
            </a:r>
            <a:br>
              <a:rPr lang="ru-RU" sz="2800" smtClean="0"/>
            </a:br>
            <a:r>
              <a:rPr lang="ru-RU" sz="2800" smtClean="0"/>
              <a:t/>
            </a:r>
            <a:br>
              <a:rPr lang="ru-RU" sz="2800" smtClean="0"/>
            </a:br>
            <a:endParaRPr lang="ru-RU" sz="280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5" descr="Типы реакций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145213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8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333375"/>
            <a:ext cx="7772400" cy="2590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b="1" smtClean="0"/>
              <a:t>Во всех обратимых реакциях скорость прямой реакции уменьшается, скорость обратной реакции возрастает до тех пор, пока обе скорости не станут равными и не установится состояние равновесия. </a:t>
            </a:r>
          </a:p>
        </p:txBody>
      </p:sp>
      <p:pic>
        <p:nvPicPr>
          <p:cNvPr id="5123" name="Picture 13" descr="ravnoves"/>
          <p:cNvPicPr>
            <a:picLocks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2857500" y="2357438"/>
            <a:ext cx="6286500" cy="37750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371600" y="620713"/>
            <a:ext cx="7772400" cy="1981200"/>
          </a:xfrm>
        </p:spPr>
        <p:txBody>
          <a:bodyPr/>
          <a:lstStyle/>
          <a:p>
            <a:pPr eaLnBrk="1" hangingPunct="1">
              <a:buFont typeface="Symbol" pitchFamily="18" charset="2"/>
              <a:buChar char=""/>
            </a:pPr>
            <a:r>
              <a:rPr lang="ru-RU" sz="2800" b="1" smtClean="0"/>
              <a:t>Химическое равновесие</a:t>
            </a:r>
            <a:r>
              <a:rPr lang="ru-RU" sz="2800" smtClean="0"/>
              <a:t> - состояние системы, в котором скорость прямой реакции равна скорости обратной реакции. </a:t>
            </a:r>
          </a:p>
          <a:p>
            <a:pPr eaLnBrk="1" hangingPunct="1"/>
            <a:endParaRPr lang="ru-RU" sz="2800" smtClean="0"/>
          </a:p>
        </p:txBody>
      </p:sp>
      <p:pic>
        <p:nvPicPr>
          <p:cNvPr id="6147" name="Picture 4" descr="17"/>
          <p:cNvPicPr>
            <a:picLocks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539750" y="2852738"/>
            <a:ext cx="8388350" cy="29972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549275"/>
            <a:ext cx="7772400" cy="5759450"/>
          </a:xfrm>
        </p:spPr>
        <p:txBody>
          <a:bodyPr/>
          <a:lstStyle/>
          <a:p>
            <a:pPr eaLnBrk="1" hangingPunct="1"/>
            <a:r>
              <a:rPr lang="ru-RU" b="1" smtClean="0"/>
              <a:t>Концентрации всех веществ в состоянии равновесия (равновесные концентрации) постоянны. </a:t>
            </a:r>
          </a:p>
          <a:p>
            <a:pPr eaLnBrk="1" hangingPunct="1"/>
            <a:endParaRPr lang="ru-RU" b="1" smtClean="0"/>
          </a:p>
          <a:p>
            <a:pPr eaLnBrk="1" hangingPunct="1"/>
            <a:r>
              <a:rPr lang="ru-RU" b="1" smtClean="0"/>
              <a:t>Химическое равновесие имеет </a:t>
            </a:r>
            <a:r>
              <a:rPr lang="ru-RU" b="1" i="1" smtClean="0"/>
              <a:t>динамический</a:t>
            </a:r>
            <a:r>
              <a:rPr lang="ru-RU" b="1" smtClean="0"/>
              <a:t> характер. Это значит, что и прямая и обратная реакции при равновесии не прекращаются.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9144000" cy="6096000"/>
          </a:xfrm>
        </p:spPr>
        <p:txBody>
          <a:bodyPr/>
          <a:lstStyle/>
          <a:p>
            <a:pPr eaLnBrk="1" hangingPunct="1"/>
            <a:r>
              <a:rPr lang="ru-RU" b="1" smtClean="0"/>
              <a:t>Смещение равновесия в нужном направлении достигается изменением условий реакции (</a:t>
            </a:r>
            <a:r>
              <a:rPr lang="ru-RU" b="1" smtClean="0">
                <a:solidFill>
                  <a:srgbClr val="006600"/>
                </a:solidFill>
              </a:rPr>
              <a:t>принцип Ле-Шателье</a:t>
            </a:r>
            <a:r>
              <a:rPr lang="ru-RU" b="1" smtClean="0"/>
              <a:t>).</a:t>
            </a:r>
          </a:p>
          <a:p>
            <a:pPr eaLnBrk="1" hangingPunct="1"/>
            <a:r>
              <a:rPr lang="ru-RU" b="1" i="1" u="sng" smtClean="0">
                <a:solidFill>
                  <a:srgbClr val="006600"/>
                </a:solidFill>
              </a:rPr>
              <a:t>Принцип Ле-Шателье</a:t>
            </a:r>
            <a:r>
              <a:rPr lang="ru-RU" b="1" smtClean="0"/>
              <a:t> -Если на систему,находящуюся в состоянии равновесия, оказать внешнее воздействие, то система перейдет в другое состояние так, чтобы уменьшить эффект внешнего воздействия.</a:t>
            </a:r>
            <a:r>
              <a:rPr lang="ru-RU" smtClean="0"/>
              <a:t> </a:t>
            </a:r>
          </a:p>
        </p:txBody>
      </p:sp>
      <p:pic>
        <p:nvPicPr>
          <p:cNvPr id="8195" name="Picture 4" descr="SHATELI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43700" y="4076700"/>
            <a:ext cx="2400300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0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79388" y="333375"/>
            <a:ext cx="8964612" cy="6524625"/>
          </a:xfrm>
        </p:spPr>
        <p:txBody>
          <a:bodyPr/>
          <a:lstStyle/>
          <a:p>
            <a:pPr eaLnBrk="1" hangingPunct="1"/>
            <a:r>
              <a:rPr lang="ru-RU" sz="2800" b="1" smtClean="0"/>
              <a:t>Для одностадийной обратимой реакции </a:t>
            </a:r>
          </a:p>
          <a:p>
            <a:pPr eaLnBrk="1" hangingPunct="1"/>
            <a:endParaRPr lang="ru-RU" sz="2800" b="1" smtClean="0"/>
          </a:p>
          <a:p>
            <a:pPr eaLnBrk="1" hangingPunct="1"/>
            <a:r>
              <a:rPr lang="ru-RU" sz="2800" b="1" smtClean="0"/>
              <a:t>при равновесии выражения для скоростей прямой </a:t>
            </a:r>
            <a:r>
              <a:rPr lang="en-US" b="1" smtClean="0"/>
              <a:t>V</a:t>
            </a:r>
            <a:r>
              <a:rPr lang="ru-RU" b="1" baseline="-25000" smtClean="0"/>
              <a:t>1</a:t>
            </a:r>
            <a:r>
              <a:rPr lang="ru-RU" sz="2800" b="1" smtClean="0"/>
              <a:t> и обратной реакций </a:t>
            </a:r>
            <a:r>
              <a:rPr lang="en-US" b="1" smtClean="0"/>
              <a:t>V</a:t>
            </a:r>
            <a:r>
              <a:rPr lang="ru-RU" b="1" baseline="-25000" smtClean="0"/>
              <a:t>2</a:t>
            </a:r>
            <a:r>
              <a:rPr lang="ru-RU" sz="2800" b="1" smtClean="0"/>
              <a:t> имеют вид: </a:t>
            </a:r>
          </a:p>
          <a:p>
            <a:pPr eaLnBrk="1" hangingPunct="1"/>
            <a:endParaRPr lang="ru-RU" sz="2800" b="1" smtClean="0"/>
          </a:p>
          <a:p>
            <a:pPr eaLnBrk="1" hangingPunct="1"/>
            <a:endParaRPr lang="ru-RU" sz="2800" b="1" smtClean="0"/>
          </a:p>
          <a:p>
            <a:pPr eaLnBrk="1" hangingPunct="1"/>
            <a:r>
              <a:rPr lang="ru-RU" sz="2800" b="1" smtClean="0"/>
              <a:t>где [a], [b], [c] и [d] - равновесные молярные концентрации веществ a, b, c и d;</a:t>
            </a:r>
            <a:br>
              <a:rPr lang="ru-RU" sz="2800" b="1" smtClean="0"/>
            </a:br>
            <a:r>
              <a:rPr lang="ru-RU" sz="2800" b="1" smtClean="0"/>
              <a:t>a,b,c и d - соответствующие стехиометрические коэффициенты (при условии, что реакция идет в одну стадию);</a:t>
            </a:r>
            <a:br>
              <a:rPr lang="ru-RU" sz="2800" b="1" smtClean="0"/>
            </a:br>
            <a:r>
              <a:rPr lang="ru-RU" sz="2800" b="1" smtClean="0"/>
              <a:t>k1 и k2 -коэффициенты пропорциональности, называемые </a:t>
            </a:r>
            <a:r>
              <a:rPr lang="ru-RU" sz="2800" b="1" u="sng" smtClean="0">
                <a:solidFill>
                  <a:schemeClr val="accent2"/>
                </a:solidFill>
              </a:rPr>
              <a:t>константами скоростей.</a:t>
            </a:r>
          </a:p>
        </p:txBody>
      </p:sp>
      <p:pic>
        <p:nvPicPr>
          <p:cNvPr id="9219" name="Picture 11" descr="Равновесная реакция"/>
          <p:cNvPicPr>
            <a:picLocks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1763713" y="836613"/>
            <a:ext cx="5256212" cy="600075"/>
          </a:xfrm>
          <a:noFill/>
        </p:spPr>
      </p:pic>
      <p:pic>
        <p:nvPicPr>
          <p:cNvPr id="9220" name="Picture 14" descr="Скорости прямой и обратной реакций"/>
          <p:cNvPicPr>
            <a:picLocks noChangeAspect="1" noChangeArrowheads="1"/>
          </p:cNvPicPr>
          <p:nvPr>
            <p:ph sz="quarter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2349500"/>
            <a:ext cx="9217025" cy="78422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260350"/>
            <a:ext cx="5038725" cy="6337300"/>
          </a:xfrm>
        </p:spPr>
        <p:txBody>
          <a:bodyPr/>
          <a:lstStyle/>
          <a:p>
            <a:pPr eaLnBrk="1" hangingPunct="1"/>
            <a:r>
              <a:rPr lang="ru-RU" sz="2800" smtClean="0"/>
              <a:t>Из условия равновесия </a:t>
            </a:r>
            <a:r>
              <a:rPr lang="en-US" sz="2800" b="1" smtClean="0"/>
              <a:t>V</a:t>
            </a:r>
            <a:r>
              <a:rPr lang="ru-RU" sz="2800" b="1" baseline="-25000" smtClean="0"/>
              <a:t>1</a:t>
            </a:r>
            <a:r>
              <a:rPr lang="ru-RU" sz="2800" b="1" smtClean="0"/>
              <a:t>=</a:t>
            </a:r>
            <a:r>
              <a:rPr lang="en-US" sz="2800" b="1" smtClean="0"/>
              <a:t>V</a:t>
            </a:r>
            <a:r>
              <a:rPr lang="ru-RU" sz="2800" b="1" baseline="-25000" smtClean="0"/>
              <a:t>2</a:t>
            </a:r>
            <a:r>
              <a:rPr lang="ru-RU" sz="2800" smtClean="0"/>
              <a:t> следует: </a:t>
            </a:r>
            <a:endParaRPr lang="en-US" sz="2800" smtClean="0"/>
          </a:p>
          <a:p>
            <a:pPr eaLnBrk="1" hangingPunct="1"/>
            <a:endParaRPr lang="en-US" sz="2800" smtClean="0"/>
          </a:p>
          <a:p>
            <a:pPr eaLnBrk="1" hangingPunct="1"/>
            <a:endParaRPr lang="ru-RU" sz="2800" smtClean="0"/>
          </a:p>
          <a:p>
            <a:pPr eaLnBrk="1" hangingPunct="1"/>
            <a:r>
              <a:rPr lang="ru-RU" sz="2800" smtClean="0"/>
              <a:t>Отсюда получаем выражение для константы равновесия </a:t>
            </a:r>
            <a:r>
              <a:rPr lang="en-US" sz="2800" b="1" smtClean="0"/>
              <a:t>K</a:t>
            </a:r>
            <a:r>
              <a:rPr lang="ru-RU" sz="2800" b="1" smtClean="0"/>
              <a:t>p</a:t>
            </a:r>
            <a:r>
              <a:rPr lang="ru-RU" sz="2800" smtClean="0"/>
              <a:t>: </a:t>
            </a:r>
            <a:endParaRPr lang="en-US" sz="2800" smtClean="0"/>
          </a:p>
          <a:p>
            <a:pPr eaLnBrk="1" hangingPunct="1"/>
            <a:endParaRPr lang="en-US" sz="2800" smtClean="0"/>
          </a:p>
          <a:p>
            <a:pPr eaLnBrk="1" hangingPunct="1"/>
            <a:endParaRPr lang="ru-RU" sz="2800" smtClean="0"/>
          </a:p>
          <a:p>
            <a:pPr eaLnBrk="1" hangingPunct="1"/>
            <a:r>
              <a:rPr lang="ru-RU" sz="2800" smtClean="0"/>
              <a:t>Чем выше величина </a:t>
            </a:r>
            <a:r>
              <a:rPr lang="en-US" sz="2800" b="1" smtClean="0"/>
              <a:t>K</a:t>
            </a:r>
            <a:r>
              <a:rPr lang="ru-RU" sz="2800" b="1" smtClean="0"/>
              <a:t>p</a:t>
            </a:r>
            <a:r>
              <a:rPr lang="ru-RU" sz="2800" smtClean="0"/>
              <a:t>, тем больше в равновесной смеси продуктов прямой реакции. </a:t>
            </a:r>
          </a:p>
        </p:txBody>
      </p:sp>
      <p:pic>
        <p:nvPicPr>
          <p:cNvPr id="10243" name="Picture 4" descr="Химическое равновесие"/>
          <p:cNvPicPr>
            <a:picLocks noChangeAspect="1" noChangeArrowheads="1"/>
          </p:cNvPicPr>
          <p:nvPr>
            <p:ph sz="quarter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2195513" y="1052513"/>
            <a:ext cx="5976937" cy="871537"/>
          </a:xfrm>
          <a:noFill/>
        </p:spPr>
      </p:pic>
      <p:pic>
        <p:nvPicPr>
          <p:cNvPr id="10244" name="Picture 7" descr="Константа равновесия"/>
          <p:cNvPicPr>
            <a:picLocks noChangeAspect="1" noChangeArrowheads="1"/>
          </p:cNvPicPr>
          <p:nvPr>
            <p:ph sz="quarter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1979613" y="3068638"/>
            <a:ext cx="5400675" cy="1712912"/>
          </a:xfr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159</TotalTime>
  <Words>450</Words>
  <Application>Microsoft PowerPoint</Application>
  <PresentationFormat>Экран (4:3)</PresentationFormat>
  <Paragraphs>57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Times New Roman</vt:lpstr>
      <vt:lpstr>Arial</vt:lpstr>
      <vt:lpstr>Calibri</vt:lpstr>
      <vt:lpstr>Symbol</vt:lpstr>
      <vt:lpstr>Оформление по умолчанию</vt:lpstr>
      <vt:lpstr>ХИМИЧЕСКОЕ РАВНОВЕСИЕ</vt:lpstr>
      <vt:lpstr>Химическое равновесие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Влияние температуры на смещение равновесия</vt:lpstr>
      <vt:lpstr>Влияние температуры на смещение равновесия</vt:lpstr>
      <vt:lpstr>Слайд 12</vt:lpstr>
      <vt:lpstr>Влияние концентрации на смещение равновесия</vt:lpstr>
      <vt:lpstr>Влияние давления на смещение равновесия</vt:lpstr>
      <vt:lpstr>Влияние давления на смещение равновесия</vt:lpstr>
      <vt:lpstr>N2 + 3H2      2NH3 + Q  </vt:lpstr>
      <vt:lpstr>Слайд 17</vt:lpstr>
      <vt:lpstr>В какую сторону сместится равновесие?</vt:lpstr>
      <vt:lpstr>Слайд 19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Zhanna</cp:lastModifiedBy>
  <cp:revision>25</cp:revision>
  <dcterms:created xsi:type="dcterms:W3CDTF">1601-01-01T00:00:00Z</dcterms:created>
  <dcterms:modified xsi:type="dcterms:W3CDTF">2012-07-24T13:38:20Z</dcterms:modified>
</cp:coreProperties>
</file>