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60" r:id="rId5"/>
    <p:sldId id="265" r:id="rId6"/>
    <p:sldId id="264" r:id="rId7"/>
    <p:sldId id="27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A8D7-9691-4896-8EF4-9EF44FBFD3B8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35DD0-8810-4D56-9963-E83142D15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52995-1CA8-4511-995B-09E87CD4644F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0D05C-D85E-4FA0-83FD-8A5CE5762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7CA63-7DDB-454D-B702-AB2E008B85FE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F5D23-E343-4D21-B48A-7CB281B0F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8094E-7893-46FF-AF66-AF0373B6A505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609C7-CB8F-4D2A-908B-313FD39FD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2AC59-1D9A-489F-AFE4-F891A3D8D019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9B7A-8BC1-4027-ADFA-2D874779C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DA32E-C39D-450F-8EBA-3A3E5A7D9CC1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98594-0247-452B-9922-BB98CF745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5E98C-8493-4F3D-9B89-D833238EB78A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19F86-2EF7-4CB6-8499-2260888D3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18910-C02B-4D97-814A-FB72D421A0D5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E70C6-EB09-40E4-AB76-E76DD52B5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EA332-CBF3-4F30-AD25-4DB771BBFAC2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F73D7-1158-4CE1-95E2-9B4E9F6D5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91FFC-E3A2-42D5-B91E-86794F7B76CB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32507-651C-461B-AB2B-D46261B73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81D89-1B3B-4B4C-88D5-1A9B1434FB1B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FD41E-5025-4B7E-ABB2-B40759C98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912710-E8AE-4309-8B6A-D9BB65294CA2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89936B-7EFD-4440-93D0-9789661E8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56" r:id="rId9"/>
    <p:sldLayoutId id="2147483747" r:id="rId10"/>
    <p:sldLayoutId id="2147483746" r:id="rId11"/>
  </p:sldLayoutIdLst>
  <p:transition advClick="0" advTm="500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+mj-ea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1600" smtClean="0"/>
              <a:t>Муниципальное бюджетное дошкольное образовательное учреждение «Детский сад комбинированного вида № 58 «Алёнушка» </a:t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352655"/>
            <a:ext cx="684076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Сохраним первоцветы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5655" y="2967334"/>
            <a:ext cx="6552727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onotype Corsiva" pitchFamily="66" charset="0"/>
              </a:rPr>
              <a:t>                                                                Старший воспитатель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onotype Corsiva" pitchFamily="66" charset="0"/>
              </a:rPr>
              <a:t>                                                                      Жукова Ольга Николаевна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onotype Corsiva" pitchFamily="66" charset="0"/>
              </a:rPr>
              <a:t>г. Междуреченск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539750" y="404813"/>
            <a:ext cx="7586663" cy="863600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Аннотация: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268413"/>
            <a:ext cx="7586663" cy="437038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800" dirty="0">
                <a:latin typeface="Monotype Corsiva" pitchFamily="66" charset="0"/>
              </a:rPr>
              <a:t>Данный материал содержит набор красочных слайдов, позволяющих дать учащимся представление о многообразии первоцветов</a:t>
            </a:r>
            <a:r>
              <a:rPr lang="ru-RU" sz="2800" dirty="0" smtClean="0">
                <a:latin typeface="Monotype Corsiva" pitchFamily="66" charset="0"/>
              </a:rPr>
              <a:t>.</a:t>
            </a:r>
            <a:endParaRPr lang="ru-RU" dirty="0" smtClean="0"/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b="1" i="1" dirty="0" smtClean="0"/>
              <a:t>Цель: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800" dirty="0" smtClean="0">
                <a:latin typeface="Monotype Corsiva" pitchFamily="66" charset="0"/>
              </a:rPr>
              <a:t>Расширение </a:t>
            </a:r>
            <a:r>
              <a:rPr lang="ru-RU" sz="2800" dirty="0">
                <a:latin typeface="Monotype Corsiva" pitchFamily="66" charset="0"/>
              </a:rPr>
              <a:t>знаний детей </a:t>
            </a:r>
            <a:r>
              <a:rPr lang="ru-RU" sz="2800" dirty="0" smtClean="0">
                <a:latin typeface="Monotype Corsiva" pitchFamily="66" charset="0"/>
              </a:rPr>
              <a:t>о </a:t>
            </a:r>
            <a:r>
              <a:rPr lang="ru-RU" sz="2800" dirty="0">
                <a:latin typeface="Monotype Corsiva" pitchFamily="66" charset="0"/>
              </a:rPr>
              <a:t>первоцветах </a:t>
            </a:r>
            <a:r>
              <a:rPr lang="ru-RU" sz="2800" dirty="0" smtClean="0">
                <a:latin typeface="Monotype Corsiva" pitchFamily="66" charset="0"/>
              </a:rPr>
              <a:t>Сибири.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b="1" i="1" dirty="0" smtClean="0"/>
              <a:t>Задачи:</a:t>
            </a:r>
          </a:p>
          <a:p>
            <a:pPr eaLnBrk="1" fontAlgn="auto" hangingPunct="1"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r>
              <a:rPr lang="ru-RU" sz="2800" dirty="0" smtClean="0">
                <a:latin typeface="Monotype Corsiva" pitchFamily="66" charset="0"/>
              </a:rPr>
              <a:t>организация </a:t>
            </a:r>
            <a:r>
              <a:rPr lang="ru-RU" sz="2800" dirty="0">
                <a:latin typeface="Monotype Corsiva" pitchFamily="66" charset="0"/>
              </a:rPr>
              <a:t>содержательного досуга </a:t>
            </a:r>
            <a:r>
              <a:rPr lang="ru-RU" sz="2800" dirty="0" smtClean="0">
                <a:latin typeface="Monotype Corsiva" pitchFamily="66" charset="0"/>
              </a:rPr>
              <a:t>дошкольников</a:t>
            </a:r>
            <a:r>
              <a:rPr lang="ru-RU" sz="2800" dirty="0">
                <a:latin typeface="Monotype Corsiva" pitchFamily="66" charset="0"/>
              </a:rPr>
              <a:t>, </a:t>
            </a:r>
            <a:r>
              <a:rPr lang="ru-RU" sz="2800" dirty="0" smtClean="0">
                <a:latin typeface="Monotype Corsiva" pitchFamily="66" charset="0"/>
              </a:rPr>
              <a:t>популяризация </a:t>
            </a:r>
            <a:r>
              <a:rPr lang="ru-RU" sz="2800" dirty="0">
                <a:latin typeface="Monotype Corsiva" pitchFamily="66" charset="0"/>
              </a:rPr>
              <a:t>экологического </a:t>
            </a:r>
            <a:r>
              <a:rPr lang="ru-RU" sz="2800" dirty="0" smtClean="0">
                <a:latin typeface="Monotype Corsiva" pitchFamily="66" charset="0"/>
              </a:rPr>
              <a:t>воспитания</a:t>
            </a:r>
            <a:r>
              <a:rPr lang="ru-RU" sz="2800" dirty="0">
                <a:latin typeface="Monotype Corsiva" pitchFamily="66" charset="0"/>
              </a:rPr>
              <a:t>, формирование бережного отношения к дикорастущим </a:t>
            </a:r>
            <a:r>
              <a:rPr lang="ru-RU" sz="2800" dirty="0" smtClean="0">
                <a:latin typeface="Monotype Corsiva" pitchFamily="66" charset="0"/>
              </a:rPr>
              <a:t>растениям.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446088"/>
            <a:ext cx="3600450" cy="118268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eaLnBrk="1" hangingPunct="1"/>
            <a:r>
              <a:rPr lang="ru-RU" sz="4400" b="1" i="1" smtClean="0">
                <a:solidFill>
                  <a:srgbClr val="5D0DA5"/>
                </a:solidFill>
                <a:latin typeface="Monotype Corsiva" pitchFamily="66" charset="0"/>
              </a:rPr>
              <a:t>Мать-и-мачеха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3852863" y="446088"/>
            <a:ext cx="4279900" cy="54149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>
          <a:xfrm>
            <a:off x="468313" y="1844675"/>
            <a:ext cx="3201987" cy="4016375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Monotype Corsiva" pitchFamily="66" charset="0"/>
              </a:rPr>
              <a:t>Она самая первая зацветает по весне. Когда цветы отцветут, появляются большие зеленые листья. С виду самые обычные, а потрогаешь – вот так дивно! Одна сторона у листьев теплая, покрытая мягким пушком, а другая – гладкая и холодная. Теплая – это мать, холодная – мачеха</a:t>
            </a:r>
            <a:endParaRPr lang="ru-RU" sz="2000" smtClean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779912" y="571500"/>
            <a:ext cx="4752528" cy="52337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9650" y="446088"/>
            <a:ext cx="2660650" cy="89535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b">
            <a:noAutofit/>
          </a:bodyPr>
          <a:lstStyle/>
          <a:p>
            <a:pPr eaLnBrk="1" hangingPunct="1"/>
            <a:r>
              <a:rPr lang="ru-RU" sz="4400" b="1" i="1" smtClean="0">
                <a:solidFill>
                  <a:srgbClr val="5D0DA5"/>
                </a:solidFill>
                <a:latin typeface="Monotype Corsiva" pitchFamily="66" charset="0"/>
              </a:rPr>
              <a:t>Медуница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/>
            </a:extLst>
          </a:blip>
          <a:srcRect b="18238"/>
          <a:stretch/>
        </p:blipFill>
        <p:spPr>
          <a:xfrm>
            <a:off x="4139952" y="683087"/>
            <a:ext cx="4320480" cy="50501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387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009650" y="1631950"/>
            <a:ext cx="2660650" cy="4229100"/>
          </a:xfrm>
        </p:spPr>
        <p:txBody>
          <a:bodyPr anchor="t"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latin typeface="Monotype Corsiva" pitchFamily="66" charset="0"/>
              </a:rPr>
              <a:t>Медуницу называют сладким букетиком, потому что в ее цветках много сладкого сока-нектара.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446088"/>
            <a:ext cx="2986087" cy="103822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b">
            <a:noAutofit/>
          </a:bodyPr>
          <a:lstStyle/>
          <a:p>
            <a:pPr eaLnBrk="1" hangingPunct="1"/>
            <a:r>
              <a:rPr lang="ru-RU" sz="4400" b="1" i="1" smtClean="0">
                <a:solidFill>
                  <a:srgbClr val="5D0DA5"/>
                </a:solidFill>
                <a:latin typeface="Monotype Corsiva" pitchFamily="66" charset="0"/>
              </a:rPr>
              <a:t>Сон - трава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4294967295"/>
          </p:nvPr>
        </p:nvSpPr>
        <p:spPr>
          <a:xfrm>
            <a:off x="3852863" y="446088"/>
            <a:ext cx="4279900" cy="54149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009650" y="1631950"/>
            <a:ext cx="2660650" cy="4229100"/>
          </a:xfrm>
        </p:spPr>
        <p:txBody>
          <a:bodyPr anchor="t"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latin typeface="Monotype Corsiva" pitchFamily="66" charset="0"/>
              </a:rPr>
              <a:t>Дальний лес стоит стеной,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А в лесу, в глуши лесной,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На суку сидит сова.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Там растет усни-трава.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Говорят, усни-трава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Знает сонные слова: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Как шепнет свои слова,</a:t>
            </a:r>
            <a:br>
              <a:rPr lang="ru-RU" sz="2400" b="1" smtClean="0">
                <a:latin typeface="Monotype Corsiva" pitchFamily="66" charset="0"/>
              </a:rPr>
            </a:br>
            <a:r>
              <a:rPr lang="ru-RU" sz="2400" b="1" smtClean="0">
                <a:latin typeface="Monotype Corsiva" pitchFamily="66" charset="0"/>
              </a:rPr>
              <a:t>Сразу никнет голова.</a:t>
            </a:r>
            <a:r>
              <a:rPr lang="ru-RU" sz="2000" smtClean="0">
                <a:latin typeface="Monotype Corsiva" pitchFamily="66" charset="0"/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t="7323" b="6363"/>
          <a:stretch/>
        </p:blipFill>
        <p:spPr bwMode="auto">
          <a:xfrm>
            <a:off x="3923928" y="692696"/>
            <a:ext cx="4536504" cy="56166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/>
          </a:ex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9650" y="446088"/>
            <a:ext cx="2660650" cy="89535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b">
            <a:noAutofit/>
          </a:bodyPr>
          <a:lstStyle/>
          <a:p>
            <a:pPr eaLnBrk="1" hangingPunct="1"/>
            <a:r>
              <a:rPr lang="ru-RU" sz="4000" b="1" i="1" smtClean="0">
                <a:solidFill>
                  <a:srgbClr val="5D0DA5"/>
                </a:solidFill>
                <a:latin typeface="Monotype Corsiva" pitchFamily="66" charset="0"/>
              </a:rPr>
              <a:t>Подснежник</a:t>
            </a:r>
          </a:p>
        </p:txBody>
      </p:sp>
      <p:sp>
        <p:nvSpPr>
          <p:cNvPr id="1843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009650" y="1631950"/>
            <a:ext cx="2660650" cy="4229100"/>
          </a:xfrm>
        </p:spPr>
        <p:txBody>
          <a:bodyPr anchor="t"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latin typeface="Monotype Corsiva" pitchFamily="66" charset="0"/>
              </a:rPr>
              <a:t>Первым вылез из землицы на проталинке.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latin typeface="Monotype Corsiva" pitchFamily="66" charset="0"/>
              </a:rPr>
              <a:t>Он мороза не боится,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latin typeface="Monotype Corsiva" pitchFamily="66" charset="0"/>
              </a:rPr>
              <a:t>Хоть и маленький.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latin typeface="Monotype Corsiva" pitchFamily="66" charset="0"/>
              </a:rPr>
              <a:t>Из-под снега расцветает, 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latin typeface="Monotype Corsiva" pitchFamily="66" charset="0"/>
              </a:rPr>
              <a:t>Раньше всех весну встречает..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15386" t="4556" r="13270"/>
          <a:stretch/>
        </p:blipFill>
        <p:spPr>
          <a:xfrm>
            <a:off x="4067944" y="692697"/>
            <a:ext cx="4659238" cy="5203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>
          <a:xfrm>
            <a:off x="1009650" y="476250"/>
            <a:ext cx="7116763" cy="649288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chemeClr val="tx1"/>
                </a:solidFill>
              </a:rPr>
              <a:t>Используемый материал:</a:t>
            </a:r>
          </a:p>
        </p:txBody>
      </p:sp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650" y="1700213"/>
            <a:ext cx="7116763" cy="2305050"/>
          </a:xfrm>
        </p:spPr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Verdana" pitchFamily="34" charset="0"/>
              <a:buAutoNum type="arabicPeriod"/>
            </a:pPr>
            <a:r>
              <a:rPr lang="ru-RU" smtClean="0">
                <a:solidFill>
                  <a:schemeClr val="tx1"/>
                </a:solidFill>
                <a:latin typeface="Monotype Corsiva" pitchFamily="66" charset="0"/>
              </a:rPr>
              <a:t>Фотографии из собственного архива</a:t>
            </a:r>
          </a:p>
          <a:p>
            <a:pPr marL="457200" indent="-457200" eaLnBrk="1" hangingPunct="1">
              <a:lnSpc>
                <a:spcPct val="80000"/>
              </a:lnSpc>
              <a:buFont typeface="Verdana" pitchFamily="34" charset="0"/>
              <a:buAutoNum type="arabicPeriod"/>
            </a:pPr>
            <a:r>
              <a:rPr lang="ru-RU" smtClean="0">
                <a:solidFill>
                  <a:schemeClr val="tx1"/>
                </a:solidFill>
                <a:latin typeface="Monotype Corsiva" pitchFamily="66" charset="0"/>
              </a:rPr>
              <a:t>Интернет-сайт </a:t>
            </a:r>
            <a:r>
              <a:rPr lang="en-US" smtClean="0">
                <a:solidFill>
                  <a:schemeClr val="tx1"/>
                </a:solidFill>
                <a:latin typeface="Monotype Corsiva" pitchFamily="66" charset="0"/>
              </a:rPr>
              <a:t>ru.wikipedia.org</a:t>
            </a:r>
          </a:p>
          <a:p>
            <a:pPr marL="457200" indent="-457200" eaLnBrk="1" hangingPunct="1">
              <a:lnSpc>
                <a:spcPct val="80000"/>
              </a:lnSpc>
              <a:buFont typeface="Verdana" pitchFamily="34" charset="0"/>
              <a:buAutoNum type="arabicPeriod"/>
            </a:pPr>
            <a:r>
              <a:rPr lang="en-US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Monotype Corsiva" pitchFamily="66" charset="0"/>
              </a:rPr>
              <a:t>Интернет-сайт </a:t>
            </a:r>
            <a:r>
              <a:rPr lang="en-US" smtClean="0">
                <a:solidFill>
                  <a:schemeClr val="tx1"/>
                </a:solidFill>
                <a:latin typeface="Monotype Corsiva" pitchFamily="66" charset="0"/>
              </a:rPr>
              <a:t>travamed.ru</a:t>
            </a:r>
            <a:endParaRPr lang="ru-RU" smtClean="0">
              <a:solidFill>
                <a:schemeClr val="tx1"/>
              </a:solidFill>
              <a:latin typeface="Arial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ru-RU" smtClean="0">
                <a:solidFill>
                  <a:schemeClr val="tx1"/>
                </a:solidFill>
                <a:latin typeface="Monotype Corsiva" pitchFamily="66" charset="0"/>
              </a:rPr>
              <a:t>4.     </a:t>
            </a:r>
            <a:r>
              <a:rPr lang="ru-RU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mtClean="0">
                <a:solidFill>
                  <a:schemeClr val="tx1"/>
                </a:solidFill>
                <a:latin typeface="Monotype Corsiva" pitchFamily="66" charset="0"/>
              </a:rPr>
              <a:t>Книга для чтения в детском саду и дома. Сост. В. В. Гербова и др. </a:t>
            </a:r>
          </a:p>
          <a:p>
            <a:pPr marL="457200" indent="-457200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ru-RU" smtClean="0">
                <a:solidFill>
                  <a:schemeClr val="tx1"/>
                </a:solidFill>
                <a:latin typeface="Arial" charset="0"/>
              </a:rPr>
              <a:t>        </a:t>
            </a:r>
            <a:r>
              <a:rPr lang="ru-RU" smtClean="0">
                <a:solidFill>
                  <a:schemeClr val="tx1"/>
                </a:solidFill>
                <a:latin typeface="Monotype Corsiva" pitchFamily="66" charset="0"/>
              </a:rPr>
              <a:t>-М.: Издательство Оникс, 2006.</a:t>
            </a:r>
            <a:endParaRPr lang="ru-RU" smtClean="0">
              <a:solidFill>
                <a:schemeClr val="tx1"/>
              </a:solidFill>
              <a:latin typeface="Arial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ru-RU" smtClean="0">
                <a:solidFill>
                  <a:schemeClr val="tx1"/>
                </a:solidFill>
                <a:latin typeface="Monotype Corsiva" pitchFamily="66" charset="0"/>
              </a:rPr>
              <a:t>5.</a:t>
            </a:r>
            <a:r>
              <a:rPr lang="ru-RU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mtClean="0">
                <a:solidFill>
                  <a:schemeClr val="tx1"/>
                </a:solidFill>
                <a:latin typeface="Arial" charset="0"/>
              </a:rPr>
              <a:t>   </a:t>
            </a:r>
            <a:r>
              <a:rPr lang="ru-RU" smtClean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ru-RU" smtClean="0">
                <a:solidFill>
                  <a:schemeClr val="tx1"/>
                </a:solidFill>
                <a:latin typeface="Monotype Corsiva" pitchFamily="66" charset="0"/>
              </a:rPr>
              <a:t>Интернет-сайт </a:t>
            </a:r>
            <a:r>
              <a:rPr lang="en-US" smtClean="0">
                <a:solidFill>
                  <a:schemeClr val="tx1"/>
                </a:solidFill>
                <a:latin typeface="Monotype Corsiva" pitchFamily="66" charset="0"/>
              </a:rPr>
              <a:t>viki.rdf.ru</a:t>
            </a:r>
            <a:endParaRPr lang="ru-RU" smtClean="0">
              <a:solidFill>
                <a:schemeClr val="tx1"/>
              </a:solidFill>
              <a:latin typeface="Arial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Verdana" pitchFamily="34" charset="0"/>
              <a:buNone/>
            </a:pPr>
            <a:endParaRPr lang="ru-RU" smtClean="0">
              <a:solidFill>
                <a:schemeClr val="tx1"/>
              </a:solidFill>
              <a:latin typeface="Arial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Verdana" pitchFamily="34" charset="0"/>
              <a:buAutoNum type="arabicPeriod"/>
            </a:pPr>
            <a:endParaRPr lang="en-US" sz="1000" smtClean="0">
              <a:solidFill>
                <a:schemeClr val="tx1"/>
              </a:solidFill>
              <a:latin typeface="Arial" charset="0"/>
            </a:endParaRPr>
          </a:p>
          <a:p>
            <a:pPr marL="457200" indent="-457200" eaLnBrk="1" hangingPunct="1">
              <a:lnSpc>
                <a:spcPct val="80000"/>
              </a:lnSpc>
              <a:buFont typeface="Verdana" pitchFamily="34" charset="0"/>
              <a:buNone/>
            </a:pPr>
            <a:r>
              <a:rPr lang="ru-RU" sz="700" smtClean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marL="457200" indent="-457200" eaLnBrk="1" hangingPunct="1">
              <a:lnSpc>
                <a:spcPct val="80000"/>
              </a:lnSpc>
            </a:pPr>
            <a:endParaRPr lang="ru-RU" sz="700" smtClean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161</TotalTime>
  <Words>184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Verdana</vt:lpstr>
      <vt:lpstr>Wingdings 2</vt:lpstr>
      <vt:lpstr>Calibri</vt:lpstr>
      <vt:lpstr>Monotype Corsiva</vt:lpstr>
      <vt:lpstr>Spring</vt:lpstr>
      <vt:lpstr>Spring</vt:lpstr>
      <vt:lpstr>Муниципальное бюджетное дошкольное образовательное учреждение «Детский сад комбинированного вида № 58 «Алёнушка»   </vt:lpstr>
      <vt:lpstr>Аннотация:</vt:lpstr>
      <vt:lpstr>Мать-и-мачеха</vt:lpstr>
      <vt:lpstr>Медуница</vt:lpstr>
      <vt:lpstr>Сон - трава</vt:lpstr>
      <vt:lpstr>Подснежник</vt:lpstr>
      <vt:lpstr>Используемый материал: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комбинированного вида № 58 «Алёнушка»   </dc:title>
  <cp:lastModifiedBy>WORK</cp:lastModifiedBy>
  <cp:revision>23</cp:revision>
  <dcterms:modified xsi:type="dcterms:W3CDTF">2012-07-24T03:30:04Z</dcterms:modified>
</cp:coreProperties>
</file>