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8" d="100"/>
          <a:sy n="88" d="100"/>
        </p:scale>
        <p:origin x="-96" y="-4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027" name="Picture 3" descr="H:\графика\asadal\scool\scool\38 [Converted].png"/>
          <p:cNvPicPr>
            <a:picLocks noChangeAspect="1" noChangeArrowheads="1"/>
          </p:cNvPicPr>
          <p:nvPr/>
        </p:nvPicPr>
        <p:blipFill>
          <a:blip r:embed="rId2" cstate="print"/>
          <a:srcRect l="11539" b="11939"/>
          <a:stretch>
            <a:fillRect/>
          </a:stretch>
        </p:blipFill>
        <p:spPr bwMode="auto">
          <a:xfrm>
            <a:off x="0" y="5357826"/>
            <a:ext cx="3286084" cy="1500174"/>
          </a:xfrm>
          <a:prstGeom prst="rect">
            <a:avLst/>
          </a:prstGeom>
          <a:noFill/>
        </p:spPr>
      </p:pic>
      <p:sp>
        <p:nvSpPr>
          <p:cNvPr id="2" name="Заголовок 1"/>
          <p:cNvSpPr>
            <a:spLocks noGrp="1"/>
          </p:cNvSpPr>
          <p:nvPr>
            <p:ph type="ctrTitle"/>
          </p:nvPr>
        </p:nvSpPr>
        <p:spPr>
          <a:xfrm>
            <a:off x="0" y="214290"/>
            <a:ext cx="9144000" cy="1143008"/>
          </a:xfrm>
          <a:gradFill>
            <a:gsLst>
              <a:gs pos="0">
                <a:schemeClr val="accent6">
                  <a:lumMod val="20000"/>
                  <a:lumOff val="80000"/>
                  <a:alpha val="0"/>
                </a:schemeClr>
              </a:gs>
              <a:gs pos="39999">
                <a:schemeClr val="accent6">
                  <a:lumMod val="60000"/>
                  <a:lumOff val="40000"/>
                  <a:alpha val="0"/>
                </a:schemeClr>
              </a:gs>
              <a:gs pos="70000">
                <a:schemeClr val="accent6">
                  <a:lumMod val="75000"/>
                  <a:alpha val="67000"/>
                </a:schemeClr>
              </a:gs>
              <a:gs pos="100000">
                <a:srgbClr val="FF0000">
                  <a:alpha val="60000"/>
                </a:srgbClr>
              </a:gs>
            </a:gsLst>
            <a:lin ang="5400000" scaled="0"/>
          </a:gradFill>
        </p:spPr>
        <p:txBody>
          <a:bodyPr/>
          <a:lstStyle>
            <a:lvl1pPr>
              <a:defRPr b="1">
                <a:solidFill>
                  <a:schemeClr val="bg1">
                    <a:lumMod val="95000"/>
                  </a:schemeClr>
                </a:solidFill>
                <a:effectLst>
                  <a:outerShdw blurRad="38100" dist="38100" dir="2700000" algn="tl">
                    <a:srgbClr val="000000">
                      <a:alpha val="43137"/>
                    </a:srgbClr>
                  </a:outerShdw>
                </a:effectLst>
                <a:latin typeface="Cambria" pitchFamily="18" charset="0"/>
              </a:defRPr>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500166" y="2143116"/>
            <a:ext cx="6400800" cy="1752600"/>
          </a:xfrm>
        </p:spPr>
        <p:txBody>
          <a:bodyPr/>
          <a:lstStyle>
            <a:lvl1pPr marL="0" indent="0" algn="ctr">
              <a:buNone/>
              <a:defRPr b="1">
                <a:solidFill>
                  <a:schemeClr val="tx1">
                    <a:lumMod val="75000"/>
                    <a:lumOff val="25000"/>
                  </a:schemeClr>
                </a:solidFill>
                <a:effectLst/>
                <a:latin typeface="Garamond"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lvl1pPr>
              <a:defRPr>
                <a:solidFill>
                  <a:srgbClr val="002060"/>
                </a:solidFill>
              </a:defRPr>
            </a:lvl1pPr>
          </a:lstStyle>
          <a:p>
            <a:fld id="{6EAF8CE2-7597-4F09-9D51-8498D94B77D6}" type="datetimeFigureOut">
              <a:rPr lang="ru-RU" smtClean="0"/>
              <a:pPr/>
              <a:t>25.07.2012</a:t>
            </a:fld>
            <a:endParaRPr lang="ru-RU"/>
          </a:p>
        </p:txBody>
      </p:sp>
      <p:sp>
        <p:nvSpPr>
          <p:cNvPr id="5" name="Нижний колонтитул 4"/>
          <p:cNvSpPr>
            <a:spLocks noGrp="1"/>
          </p:cNvSpPr>
          <p:nvPr>
            <p:ph type="ftr" sz="quarter" idx="11"/>
          </p:nvPr>
        </p:nvSpPr>
        <p:spPr/>
        <p:txBody>
          <a:bodyPr/>
          <a:lstStyle>
            <a:lvl1pPr>
              <a:defRPr>
                <a:solidFill>
                  <a:srgbClr val="002060"/>
                </a:solidFill>
              </a:defRPr>
            </a:lvl1pPr>
          </a:lstStyle>
          <a:p>
            <a:endParaRPr lang="ru-RU"/>
          </a:p>
        </p:txBody>
      </p:sp>
      <p:sp>
        <p:nvSpPr>
          <p:cNvPr id="6" name="Номер слайда 5"/>
          <p:cNvSpPr>
            <a:spLocks noGrp="1"/>
          </p:cNvSpPr>
          <p:nvPr>
            <p:ph type="sldNum" sz="quarter" idx="12"/>
          </p:nvPr>
        </p:nvSpPr>
        <p:spPr>
          <a:xfrm>
            <a:off x="6553200" y="6356350"/>
            <a:ext cx="1662138" cy="365125"/>
          </a:xfrm>
        </p:spPr>
        <p:txBody>
          <a:bodyPr/>
          <a:lstStyle>
            <a:lvl1pPr>
              <a:defRPr>
                <a:solidFill>
                  <a:srgbClr val="002060"/>
                </a:solidFill>
              </a:defRPr>
            </a:lvl1pPr>
          </a:lstStyle>
          <a:p>
            <a:fld id="{D04D2FFF-5B09-462D-A958-7A851B058EC1}" type="slidenum">
              <a:rPr lang="ru-RU" smtClean="0"/>
              <a:pPr/>
              <a:t>‹#›</a:t>
            </a:fld>
            <a:endParaRPr lang="ru-RU"/>
          </a:p>
        </p:txBody>
      </p:sp>
      <p:pic>
        <p:nvPicPr>
          <p:cNvPr id="1026" name="Picture 2" descr="H:\графика\asadal\scool\scool\23\10101010.png"/>
          <p:cNvPicPr>
            <a:picLocks noChangeAspect="1" noChangeArrowheads="1"/>
          </p:cNvPicPr>
          <p:nvPr/>
        </p:nvPicPr>
        <p:blipFill>
          <a:blip r:embed="rId3"/>
          <a:srcRect l="11857"/>
          <a:stretch>
            <a:fillRect/>
          </a:stretch>
        </p:blipFill>
        <p:spPr bwMode="auto">
          <a:xfrm flipH="1">
            <a:off x="8215338" y="5175261"/>
            <a:ext cx="928662" cy="1682739"/>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solidFill>
                  <a:srgbClr val="C00000"/>
                </a:solidFill>
              </a:defRPr>
            </a:lvl1pPr>
          </a:lstStyle>
          <a:p>
            <a:r>
              <a:rPr lang="ru-RU" smtClean="0"/>
              <a:t>Образец заголовка</a:t>
            </a:r>
            <a:endParaRPr lang="ru-RU" dirty="0"/>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EAF8CE2-7597-4F09-9D51-8498D94B77D6}" type="datetimeFigureOut">
              <a:rPr lang="ru-RU" smtClean="0"/>
              <a:pPr/>
              <a:t>25.07.2012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04D2FFF-5B09-462D-A958-7A851B058EC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duotone>
              <a:schemeClr val="bg2">
                <a:shade val="45000"/>
                <a:satMod val="135000"/>
              </a:schemeClr>
              <a:prstClr val="white"/>
            </a:duotone>
          </a:blip>
          <a:srcRect/>
          <a:tile tx="0" ty="0" sx="100000" sy="100000" flip="none" algn="tl"/>
        </a:blipFill>
        <a:effectLst/>
      </p:bgPr>
    </p:bg>
    <p:spTree>
      <p:nvGrpSpPr>
        <p:cNvPr id="1" name=""/>
        <p:cNvGrpSpPr/>
        <p:nvPr/>
      </p:nvGrpSpPr>
      <p:grpSpPr>
        <a:xfrm>
          <a:off x="0" y="0"/>
          <a:ext cx="0" cy="0"/>
          <a:chOff x="0" y="0"/>
          <a:chExt cx="0" cy="0"/>
        </a:xfrm>
      </p:grpSpPr>
      <p:pic>
        <p:nvPicPr>
          <p:cNvPr id="12" name="Picture 4" descr="H:\графика\asadal\scool\scool\38 [Converted]111.png"/>
          <p:cNvPicPr>
            <a:picLocks noChangeAspect="1" noChangeArrowheads="1"/>
          </p:cNvPicPr>
          <p:nvPr/>
        </p:nvPicPr>
        <p:blipFill>
          <a:blip r:embed="rId14"/>
          <a:srcRect l="2920" t="16669" r="3650"/>
          <a:stretch>
            <a:fillRect/>
          </a:stretch>
        </p:blipFill>
        <p:spPr bwMode="auto">
          <a:xfrm>
            <a:off x="0" y="0"/>
            <a:ext cx="9144000" cy="1428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3" descr="H:\графика\asadal\scool\scool\38 [Converted].png"/>
          <p:cNvPicPr>
            <a:picLocks noChangeAspect="1" noChangeArrowheads="1"/>
          </p:cNvPicPr>
          <p:nvPr/>
        </p:nvPicPr>
        <p:blipFill>
          <a:blip r:embed="rId15" cstate="print"/>
          <a:srcRect l="11539" b="11939"/>
          <a:stretch>
            <a:fillRect/>
          </a:stretch>
        </p:blipFill>
        <p:spPr bwMode="auto">
          <a:xfrm>
            <a:off x="0" y="5357826"/>
            <a:ext cx="3286084" cy="1500174"/>
          </a:xfrm>
          <a:prstGeom prst="rect">
            <a:avLst/>
          </a:prstGeom>
          <a:noFill/>
        </p:spPr>
      </p:pic>
      <p:pic>
        <p:nvPicPr>
          <p:cNvPr id="14" name="Picture 2" descr="H:\графика\asadal\scool\scool\23\10101010.png"/>
          <p:cNvPicPr>
            <a:picLocks noChangeAspect="1" noChangeArrowheads="1"/>
          </p:cNvPicPr>
          <p:nvPr/>
        </p:nvPicPr>
        <p:blipFill>
          <a:blip r:embed="rId16"/>
          <a:srcRect l="11857"/>
          <a:stretch>
            <a:fillRect/>
          </a:stretch>
        </p:blipFill>
        <p:spPr bwMode="auto">
          <a:xfrm flipH="1">
            <a:off x="8215338" y="5175261"/>
            <a:ext cx="928662" cy="1682739"/>
          </a:xfrm>
          <a:prstGeom prst="rect">
            <a:avLst/>
          </a:prstGeom>
          <a:noFill/>
        </p:spPr>
      </p:pic>
      <p:sp>
        <p:nvSpPr>
          <p:cNvPr id="2" name="Заголовок 1"/>
          <p:cNvSpPr>
            <a:spLocks noGrp="1"/>
          </p:cNvSpPr>
          <p:nvPr>
            <p:ph type="title"/>
          </p:nvPr>
        </p:nvSpPr>
        <p:spPr>
          <a:xfrm>
            <a:off x="0" y="214290"/>
            <a:ext cx="9144000" cy="1143008"/>
          </a:xfrm>
          <a:prstGeom prst="rect">
            <a:avLst/>
          </a:prstGeom>
          <a:gradFill>
            <a:gsLst>
              <a:gs pos="0">
                <a:schemeClr val="accent6">
                  <a:lumMod val="20000"/>
                  <a:lumOff val="80000"/>
                  <a:alpha val="0"/>
                </a:schemeClr>
              </a:gs>
              <a:gs pos="39999">
                <a:schemeClr val="accent6">
                  <a:lumMod val="60000"/>
                  <a:lumOff val="40000"/>
                  <a:alpha val="0"/>
                </a:schemeClr>
              </a:gs>
              <a:gs pos="70000">
                <a:schemeClr val="accent6">
                  <a:lumMod val="75000"/>
                  <a:alpha val="67000"/>
                </a:schemeClr>
              </a:gs>
              <a:gs pos="100000">
                <a:srgbClr val="FF0000">
                  <a:alpha val="60000"/>
                </a:srgbClr>
              </a:gs>
            </a:gsLst>
            <a:lin ang="5400000" scaled="0"/>
          </a:gradFill>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457200" y="1571612"/>
            <a:ext cx="8229600" cy="4554551"/>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AF8CE2-7597-4F09-9D51-8498D94B77D6}" type="datetimeFigureOut">
              <a:rPr lang="ru-RU" smtClean="0"/>
              <a:pPr/>
              <a:t>25.07.2012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4D2FFF-5B09-462D-A958-7A851B058EC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b="1" kern="1200">
          <a:solidFill>
            <a:schemeClr val="bg1">
              <a:lumMod val="95000"/>
            </a:schemeClr>
          </a:solidFill>
          <a:effectLst>
            <a:outerShdw blurRad="38100" dist="38100" dir="2700000" algn="tl">
              <a:srgbClr val="000000">
                <a:alpha val="43137"/>
              </a:srgbClr>
            </a:outerShdw>
          </a:effectLst>
          <a:latin typeface="Cambria"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a:solidFill>
            <a:schemeClr val="tx1"/>
          </a:solidFill>
          <a:latin typeface="Garamond" pitchFamily="18" charset="0"/>
          <a:ea typeface="+mn-ea"/>
          <a:cs typeface="+mn-cs"/>
        </a:defRPr>
      </a:lvl1pPr>
      <a:lvl2pPr marL="742950" indent="-285750" algn="l" defTabSz="914400" rtl="0" eaLnBrk="1" latinLnBrk="0" hangingPunct="1">
        <a:spcBef>
          <a:spcPct val="20000"/>
        </a:spcBef>
        <a:buFont typeface="Arial" pitchFamily="34" charset="0"/>
        <a:buChar char="–"/>
        <a:defRPr sz="2800" b="1" kern="1200">
          <a:solidFill>
            <a:schemeClr val="tx1"/>
          </a:solidFill>
          <a:latin typeface="Garamond" pitchFamily="18" charset="0"/>
          <a:ea typeface="+mn-ea"/>
          <a:cs typeface="+mn-cs"/>
        </a:defRPr>
      </a:lvl2pPr>
      <a:lvl3pPr marL="1143000" indent="-228600" algn="l" defTabSz="914400" rtl="0" eaLnBrk="1" latinLnBrk="0" hangingPunct="1">
        <a:spcBef>
          <a:spcPct val="20000"/>
        </a:spcBef>
        <a:buFont typeface="Arial" pitchFamily="34" charset="0"/>
        <a:buChar char="•"/>
        <a:defRPr sz="2400" b="1" kern="1200">
          <a:solidFill>
            <a:schemeClr val="tx1"/>
          </a:solidFill>
          <a:latin typeface="Garamond" pitchFamily="18" charset="0"/>
          <a:ea typeface="+mn-ea"/>
          <a:cs typeface="+mn-cs"/>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Garamond" pitchFamily="18" charset="0"/>
          <a:ea typeface="+mn-ea"/>
          <a:cs typeface="+mn-cs"/>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Garamond"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www.ege.edu.ru/" TargetMode="External"/><Relationship Id="rId2" Type="http://schemas.openxmlformats.org/officeDocument/2006/relationships/hyperlink" Target="http://www.fipi.ru/"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ege.edu.r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www.happydoctor.ru/info/47" TargetMode="External"/><Relationship Id="rId7" Type="http://schemas.openxmlformats.org/officeDocument/2006/relationships/hyperlink" Target="http://www.volpi.ru/abitur/abitur_useful/useful_advice/" TargetMode="External"/><Relationship Id="rId2" Type="http://schemas.openxmlformats.org/officeDocument/2006/relationships/hyperlink" Target="http://www.pskovedu.ru/?session=&amp;project_id=903&amp;pagenum=1512" TargetMode="External"/><Relationship Id="rId1" Type="http://schemas.openxmlformats.org/officeDocument/2006/relationships/slideLayout" Target="../slideLayouts/slideLayout2.xml"/><Relationship Id="rId6" Type="http://schemas.openxmlformats.org/officeDocument/2006/relationships/hyperlink" Target="http://www.bsu.ru/?src=626" TargetMode="External"/><Relationship Id="rId5" Type="http://schemas.openxmlformats.org/officeDocument/2006/relationships/hyperlink" Target="http://www.ege-study.ru/ege-advices/math.html" TargetMode="External"/><Relationship Id="rId4" Type="http://schemas.openxmlformats.org/officeDocument/2006/relationships/hyperlink" Target="http://gimn.3dn.ru/publ/2-1-0-5"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500042"/>
            <a:ext cx="9144000" cy="1357322"/>
          </a:xfrm>
        </p:spPr>
        <p:txBody>
          <a:bodyPr>
            <a:normAutofit fontScale="90000"/>
          </a:bodyPr>
          <a:lstStyle/>
          <a:p>
            <a:r>
              <a:rPr lang="ru-RU" dirty="0" smtClean="0"/>
              <a:t>Советы по подготовке к ЕГЭ по математике</a:t>
            </a:r>
            <a:endParaRPr lang="ru-RU" dirty="0"/>
          </a:p>
        </p:txBody>
      </p:sp>
      <p:sp>
        <p:nvSpPr>
          <p:cNvPr id="3" name="Подзаголовок 2"/>
          <p:cNvSpPr>
            <a:spLocks noGrp="1"/>
          </p:cNvSpPr>
          <p:nvPr>
            <p:ph type="subTitle" idx="1"/>
          </p:nvPr>
        </p:nvSpPr>
        <p:spPr>
          <a:xfrm>
            <a:off x="1500166" y="3214686"/>
            <a:ext cx="6400800" cy="681030"/>
          </a:xfrm>
        </p:spPr>
        <p:txBody>
          <a:bodyPr>
            <a:normAutofit fontScale="70000" lnSpcReduction="20000"/>
          </a:bodyPr>
          <a:lstStyle/>
          <a:p>
            <a:r>
              <a:rPr lang="ru-RU" dirty="0" smtClean="0"/>
              <a:t>Презентация учителя математики Саковой И.Р.</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Рекомендации по запоминанию необходимого материала </a:t>
            </a:r>
            <a:endParaRPr lang="ru-RU" dirty="0"/>
          </a:p>
        </p:txBody>
      </p:sp>
      <p:sp>
        <p:nvSpPr>
          <p:cNvPr id="5" name="Содержимое 4"/>
          <p:cNvSpPr>
            <a:spLocks noGrp="1"/>
          </p:cNvSpPr>
          <p:nvPr>
            <p:ph sz="half" idx="1"/>
          </p:nvPr>
        </p:nvSpPr>
        <p:spPr>
          <a:xfrm>
            <a:off x="142844" y="1428736"/>
            <a:ext cx="5000660" cy="5143536"/>
          </a:xfrm>
        </p:spPr>
        <p:txBody>
          <a:bodyPr>
            <a:normAutofit fontScale="55000" lnSpcReduction="20000"/>
          </a:bodyPr>
          <a:lstStyle/>
          <a:p>
            <a:r>
              <a:rPr lang="ru-RU" sz="3300" dirty="0" smtClean="0"/>
              <a:t>1. Главное - распределение повторений во времени. </a:t>
            </a:r>
          </a:p>
          <a:p>
            <a:r>
              <a:rPr lang="ru-RU" sz="3300" dirty="0" smtClean="0"/>
              <a:t>2. Повторять рекомендуется сразу в течение 20-25 минут, через 8-9 часов и через 24 часа. </a:t>
            </a:r>
          </a:p>
          <a:p>
            <a:r>
              <a:rPr lang="ru-RU" sz="3300" dirty="0" smtClean="0"/>
              <a:t>3. Полезно повторять материал за 20-30 минут до сна и утром, на свежую голову. При каждом повторении нужно осмысливать ошибки и обращать внимание на более трудные места. </a:t>
            </a:r>
          </a:p>
          <a:p>
            <a:r>
              <a:rPr lang="ru-RU" sz="3300" dirty="0" smtClean="0"/>
              <a:t>4. Повторение будет эффективным, если воспроизводить материал своими словами близко к тексту. Обращения к тексту лучше делать, если вспомнить материал не удается в течение 3-5 минут. </a:t>
            </a:r>
          </a:p>
          <a:p>
            <a:r>
              <a:rPr lang="ru-RU" sz="3300" dirty="0" smtClean="0"/>
              <a:t>5. Чтобы перевести информацию в долговременную память, нужно делать повторения спустя сутки, двое и так далее, постепенно увеличивая временные интервалы между повторениями. Такой способ обеспечит запоминание надолго. </a:t>
            </a:r>
          </a:p>
          <a:p>
            <a:endParaRPr lang="ru-RU" dirty="0"/>
          </a:p>
        </p:txBody>
      </p:sp>
      <p:pic>
        <p:nvPicPr>
          <p:cNvPr id="9" name="Содержимое 8" descr="041ac188cfc382e101df4242697bc4e1_69c0ba80609d15a79cb43dfe9bbbe871.jpg"/>
          <p:cNvPicPr>
            <a:picLocks noGrp="1" noChangeAspect="1"/>
          </p:cNvPicPr>
          <p:nvPr>
            <p:ph sz="half" idx="2"/>
          </p:nvPr>
        </p:nvPicPr>
        <p:blipFill>
          <a:blip r:embed="rId2"/>
          <a:stretch>
            <a:fillRect/>
          </a:stretch>
        </p:blipFill>
        <p:spPr>
          <a:xfrm>
            <a:off x="5072066" y="2143116"/>
            <a:ext cx="3619072" cy="27099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5">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5">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5">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5">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5">
                                            <p:txEl>
                                              <p:pRg st="0" end="0"/>
                                            </p:txEl>
                                          </p:spTgt>
                                        </p:tgtEl>
                                      </p:cBhvr>
                                    </p:animEffect>
                                    <p:set>
                                      <p:cBhvr>
                                        <p:cTn id="16"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blinds(horizontal)">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4" presetClass="exit" presetSubtype="0" decel="100000" fill="hold" nodeType="clickEffect">
                                  <p:stCondLst>
                                    <p:cond delay="0"/>
                                  </p:stCondLst>
                                  <p:childTnLst>
                                    <p:anim calcmode="lin" valueType="num">
                                      <p:cBhvr>
                                        <p:cTn id="25" dur="500"/>
                                        <p:tgtEl>
                                          <p:spTgt spid="5">
                                            <p:txEl>
                                              <p:pRg st="1" end="1"/>
                                            </p:txEl>
                                          </p:spTgt>
                                        </p:tgtEl>
                                        <p:attrNameLst>
                                          <p:attrName>ppt_w</p:attrName>
                                        </p:attrNameLst>
                                      </p:cBhvr>
                                      <p:tavLst>
                                        <p:tav tm="0">
                                          <p:val>
                                            <p:strVal val="ppt_w"/>
                                          </p:val>
                                        </p:tav>
                                        <p:tav tm="100000">
                                          <p:val>
                                            <p:strVal val="ppt_w*0.05"/>
                                          </p:val>
                                        </p:tav>
                                      </p:tavLst>
                                    </p:anim>
                                    <p:anim calcmode="lin" valueType="num">
                                      <p:cBhvr>
                                        <p:cTn id="26" dur="500"/>
                                        <p:tgtEl>
                                          <p:spTgt spid="5">
                                            <p:txEl>
                                              <p:pRg st="1" end="1"/>
                                            </p:txEl>
                                          </p:spTgt>
                                        </p:tgtEl>
                                        <p:attrNameLst>
                                          <p:attrName>ppt_h</p:attrName>
                                        </p:attrNameLst>
                                      </p:cBhvr>
                                      <p:tavLst>
                                        <p:tav tm="0">
                                          <p:val>
                                            <p:strVal val="ppt_h"/>
                                          </p:val>
                                        </p:tav>
                                        <p:tav tm="100000">
                                          <p:val>
                                            <p:strVal val="ppt_h"/>
                                          </p:val>
                                        </p:tav>
                                      </p:tavLst>
                                    </p:anim>
                                    <p:anim calcmode="lin" valueType="num">
                                      <p:cBhvr>
                                        <p:cTn id="27" dur="500"/>
                                        <p:tgtEl>
                                          <p:spTgt spid="5">
                                            <p:txEl>
                                              <p:pRg st="1" end="1"/>
                                            </p:txEl>
                                          </p:spTgt>
                                        </p:tgtEl>
                                        <p:attrNameLst>
                                          <p:attrName>ppt_x</p:attrName>
                                        </p:attrNameLst>
                                      </p:cBhvr>
                                      <p:tavLst>
                                        <p:tav tm="0">
                                          <p:val>
                                            <p:strVal val="ppt_x"/>
                                          </p:val>
                                        </p:tav>
                                        <p:tav tm="100000">
                                          <p:val>
                                            <p:strVal val="ppt_x-.2"/>
                                          </p:val>
                                        </p:tav>
                                      </p:tavLst>
                                    </p:anim>
                                    <p:anim calcmode="lin" valueType="num">
                                      <p:cBhvr>
                                        <p:cTn id="28" dur="500"/>
                                        <p:tgtEl>
                                          <p:spTgt spid="5">
                                            <p:txEl>
                                              <p:pRg st="1" end="1"/>
                                            </p:txEl>
                                          </p:spTgt>
                                        </p:tgtEl>
                                        <p:attrNameLst>
                                          <p:attrName>ppt_y</p:attrName>
                                        </p:attrNameLst>
                                      </p:cBhvr>
                                      <p:tavLst>
                                        <p:tav tm="0">
                                          <p:val>
                                            <p:strVal val="ppt_y"/>
                                          </p:val>
                                        </p:tav>
                                        <p:tav tm="100000">
                                          <p:val>
                                            <p:strVal val="ppt_y"/>
                                          </p:val>
                                        </p:tav>
                                      </p:tavLst>
                                    </p:anim>
                                    <p:animEffect transition="out" filter="fade">
                                      <p:cBhvr>
                                        <p:cTn id="29" dur="500"/>
                                        <p:tgtEl>
                                          <p:spTgt spid="5">
                                            <p:txEl>
                                              <p:pRg st="1" end="1"/>
                                            </p:txEl>
                                          </p:spTgt>
                                        </p:tgtEl>
                                      </p:cBhvr>
                                    </p:animEffect>
                                    <p:set>
                                      <p:cBhvr>
                                        <p:cTn id="30" dur="1" fill="hold">
                                          <p:stCondLst>
                                            <p:cond delay="499"/>
                                          </p:stCondLst>
                                        </p:cTn>
                                        <p:tgtEl>
                                          <p:spTgt spid="5">
                                            <p:txEl>
                                              <p:pRg st="1" end="1"/>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blinds(horizontal)">
                                      <p:cBhvr>
                                        <p:cTn id="35" dur="500"/>
                                        <p:tgtEl>
                                          <p:spTgt spid="5">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4" presetClass="exit" presetSubtype="0" decel="100000" fill="hold" nodeType="clickEffect">
                                  <p:stCondLst>
                                    <p:cond delay="0"/>
                                  </p:stCondLst>
                                  <p:childTnLst>
                                    <p:anim calcmode="lin" valueType="num">
                                      <p:cBhvr>
                                        <p:cTn id="39" dur="500"/>
                                        <p:tgtEl>
                                          <p:spTgt spid="5">
                                            <p:txEl>
                                              <p:pRg st="2" end="2"/>
                                            </p:txEl>
                                          </p:spTgt>
                                        </p:tgtEl>
                                        <p:attrNameLst>
                                          <p:attrName>ppt_w</p:attrName>
                                        </p:attrNameLst>
                                      </p:cBhvr>
                                      <p:tavLst>
                                        <p:tav tm="0">
                                          <p:val>
                                            <p:strVal val="ppt_w"/>
                                          </p:val>
                                        </p:tav>
                                        <p:tav tm="100000">
                                          <p:val>
                                            <p:strVal val="ppt_w*0.05"/>
                                          </p:val>
                                        </p:tav>
                                      </p:tavLst>
                                    </p:anim>
                                    <p:anim calcmode="lin" valueType="num">
                                      <p:cBhvr>
                                        <p:cTn id="40" dur="500"/>
                                        <p:tgtEl>
                                          <p:spTgt spid="5">
                                            <p:txEl>
                                              <p:pRg st="2" end="2"/>
                                            </p:txEl>
                                          </p:spTgt>
                                        </p:tgtEl>
                                        <p:attrNameLst>
                                          <p:attrName>ppt_h</p:attrName>
                                        </p:attrNameLst>
                                      </p:cBhvr>
                                      <p:tavLst>
                                        <p:tav tm="0">
                                          <p:val>
                                            <p:strVal val="ppt_h"/>
                                          </p:val>
                                        </p:tav>
                                        <p:tav tm="100000">
                                          <p:val>
                                            <p:strVal val="ppt_h"/>
                                          </p:val>
                                        </p:tav>
                                      </p:tavLst>
                                    </p:anim>
                                    <p:anim calcmode="lin" valueType="num">
                                      <p:cBhvr>
                                        <p:cTn id="41" dur="500"/>
                                        <p:tgtEl>
                                          <p:spTgt spid="5">
                                            <p:txEl>
                                              <p:pRg st="2" end="2"/>
                                            </p:txEl>
                                          </p:spTgt>
                                        </p:tgtEl>
                                        <p:attrNameLst>
                                          <p:attrName>ppt_x</p:attrName>
                                        </p:attrNameLst>
                                      </p:cBhvr>
                                      <p:tavLst>
                                        <p:tav tm="0">
                                          <p:val>
                                            <p:strVal val="ppt_x"/>
                                          </p:val>
                                        </p:tav>
                                        <p:tav tm="100000">
                                          <p:val>
                                            <p:strVal val="ppt_x-.2"/>
                                          </p:val>
                                        </p:tav>
                                      </p:tavLst>
                                    </p:anim>
                                    <p:anim calcmode="lin" valueType="num">
                                      <p:cBhvr>
                                        <p:cTn id="42" dur="500"/>
                                        <p:tgtEl>
                                          <p:spTgt spid="5">
                                            <p:txEl>
                                              <p:pRg st="2" end="2"/>
                                            </p:txEl>
                                          </p:spTgt>
                                        </p:tgtEl>
                                        <p:attrNameLst>
                                          <p:attrName>ppt_y</p:attrName>
                                        </p:attrNameLst>
                                      </p:cBhvr>
                                      <p:tavLst>
                                        <p:tav tm="0">
                                          <p:val>
                                            <p:strVal val="ppt_y"/>
                                          </p:val>
                                        </p:tav>
                                        <p:tav tm="100000">
                                          <p:val>
                                            <p:strVal val="ppt_y"/>
                                          </p:val>
                                        </p:tav>
                                      </p:tavLst>
                                    </p:anim>
                                    <p:animEffect transition="out" filter="fade">
                                      <p:cBhvr>
                                        <p:cTn id="43" dur="500"/>
                                        <p:tgtEl>
                                          <p:spTgt spid="5">
                                            <p:txEl>
                                              <p:pRg st="2" end="2"/>
                                            </p:txEl>
                                          </p:spTgt>
                                        </p:tgtEl>
                                      </p:cBhvr>
                                    </p:animEffect>
                                    <p:set>
                                      <p:cBhvr>
                                        <p:cTn id="44" dur="1" fill="hold">
                                          <p:stCondLst>
                                            <p:cond delay="499"/>
                                          </p:stCondLst>
                                        </p:cTn>
                                        <p:tgtEl>
                                          <p:spTgt spid="5">
                                            <p:txEl>
                                              <p:pRg st="2" end="2"/>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5">
                                            <p:txEl>
                                              <p:pRg st="3" end="3"/>
                                            </p:txEl>
                                          </p:spTgt>
                                        </p:tgtEl>
                                        <p:attrNameLst>
                                          <p:attrName>style.visibility</p:attrName>
                                        </p:attrNameLst>
                                      </p:cBhvr>
                                      <p:to>
                                        <p:strVal val="visible"/>
                                      </p:to>
                                    </p:set>
                                    <p:animEffect transition="in" filter="blinds(horizontal)">
                                      <p:cBhvr>
                                        <p:cTn id="49" dur="500"/>
                                        <p:tgtEl>
                                          <p:spTgt spid="5">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4" presetClass="exit" presetSubtype="0" decel="100000" fill="hold" nodeType="clickEffect">
                                  <p:stCondLst>
                                    <p:cond delay="0"/>
                                  </p:stCondLst>
                                  <p:childTnLst>
                                    <p:anim calcmode="lin" valueType="num">
                                      <p:cBhvr>
                                        <p:cTn id="53" dur="500"/>
                                        <p:tgtEl>
                                          <p:spTgt spid="5">
                                            <p:txEl>
                                              <p:pRg st="3" end="3"/>
                                            </p:txEl>
                                          </p:spTgt>
                                        </p:tgtEl>
                                        <p:attrNameLst>
                                          <p:attrName>ppt_w</p:attrName>
                                        </p:attrNameLst>
                                      </p:cBhvr>
                                      <p:tavLst>
                                        <p:tav tm="0">
                                          <p:val>
                                            <p:strVal val="ppt_w"/>
                                          </p:val>
                                        </p:tav>
                                        <p:tav tm="100000">
                                          <p:val>
                                            <p:strVal val="ppt_w*0.05"/>
                                          </p:val>
                                        </p:tav>
                                      </p:tavLst>
                                    </p:anim>
                                    <p:anim calcmode="lin" valueType="num">
                                      <p:cBhvr>
                                        <p:cTn id="54" dur="500"/>
                                        <p:tgtEl>
                                          <p:spTgt spid="5">
                                            <p:txEl>
                                              <p:pRg st="3" end="3"/>
                                            </p:txEl>
                                          </p:spTgt>
                                        </p:tgtEl>
                                        <p:attrNameLst>
                                          <p:attrName>ppt_h</p:attrName>
                                        </p:attrNameLst>
                                      </p:cBhvr>
                                      <p:tavLst>
                                        <p:tav tm="0">
                                          <p:val>
                                            <p:strVal val="ppt_h"/>
                                          </p:val>
                                        </p:tav>
                                        <p:tav tm="100000">
                                          <p:val>
                                            <p:strVal val="ppt_h"/>
                                          </p:val>
                                        </p:tav>
                                      </p:tavLst>
                                    </p:anim>
                                    <p:anim calcmode="lin" valueType="num">
                                      <p:cBhvr>
                                        <p:cTn id="55" dur="500"/>
                                        <p:tgtEl>
                                          <p:spTgt spid="5">
                                            <p:txEl>
                                              <p:pRg st="3" end="3"/>
                                            </p:txEl>
                                          </p:spTgt>
                                        </p:tgtEl>
                                        <p:attrNameLst>
                                          <p:attrName>ppt_x</p:attrName>
                                        </p:attrNameLst>
                                      </p:cBhvr>
                                      <p:tavLst>
                                        <p:tav tm="0">
                                          <p:val>
                                            <p:strVal val="ppt_x"/>
                                          </p:val>
                                        </p:tav>
                                        <p:tav tm="100000">
                                          <p:val>
                                            <p:strVal val="ppt_x-.2"/>
                                          </p:val>
                                        </p:tav>
                                      </p:tavLst>
                                    </p:anim>
                                    <p:anim calcmode="lin" valueType="num">
                                      <p:cBhvr>
                                        <p:cTn id="56" dur="500"/>
                                        <p:tgtEl>
                                          <p:spTgt spid="5">
                                            <p:txEl>
                                              <p:pRg st="3" end="3"/>
                                            </p:txEl>
                                          </p:spTgt>
                                        </p:tgtEl>
                                        <p:attrNameLst>
                                          <p:attrName>ppt_y</p:attrName>
                                        </p:attrNameLst>
                                      </p:cBhvr>
                                      <p:tavLst>
                                        <p:tav tm="0">
                                          <p:val>
                                            <p:strVal val="ppt_y"/>
                                          </p:val>
                                        </p:tav>
                                        <p:tav tm="100000">
                                          <p:val>
                                            <p:strVal val="ppt_y"/>
                                          </p:val>
                                        </p:tav>
                                      </p:tavLst>
                                    </p:anim>
                                    <p:animEffect transition="out" filter="fade">
                                      <p:cBhvr>
                                        <p:cTn id="57" dur="500"/>
                                        <p:tgtEl>
                                          <p:spTgt spid="5">
                                            <p:txEl>
                                              <p:pRg st="3" end="3"/>
                                            </p:txEl>
                                          </p:spTgt>
                                        </p:tgtEl>
                                      </p:cBhvr>
                                    </p:animEffect>
                                    <p:set>
                                      <p:cBhvr>
                                        <p:cTn id="58" dur="1" fill="hold">
                                          <p:stCondLst>
                                            <p:cond delay="499"/>
                                          </p:stCondLst>
                                        </p:cTn>
                                        <p:tgtEl>
                                          <p:spTgt spid="5">
                                            <p:txEl>
                                              <p:pRg st="3" end="3"/>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3" presetClass="entr" presetSubtype="10" fill="hold" nodeType="clickEffect">
                                  <p:stCondLst>
                                    <p:cond delay="0"/>
                                  </p:stCondLst>
                                  <p:childTnLst>
                                    <p:set>
                                      <p:cBhvr>
                                        <p:cTn id="62" dur="1" fill="hold">
                                          <p:stCondLst>
                                            <p:cond delay="0"/>
                                          </p:stCondLst>
                                        </p:cTn>
                                        <p:tgtEl>
                                          <p:spTgt spid="5">
                                            <p:txEl>
                                              <p:pRg st="4" end="4"/>
                                            </p:txEl>
                                          </p:spTgt>
                                        </p:tgtEl>
                                        <p:attrNameLst>
                                          <p:attrName>style.visibility</p:attrName>
                                        </p:attrNameLst>
                                      </p:cBhvr>
                                      <p:to>
                                        <p:strVal val="visible"/>
                                      </p:to>
                                    </p:set>
                                    <p:animEffect transition="in" filter="blinds(horizontal)">
                                      <p:cBhvr>
                                        <p:cTn id="63"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Советы по подготовке к ЕГЭ</a:t>
            </a:r>
            <a:br>
              <a:rPr lang="ru-RU" dirty="0" smtClean="0"/>
            </a:br>
            <a:endParaRPr lang="ru-RU" dirty="0"/>
          </a:p>
        </p:txBody>
      </p:sp>
      <p:pic>
        <p:nvPicPr>
          <p:cNvPr id="9" name="Содержимое 8" descr="sex-si-bac-cu-minori.jpg"/>
          <p:cNvPicPr>
            <a:picLocks noGrp="1" noChangeAspect="1"/>
          </p:cNvPicPr>
          <p:nvPr>
            <p:ph sz="half" idx="1"/>
          </p:nvPr>
        </p:nvPicPr>
        <p:blipFill>
          <a:blip r:embed="rId2"/>
          <a:stretch>
            <a:fillRect/>
          </a:stretch>
        </p:blipFill>
        <p:spPr>
          <a:xfrm>
            <a:off x="457200" y="2348706"/>
            <a:ext cx="4038600" cy="3028950"/>
          </a:xfrm>
        </p:spPr>
      </p:pic>
      <p:sp>
        <p:nvSpPr>
          <p:cNvPr id="8" name="Содержимое 7"/>
          <p:cNvSpPr>
            <a:spLocks noGrp="1"/>
          </p:cNvSpPr>
          <p:nvPr>
            <p:ph sz="half" idx="2"/>
          </p:nvPr>
        </p:nvSpPr>
        <p:spPr/>
        <p:txBody>
          <a:bodyPr>
            <a:normAutofit fontScale="85000" lnSpcReduction="10000"/>
          </a:bodyPr>
          <a:lstStyle/>
          <a:p>
            <a:r>
              <a:rPr lang="ru-RU" dirty="0" smtClean="0"/>
              <a:t>Специалисты Федеральной службы по надзору в сфере образования и науки — службы, которая отвечает за организацию и проведение выпускных экзаменов, — дают советы о том, как правильно подготовиться и с лучшим результатом сдать экзамены.</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Совет 1. Тренируйтесь на вариантах прошлого года.</a:t>
            </a:r>
            <a:br>
              <a:rPr lang="ru-RU" dirty="0" smtClean="0"/>
            </a:br>
            <a:endParaRPr lang="ru-RU" dirty="0"/>
          </a:p>
        </p:txBody>
      </p:sp>
      <p:sp>
        <p:nvSpPr>
          <p:cNvPr id="6" name="Содержимое 5"/>
          <p:cNvSpPr>
            <a:spLocks noGrp="1"/>
          </p:cNvSpPr>
          <p:nvPr>
            <p:ph idx="1"/>
          </p:nvPr>
        </p:nvSpPr>
        <p:spPr/>
        <p:txBody>
          <a:bodyPr>
            <a:normAutofit fontScale="70000" lnSpcReduction="20000"/>
          </a:bodyPr>
          <a:lstStyle/>
          <a:p>
            <a:r>
              <a:rPr lang="ru-RU" dirty="0" smtClean="0"/>
              <a:t>Если школьник хорошо знает предмет, никаких трудностей с Единым </a:t>
            </a:r>
            <a:r>
              <a:rPr lang="ru-RU" dirty="0" err="1" smtClean="0"/>
              <a:t>госэкзаменом</a:t>
            </a:r>
            <a:r>
              <a:rPr lang="ru-RU" dirty="0" smtClean="0"/>
              <a:t> у него не возникнет.</a:t>
            </a:r>
          </a:p>
          <a:p>
            <a:r>
              <a:rPr lang="ru-RU" dirty="0" smtClean="0"/>
              <a:t>Нелишним будет ознакомиться с разными стратегиями решения тестов, которые хорошо описываются в методической литературе, подготовленной сотрудниками Федерального института педагогических измерений (</a:t>
            </a:r>
            <a:r>
              <a:rPr lang="ru-RU" u="sng" dirty="0" err="1" smtClean="0">
                <a:hlinkClick r:id="rId2"/>
              </a:rPr>
              <a:t>www.fipi.ru</a:t>
            </a:r>
            <a:r>
              <a:rPr lang="ru-RU" dirty="0" smtClean="0"/>
              <a:t>) — теми, кто разрабатывал экзаменационные задания.</a:t>
            </a:r>
          </a:p>
          <a:p>
            <a:r>
              <a:rPr lang="ru-RU" dirty="0" smtClean="0"/>
              <a:t>Можно попробовать свои силы на вариантах прошлого года — их тоже можно найти в Интернете. Например, на портале информационной поддержки Единого государственного экзамена — </a:t>
            </a:r>
            <a:r>
              <a:rPr lang="ru-RU" u="sng" dirty="0" err="1" smtClean="0">
                <a:hlinkClick r:id="rId3"/>
              </a:rPr>
              <a:t>www.ege.edu.ru</a:t>
            </a:r>
            <a:r>
              <a:rPr lang="ru-RU" dirty="0" smtClean="0"/>
              <a:t>. Как правило, меняются только формулировки заданий, а их уровень и тип остаются прежними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ox(in)">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ox(in)">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2. Научитесь заполнять бланки</a:t>
            </a:r>
            <a:br>
              <a:rPr lang="ru-RU" dirty="0" smtClean="0"/>
            </a:br>
            <a:endParaRPr lang="ru-RU" dirty="0"/>
          </a:p>
        </p:txBody>
      </p:sp>
      <p:sp>
        <p:nvSpPr>
          <p:cNvPr id="3" name="Содержимое 2"/>
          <p:cNvSpPr>
            <a:spLocks noGrp="1"/>
          </p:cNvSpPr>
          <p:nvPr>
            <p:ph idx="1"/>
          </p:nvPr>
        </p:nvSpPr>
        <p:spPr>
          <a:xfrm>
            <a:off x="214282" y="1571612"/>
            <a:ext cx="6786610" cy="5143536"/>
          </a:xfrm>
        </p:spPr>
        <p:txBody>
          <a:bodyPr>
            <a:normAutofit fontScale="85000" lnSpcReduction="10000"/>
          </a:bodyPr>
          <a:lstStyle/>
          <a:p>
            <a:r>
              <a:rPr lang="ru-RU" dirty="0" smtClean="0"/>
              <a:t>Единый </a:t>
            </a:r>
            <a:r>
              <a:rPr lang="ru-RU" dirty="0" err="1" smtClean="0"/>
              <a:t>госэкзамен</a:t>
            </a:r>
            <a:r>
              <a:rPr lang="ru-RU" dirty="0" smtClean="0"/>
              <a:t> сложен для многих ребят еще и потому, что нужно не только правильно ответить на тот или иной вопрос, но еще и аккуратно заполнить бланки. Поэтому лучше всего заранее потренироваться. На это уйдет не больше трех-четырех занятий.</a:t>
            </a:r>
          </a:p>
          <a:p>
            <a:r>
              <a:rPr lang="ru-RU" dirty="0" smtClean="0"/>
              <a:t>Научитесь аккуратно писать печатными буквами, внимательно изучите, как устроены документы, подробно узнайте, как исправлять ошибки.</a:t>
            </a:r>
          </a:p>
          <a:p>
            <a:endParaRPr lang="ru-RU" dirty="0"/>
          </a:p>
        </p:txBody>
      </p:sp>
      <p:pic>
        <p:nvPicPr>
          <p:cNvPr id="4" name="Рисунок 3" descr="main_big.jpg"/>
          <p:cNvPicPr>
            <a:picLocks noChangeAspect="1"/>
          </p:cNvPicPr>
          <p:nvPr/>
        </p:nvPicPr>
        <p:blipFill>
          <a:blip r:embed="rId2"/>
          <a:stretch>
            <a:fillRect/>
          </a:stretch>
        </p:blipFill>
        <p:spPr>
          <a:xfrm>
            <a:off x="6286512" y="3857628"/>
            <a:ext cx="2286016" cy="17145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3">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3">
                                            <p:txEl>
                                              <p:pRg st="0" end="0"/>
                                            </p:txEl>
                                          </p:spTgt>
                                        </p:tgtEl>
                                      </p:cBhvr>
                                    </p:animEffect>
                                    <p:set>
                                      <p:cBhvr>
                                        <p:cTn id="1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8" presetClass="entr" presetSubtype="16"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diamond(in)">
                                      <p:cBhvr>
                                        <p:cTn id="21"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3. От простого к сложному</a:t>
            </a:r>
            <a:br>
              <a:rPr lang="ru-RU" dirty="0" smtClean="0"/>
            </a:br>
            <a:endParaRPr lang="ru-RU" dirty="0"/>
          </a:p>
        </p:txBody>
      </p:sp>
      <p:sp>
        <p:nvSpPr>
          <p:cNvPr id="3" name="Содержимое 2"/>
          <p:cNvSpPr>
            <a:spLocks noGrp="1"/>
          </p:cNvSpPr>
          <p:nvPr>
            <p:ph idx="1"/>
          </p:nvPr>
        </p:nvSpPr>
        <p:spPr/>
        <p:txBody>
          <a:bodyPr>
            <a:normAutofit fontScale="55000" lnSpcReduction="20000"/>
          </a:bodyPr>
          <a:lstStyle/>
          <a:p>
            <a:r>
              <a:rPr lang="ru-RU" dirty="0" smtClean="0"/>
              <a:t>Экзамен состоит из трех частей и включает в себя задания разных типов. В части «А» нужно выбрать единственный правильный вариант из четырех предложенных. В части «В» — дать короткий ответ на вопрос. Это может быть одно слово или цифра, которая вписывается без всяких пояснений и комментариев. Наконец, самая сложная часть — «С» —предполагает, что школьник даст подробный, развернутый ответ, включающий словесное обоснование или математический вывод.</a:t>
            </a:r>
          </a:p>
          <a:p>
            <a:r>
              <a:rPr lang="ru-RU" dirty="0" smtClean="0"/>
              <a:t>Самый простой и общий совет, который можно дать всем ребятам: для начала пробегитесь по вопросам и ответьте на самые легкие, не останавливаясь на сложных.</a:t>
            </a:r>
          </a:p>
          <a:p>
            <a:r>
              <a:rPr lang="ru-RU" dirty="0" smtClean="0"/>
              <a:t>Сайт </a:t>
            </a:r>
            <a:r>
              <a:rPr lang="ru-RU" u="sng" dirty="0" err="1" smtClean="0">
                <a:hlinkClick r:id="rId2"/>
              </a:rPr>
              <a:t>www.ege.edu.ru</a:t>
            </a:r>
            <a:r>
              <a:rPr lang="ru-RU" dirty="0" smtClean="0"/>
              <a:t> советует ребятам: для получения тройки достаточно успешно выполнить только первую часть. При этом хватит примерно 50–60 % решенных заданий (хотя для разных предметов используется несколько разная граница). Но лучше не бросать тест и не уходить из аудитории раньше времени, даже не попробовав решать третью часть. Кто знает, может быть, вам не хватает до заветной четверки всего-то пары баллов и вы сможете решить задание!</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3">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3">
                                            <p:txEl>
                                              <p:pRg st="0" end="0"/>
                                            </p:txEl>
                                          </p:spTgt>
                                        </p:tgtEl>
                                      </p:cBhvr>
                                    </p:animEffect>
                                    <p:set>
                                      <p:cBhvr>
                                        <p:cTn id="1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linds(horizontal)">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4" presetClass="exit" presetSubtype="0" decel="100000" fill="hold" nodeType="clickEffect">
                                  <p:stCondLst>
                                    <p:cond delay="0"/>
                                  </p:stCondLst>
                                  <p:childTnLst>
                                    <p:anim calcmode="lin" valueType="num">
                                      <p:cBhvr>
                                        <p:cTn id="25" dur="500"/>
                                        <p:tgtEl>
                                          <p:spTgt spid="3">
                                            <p:txEl>
                                              <p:pRg st="1" end="1"/>
                                            </p:txEl>
                                          </p:spTgt>
                                        </p:tgtEl>
                                        <p:attrNameLst>
                                          <p:attrName>ppt_w</p:attrName>
                                        </p:attrNameLst>
                                      </p:cBhvr>
                                      <p:tavLst>
                                        <p:tav tm="0">
                                          <p:val>
                                            <p:strVal val="ppt_w"/>
                                          </p:val>
                                        </p:tav>
                                        <p:tav tm="100000">
                                          <p:val>
                                            <p:strVal val="ppt_w*0.05"/>
                                          </p:val>
                                        </p:tav>
                                      </p:tavLst>
                                    </p:anim>
                                    <p:anim calcmode="lin" valueType="num">
                                      <p:cBhvr>
                                        <p:cTn id="26" dur="500"/>
                                        <p:tgtEl>
                                          <p:spTgt spid="3">
                                            <p:txEl>
                                              <p:pRg st="1" end="1"/>
                                            </p:txEl>
                                          </p:spTgt>
                                        </p:tgtEl>
                                        <p:attrNameLst>
                                          <p:attrName>ppt_h</p:attrName>
                                        </p:attrNameLst>
                                      </p:cBhvr>
                                      <p:tavLst>
                                        <p:tav tm="0">
                                          <p:val>
                                            <p:strVal val="ppt_h"/>
                                          </p:val>
                                        </p:tav>
                                        <p:tav tm="100000">
                                          <p:val>
                                            <p:strVal val="ppt_h"/>
                                          </p:val>
                                        </p:tav>
                                      </p:tavLst>
                                    </p:anim>
                                    <p:anim calcmode="lin" valueType="num">
                                      <p:cBhvr>
                                        <p:cTn id="27" dur="500"/>
                                        <p:tgtEl>
                                          <p:spTgt spid="3">
                                            <p:txEl>
                                              <p:pRg st="1" end="1"/>
                                            </p:txEl>
                                          </p:spTgt>
                                        </p:tgtEl>
                                        <p:attrNameLst>
                                          <p:attrName>ppt_x</p:attrName>
                                        </p:attrNameLst>
                                      </p:cBhvr>
                                      <p:tavLst>
                                        <p:tav tm="0">
                                          <p:val>
                                            <p:strVal val="ppt_x"/>
                                          </p:val>
                                        </p:tav>
                                        <p:tav tm="100000">
                                          <p:val>
                                            <p:strVal val="ppt_x-.2"/>
                                          </p:val>
                                        </p:tav>
                                      </p:tavLst>
                                    </p:anim>
                                    <p:anim calcmode="lin" valueType="num">
                                      <p:cBhvr>
                                        <p:cTn id="28" dur="500"/>
                                        <p:tgtEl>
                                          <p:spTgt spid="3">
                                            <p:txEl>
                                              <p:pRg st="1" end="1"/>
                                            </p:txEl>
                                          </p:spTgt>
                                        </p:tgtEl>
                                        <p:attrNameLst>
                                          <p:attrName>ppt_y</p:attrName>
                                        </p:attrNameLst>
                                      </p:cBhvr>
                                      <p:tavLst>
                                        <p:tav tm="0">
                                          <p:val>
                                            <p:strVal val="ppt_y"/>
                                          </p:val>
                                        </p:tav>
                                        <p:tav tm="100000">
                                          <p:val>
                                            <p:strVal val="ppt_y"/>
                                          </p:val>
                                        </p:tav>
                                      </p:tavLst>
                                    </p:anim>
                                    <p:animEffect transition="out" filter="fade">
                                      <p:cBhvr>
                                        <p:cTn id="29" dur="500"/>
                                        <p:tgtEl>
                                          <p:spTgt spid="3">
                                            <p:txEl>
                                              <p:pRg st="1" end="1"/>
                                            </p:txEl>
                                          </p:spTgt>
                                        </p:tgtEl>
                                      </p:cBhvr>
                                    </p:animEffect>
                                    <p:set>
                                      <p:cBhvr>
                                        <p:cTn id="30"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blinds(horizontal)">
                                      <p:cBhvr>
                                        <p:cTn id="3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4. Отбросьте абсурдные варианты</a:t>
            </a:r>
            <a:br>
              <a:rPr lang="ru-RU" dirty="0" smtClean="0"/>
            </a:b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Первое, что нужно сделать, пытаясь найти правильный ответ из нескольких предложенных отсечь абсурдные ответы.</a:t>
            </a:r>
          </a:p>
          <a:p>
            <a:r>
              <a:rPr lang="ru-RU" dirty="0" smtClean="0"/>
              <a:t>И только потом анализировать оставшиеся варианты и выбирать правильный. Что же имеется в виду? Например, если вы решаете физику, обратите внимание на единицы измерения: скорость не измеряется в джоулях, а масса — в паскалях. Не забывайте и о здравом смысле — скорость пешехода не может составлять 150 км/час.</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5. Читайте задания до конца</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t>Бывает, что на экзамене ребята так нервничают, что начинают щелкать задания, не дочитав до конца вопрос. Не спешите и, прежде чем выбирать один из вариантов или вписывать в клеточки слово, внимательно ознакомьтесь с заданием.</a:t>
            </a:r>
          </a:p>
          <a:p>
            <a:r>
              <a:rPr lang="ru-RU" dirty="0" smtClean="0"/>
              <a:t>Другая проблема — попав на сложный вопрос, некоторые юноши и девушки зависают на нем, впадают в ступор, начинают паниковать. Бросьте каверзное задание и переходите к следующему. Потратите время на трудные задания — не успеете выполнить те, которые знаете. Ваша цель — набрать как можно больше баллов.</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3">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3">
                                            <p:txEl>
                                              <p:pRg st="0" end="0"/>
                                            </p:txEl>
                                          </p:spTgt>
                                        </p:tgtEl>
                                      </p:cBhvr>
                                    </p:animEffect>
                                    <p:set>
                                      <p:cBhvr>
                                        <p:cTn id="1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linds(horizontal)">
                                      <p:cBhvr>
                                        <p:cTn id="2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6. Не расстраивайтесь, если не нашли решения</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Формат проведения ЕГЭ принципиально отличается от привычных форм выпускных и вступительных экзаменов. Если в традиционной форме отметку «отлично» заработает тот, кто в установленное время выполнил все задания, то, сдавая Единый экзамен, на такой результат сможет рассчитывать молодой человек, осиливший их часть.</a:t>
            </a:r>
          </a:p>
          <a:p>
            <a:r>
              <a:rPr lang="ru-RU" dirty="0" smtClean="0"/>
              <a:t>Школьную пятерку можно получить, набрав 70 баллов из 100. То есть достаточно решить примерно две трети теста. Правильно ответить на вопросы части «А», справиться с частью «В» и выполнить хотя бы одно задание из части «С» (или приступить к нему).</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3">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3">
                                            <p:txEl>
                                              <p:pRg st="0" end="0"/>
                                            </p:txEl>
                                          </p:spTgt>
                                        </p:tgtEl>
                                      </p:cBhvr>
                                    </p:animEffect>
                                    <p:set>
                                      <p:cBhvr>
                                        <p:cTn id="1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linds(horizontal)">
                                      <p:cBhvr>
                                        <p:cTn id="2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7. «А если мне не хватит времени?»</a:t>
            </a:r>
            <a:br>
              <a:rPr lang="ru-RU" dirty="0" smtClean="0"/>
            </a:br>
            <a:endParaRPr lang="ru-RU" dirty="0"/>
          </a:p>
        </p:txBody>
      </p:sp>
      <p:sp>
        <p:nvSpPr>
          <p:cNvPr id="3" name="Содержимое 2"/>
          <p:cNvSpPr>
            <a:spLocks noGrp="1"/>
          </p:cNvSpPr>
          <p:nvPr>
            <p:ph idx="1"/>
          </p:nvPr>
        </p:nvSpPr>
        <p:spPr/>
        <p:txBody>
          <a:bodyPr>
            <a:normAutofit fontScale="62500" lnSpcReduction="20000"/>
          </a:bodyPr>
          <a:lstStyle/>
          <a:p>
            <a:r>
              <a:rPr lang="ru-RU" dirty="0" smtClean="0"/>
              <a:t>Время, которое требуется на проведение экзамена, рассчитывается экспертами. Как минимум треть из них — учителя и методисты. Они не понаслышке знакомы с учебными буднями и могут просчитать, сколько времени понадобится среднестатистическому школьнику на выполнение теста. Плюс — работы инспектируют не менее девяти независимых экспертов. Они и выносят вердикт — можно ли за предложенное количество минут справиться с 30-ю заданиями по математике и 50-ю — по географии. Надо учитывать, что в мировой практике принято: максимальные 100 баллов должны набрать не более 0,1 % от общего количества участников.</a:t>
            </a:r>
          </a:p>
          <a:p>
            <a:r>
              <a:rPr lang="ru-RU" dirty="0" smtClean="0"/>
              <a:t>При подготовке материалов и определения продолжительности экзамена учитывается и это.</a:t>
            </a:r>
          </a:p>
          <a:p>
            <a:r>
              <a:rPr lang="ru-RU" dirty="0" smtClean="0"/>
              <a:t>Так или иначе, опыт проведения ЕГЭ показывает, что время, устанавливаемое для выполнения тестов, соответствует этим требованиям. И ты должен успеть не только ответить на вопросы, но и проверить свою работу.</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3">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3">
                                            <p:txEl>
                                              <p:pRg st="0" end="0"/>
                                            </p:txEl>
                                          </p:spTgt>
                                        </p:tgtEl>
                                      </p:cBhvr>
                                    </p:animEffect>
                                    <p:set>
                                      <p:cBhvr>
                                        <p:cTn id="1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linds(horizontal)">
                                      <p:cBhvr>
                                        <p:cTn id="21" dur="500"/>
                                        <p:tgtEl>
                                          <p:spTgt spid="3">
                                            <p:txEl>
                                              <p:pRg st="1" end="1"/>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blinds(horizontal)">
                                      <p:cBhvr>
                                        <p:cTn id="2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 8. Подготовка к экзамену</a:t>
            </a:r>
            <a:br>
              <a:rPr lang="ru-RU" dirty="0" smtClean="0"/>
            </a:br>
            <a:endParaRPr lang="ru-RU" dirty="0"/>
          </a:p>
        </p:txBody>
      </p:sp>
      <p:sp>
        <p:nvSpPr>
          <p:cNvPr id="3" name="Содержимое 2"/>
          <p:cNvSpPr>
            <a:spLocks noGrp="1"/>
          </p:cNvSpPr>
          <p:nvPr>
            <p:ph idx="1"/>
          </p:nvPr>
        </p:nvSpPr>
        <p:spPr>
          <a:xfrm>
            <a:off x="0" y="1357298"/>
            <a:ext cx="9001156" cy="5143536"/>
          </a:xfrm>
        </p:spPr>
        <p:txBody>
          <a:bodyPr>
            <a:noAutofit/>
          </a:bodyPr>
          <a:lstStyle/>
          <a:p>
            <a:r>
              <a:rPr lang="ru-RU" sz="2000" u="sng" dirty="0" smtClean="0"/>
              <a:t>Составь</a:t>
            </a:r>
            <a:r>
              <a:rPr lang="ru-RU" sz="2000" dirty="0" smtClean="0"/>
              <a:t> план занятий. Для начала определи: кто ты — «сова» или «жаворонок», и в зависимости от этого максимально используй утренние или вечерние часы. Составляя план на каждый день подготовки, необходимо четко определить, что именно сегодня будет изучаться. Не вообще: «немного позанимаюсь», а какие именно разделы и темы.</a:t>
            </a:r>
          </a:p>
          <a:p>
            <a:r>
              <a:rPr lang="ru-RU" sz="2000" u="sng" dirty="0" smtClean="0"/>
              <a:t>Начни</a:t>
            </a:r>
            <a:r>
              <a:rPr lang="ru-RU" sz="2000" dirty="0" smtClean="0"/>
              <a:t> с самого трудного, с того раздела, который знаешь хуже всего. Но если тебе трудно «раскачаться», можно начать с того материала, который тебе больше всего интересен и приятен. Возможно, постепенно войдешь в рабочий ритм, и дело пойдет. </a:t>
            </a:r>
          </a:p>
          <a:p>
            <a:r>
              <a:rPr lang="ru-RU" sz="2000" u="sng" dirty="0" smtClean="0"/>
              <a:t>Чередуй </a:t>
            </a:r>
            <a:r>
              <a:rPr lang="ru-RU" sz="2000" dirty="0" smtClean="0"/>
              <a:t>занятия и отдых, скажем, 40 минут занятий, затем 10 минут — перерыв. Можно в это время помыть посуду, полить цветы, сделать зарядку, принять душ. </a:t>
            </a:r>
          </a:p>
          <a:p>
            <a:r>
              <a:rPr lang="ru-RU" sz="2000" u="sng" dirty="0" smtClean="0"/>
              <a:t>Не надо стремиться </a:t>
            </a:r>
            <a:r>
              <a:rPr lang="ru-RU" sz="2000" dirty="0" smtClean="0"/>
              <a:t>к тому, чтобы прочитать и запомнить наизусть весь учебник. Полезно структурировать материал за счет составления планов, схем, причем желательно на бумаге. Планы полезны и потому, что их легко использовать при кратком повторении материала.</a:t>
            </a:r>
          </a:p>
          <a:p>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3">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3">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3">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3">
                                            <p:txEl>
                                              <p:pRg st="0" end="0"/>
                                            </p:txEl>
                                          </p:spTgt>
                                        </p:tgtEl>
                                      </p:cBhvr>
                                    </p:animEffect>
                                    <p:set>
                                      <p:cBhvr>
                                        <p:cTn id="1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blinds(horizontal)">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4" presetClass="exit" presetSubtype="0" decel="100000" fill="hold" nodeType="clickEffect">
                                  <p:stCondLst>
                                    <p:cond delay="0"/>
                                  </p:stCondLst>
                                  <p:childTnLst>
                                    <p:anim calcmode="lin" valueType="num">
                                      <p:cBhvr>
                                        <p:cTn id="25" dur="500"/>
                                        <p:tgtEl>
                                          <p:spTgt spid="3">
                                            <p:txEl>
                                              <p:pRg st="1" end="1"/>
                                            </p:txEl>
                                          </p:spTgt>
                                        </p:tgtEl>
                                        <p:attrNameLst>
                                          <p:attrName>ppt_w</p:attrName>
                                        </p:attrNameLst>
                                      </p:cBhvr>
                                      <p:tavLst>
                                        <p:tav tm="0">
                                          <p:val>
                                            <p:strVal val="ppt_w"/>
                                          </p:val>
                                        </p:tav>
                                        <p:tav tm="100000">
                                          <p:val>
                                            <p:strVal val="ppt_w*0.05"/>
                                          </p:val>
                                        </p:tav>
                                      </p:tavLst>
                                    </p:anim>
                                    <p:anim calcmode="lin" valueType="num">
                                      <p:cBhvr>
                                        <p:cTn id="26" dur="500"/>
                                        <p:tgtEl>
                                          <p:spTgt spid="3">
                                            <p:txEl>
                                              <p:pRg st="1" end="1"/>
                                            </p:txEl>
                                          </p:spTgt>
                                        </p:tgtEl>
                                        <p:attrNameLst>
                                          <p:attrName>ppt_h</p:attrName>
                                        </p:attrNameLst>
                                      </p:cBhvr>
                                      <p:tavLst>
                                        <p:tav tm="0">
                                          <p:val>
                                            <p:strVal val="ppt_h"/>
                                          </p:val>
                                        </p:tav>
                                        <p:tav tm="100000">
                                          <p:val>
                                            <p:strVal val="ppt_h"/>
                                          </p:val>
                                        </p:tav>
                                      </p:tavLst>
                                    </p:anim>
                                    <p:anim calcmode="lin" valueType="num">
                                      <p:cBhvr>
                                        <p:cTn id="27" dur="500"/>
                                        <p:tgtEl>
                                          <p:spTgt spid="3">
                                            <p:txEl>
                                              <p:pRg st="1" end="1"/>
                                            </p:txEl>
                                          </p:spTgt>
                                        </p:tgtEl>
                                        <p:attrNameLst>
                                          <p:attrName>ppt_x</p:attrName>
                                        </p:attrNameLst>
                                      </p:cBhvr>
                                      <p:tavLst>
                                        <p:tav tm="0">
                                          <p:val>
                                            <p:strVal val="ppt_x"/>
                                          </p:val>
                                        </p:tav>
                                        <p:tav tm="100000">
                                          <p:val>
                                            <p:strVal val="ppt_x-.2"/>
                                          </p:val>
                                        </p:tav>
                                      </p:tavLst>
                                    </p:anim>
                                    <p:anim calcmode="lin" valueType="num">
                                      <p:cBhvr>
                                        <p:cTn id="28" dur="500"/>
                                        <p:tgtEl>
                                          <p:spTgt spid="3">
                                            <p:txEl>
                                              <p:pRg st="1" end="1"/>
                                            </p:txEl>
                                          </p:spTgt>
                                        </p:tgtEl>
                                        <p:attrNameLst>
                                          <p:attrName>ppt_y</p:attrName>
                                        </p:attrNameLst>
                                      </p:cBhvr>
                                      <p:tavLst>
                                        <p:tav tm="0">
                                          <p:val>
                                            <p:strVal val="ppt_y"/>
                                          </p:val>
                                        </p:tav>
                                        <p:tav tm="100000">
                                          <p:val>
                                            <p:strVal val="ppt_y"/>
                                          </p:val>
                                        </p:tav>
                                      </p:tavLst>
                                    </p:anim>
                                    <p:animEffect transition="out" filter="fade">
                                      <p:cBhvr>
                                        <p:cTn id="29" dur="500"/>
                                        <p:tgtEl>
                                          <p:spTgt spid="3">
                                            <p:txEl>
                                              <p:pRg st="1" end="1"/>
                                            </p:txEl>
                                          </p:spTgt>
                                        </p:tgtEl>
                                      </p:cBhvr>
                                    </p:animEffect>
                                    <p:set>
                                      <p:cBhvr>
                                        <p:cTn id="30"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blinds(horizontal)">
                                      <p:cBhvr>
                                        <p:cTn id="35" dur="500"/>
                                        <p:tgtEl>
                                          <p:spTgt spid="3">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4" presetClass="exit" presetSubtype="0" decel="100000" fill="hold" nodeType="clickEffect">
                                  <p:stCondLst>
                                    <p:cond delay="0"/>
                                  </p:stCondLst>
                                  <p:childTnLst>
                                    <p:anim calcmode="lin" valueType="num">
                                      <p:cBhvr>
                                        <p:cTn id="39" dur="500"/>
                                        <p:tgtEl>
                                          <p:spTgt spid="3">
                                            <p:txEl>
                                              <p:pRg st="2" end="2"/>
                                            </p:txEl>
                                          </p:spTgt>
                                        </p:tgtEl>
                                        <p:attrNameLst>
                                          <p:attrName>ppt_w</p:attrName>
                                        </p:attrNameLst>
                                      </p:cBhvr>
                                      <p:tavLst>
                                        <p:tav tm="0">
                                          <p:val>
                                            <p:strVal val="ppt_w"/>
                                          </p:val>
                                        </p:tav>
                                        <p:tav tm="100000">
                                          <p:val>
                                            <p:strVal val="ppt_w*0.05"/>
                                          </p:val>
                                        </p:tav>
                                      </p:tavLst>
                                    </p:anim>
                                    <p:anim calcmode="lin" valueType="num">
                                      <p:cBhvr>
                                        <p:cTn id="40" dur="500"/>
                                        <p:tgtEl>
                                          <p:spTgt spid="3">
                                            <p:txEl>
                                              <p:pRg st="2" end="2"/>
                                            </p:txEl>
                                          </p:spTgt>
                                        </p:tgtEl>
                                        <p:attrNameLst>
                                          <p:attrName>ppt_h</p:attrName>
                                        </p:attrNameLst>
                                      </p:cBhvr>
                                      <p:tavLst>
                                        <p:tav tm="0">
                                          <p:val>
                                            <p:strVal val="ppt_h"/>
                                          </p:val>
                                        </p:tav>
                                        <p:tav tm="100000">
                                          <p:val>
                                            <p:strVal val="ppt_h"/>
                                          </p:val>
                                        </p:tav>
                                      </p:tavLst>
                                    </p:anim>
                                    <p:anim calcmode="lin" valueType="num">
                                      <p:cBhvr>
                                        <p:cTn id="41" dur="500"/>
                                        <p:tgtEl>
                                          <p:spTgt spid="3">
                                            <p:txEl>
                                              <p:pRg st="2" end="2"/>
                                            </p:txEl>
                                          </p:spTgt>
                                        </p:tgtEl>
                                        <p:attrNameLst>
                                          <p:attrName>ppt_x</p:attrName>
                                        </p:attrNameLst>
                                      </p:cBhvr>
                                      <p:tavLst>
                                        <p:tav tm="0">
                                          <p:val>
                                            <p:strVal val="ppt_x"/>
                                          </p:val>
                                        </p:tav>
                                        <p:tav tm="100000">
                                          <p:val>
                                            <p:strVal val="ppt_x-.2"/>
                                          </p:val>
                                        </p:tav>
                                      </p:tavLst>
                                    </p:anim>
                                    <p:anim calcmode="lin" valueType="num">
                                      <p:cBhvr>
                                        <p:cTn id="42" dur="500"/>
                                        <p:tgtEl>
                                          <p:spTgt spid="3">
                                            <p:txEl>
                                              <p:pRg st="2" end="2"/>
                                            </p:txEl>
                                          </p:spTgt>
                                        </p:tgtEl>
                                        <p:attrNameLst>
                                          <p:attrName>ppt_y</p:attrName>
                                        </p:attrNameLst>
                                      </p:cBhvr>
                                      <p:tavLst>
                                        <p:tav tm="0">
                                          <p:val>
                                            <p:strVal val="ppt_y"/>
                                          </p:val>
                                        </p:tav>
                                        <p:tav tm="100000">
                                          <p:val>
                                            <p:strVal val="ppt_y"/>
                                          </p:val>
                                        </p:tav>
                                      </p:tavLst>
                                    </p:anim>
                                    <p:animEffect transition="out" filter="fade">
                                      <p:cBhvr>
                                        <p:cTn id="43" dur="500"/>
                                        <p:tgtEl>
                                          <p:spTgt spid="3">
                                            <p:txEl>
                                              <p:pRg st="2" end="2"/>
                                            </p:txEl>
                                          </p:spTgt>
                                        </p:tgtEl>
                                      </p:cBhvr>
                                    </p:animEffect>
                                    <p:set>
                                      <p:cBhvr>
                                        <p:cTn id="44"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blinds(horizontal)">
                                      <p:cBhvr>
                                        <p:cTn id="4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half" idx="1"/>
          </p:nvPr>
        </p:nvSpPr>
        <p:spPr>
          <a:xfrm>
            <a:off x="142844" y="1600200"/>
            <a:ext cx="4857784" cy="5257800"/>
          </a:xfrm>
        </p:spPr>
        <p:txBody>
          <a:bodyPr>
            <a:noAutofit/>
          </a:bodyPr>
          <a:lstStyle/>
          <a:p>
            <a:r>
              <a:rPr lang="ru-RU" sz="2000" dirty="0" smtClean="0"/>
              <a:t>Вспомните утро перед экзаменом. У вас колотится сердце? Вы не можете усидеть на месте от волнения? Замечаете за собой медвежью болезнь (склонность к поносу)? Ладони холодные и мокрые? Кажется, вы переволновались. </a:t>
            </a:r>
          </a:p>
          <a:p>
            <a:r>
              <a:rPr lang="ru-RU" sz="2000" dirty="0" smtClean="0"/>
              <a:t>Тут есть два выхода: попытаться настроить себя психологически, мол, это всего лишь экзамен, а не Страшный Суд. Судя по милицейской хронике, многие у нас даже Страшного Суда не боятся, так чего ж вам так мучить себя из-за какого-то жалкого экзамена, который всегда можно пересдать?</a:t>
            </a:r>
          </a:p>
          <a:p>
            <a:endParaRPr lang="ru-RU" sz="2000" dirty="0"/>
          </a:p>
        </p:txBody>
      </p:sp>
      <p:pic>
        <p:nvPicPr>
          <p:cNvPr id="10" name="Содержимое 9" descr="image_292907824248442904191180817874803093.jpg"/>
          <p:cNvPicPr>
            <a:picLocks noGrp="1" noChangeAspect="1"/>
          </p:cNvPicPr>
          <p:nvPr>
            <p:ph sz="half" idx="2"/>
          </p:nvPr>
        </p:nvPicPr>
        <p:blipFill>
          <a:blip r:embed="rId2"/>
          <a:stretch>
            <a:fillRect/>
          </a:stretch>
        </p:blipFill>
        <p:spPr>
          <a:xfrm>
            <a:off x="4762500" y="2434431"/>
            <a:ext cx="3810000" cy="2857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5">
                                            <p:txEl>
                                              <p:pRg st="0" end="0"/>
                                            </p:txEl>
                                          </p:spTgt>
                                        </p:tgtEl>
                                      </p:cBhvr>
                                    </p:animEffect>
                                    <p:set>
                                      <p:cBhvr>
                                        <p:cTn id="12"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blinds(horizontal)">
                                      <p:cBhvr>
                                        <p:cTn id="17" dur="1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r>
              <a:rPr lang="ru-RU" dirty="0" smtClean="0"/>
              <a:t>Подготовка к экзамену</a:t>
            </a:r>
            <a:br>
              <a:rPr lang="ru-RU" dirty="0" smtClean="0"/>
            </a:br>
            <a:endParaRPr lang="ru-RU" dirty="0"/>
          </a:p>
        </p:txBody>
      </p:sp>
      <p:pic>
        <p:nvPicPr>
          <p:cNvPr id="7" name="Содержимое 6" descr="image.axd.jpg"/>
          <p:cNvPicPr>
            <a:picLocks noGrp="1" noChangeAspect="1"/>
          </p:cNvPicPr>
          <p:nvPr>
            <p:ph sz="half" idx="1"/>
          </p:nvPr>
        </p:nvPicPr>
        <p:blipFill>
          <a:blip r:embed="rId2"/>
          <a:stretch>
            <a:fillRect/>
          </a:stretch>
        </p:blipFill>
        <p:spPr>
          <a:xfrm>
            <a:off x="142844" y="1857364"/>
            <a:ext cx="3736698" cy="3718336"/>
          </a:xfrm>
        </p:spPr>
      </p:pic>
      <p:sp>
        <p:nvSpPr>
          <p:cNvPr id="6" name="Содержимое 5"/>
          <p:cNvSpPr>
            <a:spLocks noGrp="1"/>
          </p:cNvSpPr>
          <p:nvPr>
            <p:ph sz="half" idx="2"/>
          </p:nvPr>
        </p:nvSpPr>
        <p:spPr>
          <a:xfrm>
            <a:off x="4071934" y="1600200"/>
            <a:ext cx="4614866" cy="4525963"/>
          </a:xfrm>
        </p:spPr>
        <p:txBody>
          <a:bodyPr>
            <a:noAutofit/>
          </a:bodyPr>
          <a:lstStyle/>
          <a:p>
            <a:r>
              <a:rPr lang="ru-RU" sz="1800" dirty="0" smtClean="0"/>
              <a:t>Выполняй как можно больше различных опубликованных тестов по этому предмету. Эти тренировки ознакомят тебя с конструкциями тестовых заданий.</a:t>
            </a:r>
          </a:p>
          <a:p>
            <a:r>
              <a:rPr lang="ru-RU" sz="1800" dirty="0" smtClean="0"/>
              <a:t>Тренируйся с секундомером в руках, засекай время выполнения тестов (на заданиях в части «А» в среднем уходит по 2 минуты на задание).</a:t>
            </a:r>
          </a:p>
          <a:p>
            <a:r>
              <a:rPr lang="ru-RU" sz="1800" dirty="0" smtClean="0"/>
              <a:t>Готовясь к экзаменам, никогда не думай о том, что не справишься с заданием, а напротив, мысленно рисуй себе картину триумфа.</a:t>
            </a:r>
          </a:p>
          <a:p>
            <a:r>
              <a:rPr lang="ru-RU" sz="1800" dirty="0" smtClean="0"/>
              <a:t>Оставь один день перед экзаменом на то, чтобы вновь повторить все планы ответов, еще раз остановиться на самых трудных вопросах.</a:t>
            </a:r>
            <a:endParaRPr lang="ru-RU"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6">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6">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6">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6">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6">
                                            <p:txEl>
                                              <p:pRg st="0" end="0"/>
                                            </p:txEl>
                                          </p:spTgt>
                                        </p:tgtEl>
                                      </p:cBhvr>
                                    </p:animEffect>
                                    <p:set>
                                      <p:cBhvr>
                                        <p:cTn id="16" dur="1" fill="hold">
                                          <p:stCondLst>
                                            <p:cond delay="499"/>
                                          </p:stCondLst>
                                        </p:cTn>
                                        <p:tgtEl>
                                          <p:spTgt spid="6">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blinds(horizontal)">
                                      <p:cBhvr>
                                        <p:cTn id="21" dur="500"/>
                                        <p:tgtEl>
                                          <p:spTgt spid="6">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4" presetClass="exit" presetSubtype="0" decel="100000" fill="hold" nodeType="clickEffect">
                                  <p:stCondLst>
                                    <p:cond delay="0"/>
                                  </p:stCondLst>
                                  <p:childTnLst>
                                    <p:anim calcmode="lin" valueType="num">
                                      <p:cBhvr>
                                        <p:cTn id="25" dur="500"/>
                                        <p:tgtEl>
                                          <p:spTgt spid="6">
                                            <p:txEl>
                                              <p:pRg st="1" end="1"/>
                                            </p:txEl>
                                          </p:spTgt>
                                        </p:tgtEl>
                                        <p:attrNameLst>
                                          <p:attrName>ppt_w</p:attrName>
                                        </p:attrNameLst>
                                      </p:cBhvr>
                                      <p:tavLst>
                                        <p:tav tm="0">
                                          <p:val>
                                            <p:strVal val="ppt_w"/>
                                          </p:val>
                                        </p:tav>
                                        <p:tav tm="100000">
                                          <p:val>
                                            <p:strVal val="ppt_w*0.05"/>
                                          </p:val>
                                        </p:tav>
                                      </p:tavLst>
                                    </p:anim>
                                    <p:anim calcmode="lin" valueType="num">
                                      <p:cBhvr>
                                        <p:cTn id="26" dur="500"/>
                                        <p:tgtEl>
                                          <p:spTgt spid="6">
                                            <p:txEl>
                                              <p:pRg st="1" end="1"/>
                                            </p:txEl>
                                          </p:spTgt>
                                        </p:tgtEl>
                                        <p:attrNameLst>
                                          <p:attrName>ppt_h</p:attrName>
                                        </p:attrNameLst>
                                      </p:cBhvr>
                                      <p:tavLst>
                                        <p:tav tm="0">
                                          <p:val>
                                            <p:strVal val="ppt_h"/>
                                          </p:val>
                                        </p:tav>
                                        <p:tav tm="100000">
                                          <p:val>
                                            <p:strVal val="ppt_h"/>
                                          </p:val>
                                        </p:tav>
                                      </p:tavLst>
                                    </p:anim>
                                    <p:anim calcmode="lin" valueType="num">
                                      <p:cBhvr>
                                        <p:cTn id="27" dur="500"/>
                                        <p:tgtEl>
                                          <p:spTgt spid="6">
                                            <p:txEl>
                                              <p:pRg st="1" end="1"/>
                                            </p:txEl>
                                          </p:spTgt>
                                        </p:tgtEl>
                                        <p:attrNameLst>
                                          <p:attrName>ppt_x</p:attrName>
                                        </p:attrNameLst>
                                      </p:cBhvr>
                                      <p:tavLst>
                                        <p:tav tm="0">
                                          <p:val>
                                            <p:strVal val="ppt_x"/>
                                          </p:val>
                                        </p:tav>
                                        <p:tav tm="100000">
                                          <p:val>
                                            <p:strVal val="ppt_x-.2"/>
                                          </p:val>
                                        </p:tav>
                                      </p:tavLst>
                                    </p:anim>
                                    <p:anim calcmode="lin" valueType="num">
                                      <p:cBhvr>
                                        <p:cTn id="28" dur="500"/>
                                        <p:tgtEl>
                                          <p:spTgt spid="6">
                                            <p:txEl>
                                              <p:pRg st="1" end="1"/>
                                            </p:txEl>
                                          </p:spTgt>
                                        </p:tgtEl>
                                        <p:attrNameLst>
                                          <p:attrName>ppt_y</p:attrName>
                                        </p:attrNameLst>
                                      </p:cBhvr>
                                      <p:tavLst>
                                        <p:tav tm="0">
                                          <p:val>
                                            <p:strVal val="ppt_y"/>
                                          </p:val>
                                        </p:tav>
                                        <p:tav tm="100000">
                                          <p:val>
                                            <p:strVal val="ppt_y"/>
                                          </p:val>
                                        </p:tav>
                                      </p:tavLst>
                                    </p:anim>
                                    <p:animEffect transition="out" filter="fade">
                                      <p:cBhvr>
                                        <p:cTn id="29" dur="500"/>
                                        <p:tgtEl>
                                          <p:spTgt spid="6">
                                            <p:txEl>
                                              <p:pRg st="1" end="1"/>
                                            </p:txEl>
                                          </p:spTgt>
                                        </p:tgtEl>
                                      </p:cBhvr>
                                    </p:animEffect>
                                    <p:set>
                                      <p:cBhvr>
                                        <p:cTn id="30" dur="1" fill="hold">
                                          <p:stCondLst>
                                            <p:cond delay="499"/>
                                          </p:stCondLst>
                                        </p:cTn>
                                        <p:tgtEl>
                                          <p:spTgt spid="6">
                                            <p:txEl>
                                              <p:pRg st="1" end="1"/>
                                            </p:txEl>
                                          </p:spTgt>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nodeType="click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blinds(horizontal)">
                                      <p:cBhvr>
                                        <p:cTn id="35" dur="500"/>
                                        <p:tgtEl>
                                          <p:spTgt spid="6">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4" presetClass="exit" presetSubtype="0" decel="100000" fill="hold" nodeType="clickEffect">
                                  <p:stCondLst>
                                    <p:cond delay="0"/>
                                  </p:stCondLst>
                                  <p:childTnLst>
                                    <p:anim calcmode="lin" valueType="num">
                                      <p:cBhvr>
                                        <p:cTn id="39" dur="500"/>
                                        <p:tgtEl>
                                          <p:spTgt spid="6">
                                            <p:txEl>
                                              <p:pRg st="2" end="2"/>
                                            </p:txEl>
                                          </p:spTgt>
                                        </p:tgtEl>
                                        <p:attrNameLst>
                                          <p:attrName>ppt_w</p:attrName>
                                        </p:attrNameLst>
                                      </p:cBhvr>
                                      <p:tavLst>
                                        <p:tav tm="0">
                                          <p:val>
                                            <p:strVal val="ppt_w"/>
                                          </p:val>
                                        </p:tav>
                                        <p:tav tm="100000">
                                          <p:val>
                                            <p:strVal val="ppt_w*0.05"/>
                                          </p:val>
                                        </p:tav>
                                      </p:tavLst>
                                    </p:anim>
                                    <p:anim calcmode="lin" valueType="num">
                                      <p:cBhvr>
                                        <p:cTn id="40" dur="500"/>
                                        <p:tgtEl>
                                          <p:spTgt spid="6">
                                            <p:txEl>
                                              <p:pRg st="2" end="2"/>
                                            </p:txEl>
                                          </p:spTgt>
                                        </p:tgtEl>
                                        <p:attrNameLst>
                                          <p:attrName>ppt_h</p:attrName>
                                        </p:attrNameLst>
                                      </p:cBhvr>
                                      <p:tavLst>
                                        <p:tav tm="0">
                                          <p:val>
                                            <p:strVal val="ppt_h"/>
                                          </p:val>
                                        </p:tav>
                                        <p:tav tm="100000">
                                          <p:val>
                                            <p:strVal val="ppt_h"/>
                                          </p:val>
                                        </p:tav>
                                      </p:tavLst>
                                    </p:anim>
                                    <p:anim calcmode="lin" valueType="num">
                                      <p:cBhvr>
                                        <p:cTn id="41" dur="500"/>
                                        <p:tgtEl>
                                          <p:spTgt spid="6">
                                            <p:txEl>
                                              <p:pRg st="2" end="2"/>
                                            </p:txEl>
                                          </p:spTgt>
                                        </p:tgtEl>
                                        <p:attrNameLst>
                                          <p:attrName>ppt_x</p:attrName>
                                        </p:attrNameLst>
                                      </p:cBhvr>
                                      <p:tavLst>
                                        <p:tav tm="0">
                                          <p:val>
                                            <p:strVal val="ppt_x"/>
                                          </p:val>
                                        </p:tav>
                                        <p:tav tm="100000">
                                          <p:val>
                                            <p:strVal val="ppt_x-.2"/>
                                          </p:val>
                                        </p:tav>
                                      </p:tavLst>
                                    </p:anim>
                                    <p:anim calcmode="lin" valueType="num">
                                      <p:cBhvr>
                                        <p:cTn id="42" dur="500"/>
                                        <p:tgtEl>
                                          <p:spTgt spid="6">
                                            <p:txEl>
                                              <p:pRg st="2" end="2"/>
                                            </p:txEl>
                                          </p:spTgt>
                                        </p:tgtEl>
                                        <p:attrNameLst>
                                          <p:attrName>ppt_y</p:attrName>
                                        </p:attrNameLst>
                                      </p:cBhvr>
                                      <p:tavLst>
                                        <p:tav tm="0">
                                          <p:val>
                                            <p:strVal val="ppt_y"/>
                                          </p:val>
                                        </p:tav>
                                        <p:tav tm="100000">
                                          <p:val>
                                            <p:strVal val="ppt_y"/>
                                          </p:val>
                                        </p:tav>
                                      </p:tavLst>
                                    </p:anim>
                                    <p:animEffect transition="out" filter="fade">
                                      <p:cBhvr>
                                        <p:cTn id="43" dur="500"/>
                                        <p:tgtEl>
                                          <p:spTgt spid="6">
                                            <p:txEl>
                                              <p:pRg st="2" end="2"/>
                                            </p:txEl>
                                          </p:spTgt>
                                        </p:tgtEl>
                                      </p:cBhvr>
                                    </p:animEffect>
                                    <p:set>
                                      <p:cBhvr>
                                        <p:cTn id="44" dur="1" fill="hold">
                                          <p:stCondLst>
                                            <p:cond delay="499"/>
                                          </p:stCondLst>
                                        </p:cTn>
                                        <p:tgtEl>
                                          <p:spTgt spid="6">
                                            <p:txEl>
                                              <p:pRg st="2" end="2"/>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animEffect transition="in" filter="blinds(horizontal)">
                                      <p:cBhvr>
                                        <p:cTn id="49"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Совет 9. Накануне экзамена</a:t>
            </a:r>
            <a:br>
              <a:rPr lang="ru-RU" dirty="0" smtClean="0"/>
            </a:br>
            <a:endParaRPr lang="ru-RU" dirty="0"/>
          </a:p>
        </p:txBody>
      </p:sp>
      <p:sp>
        <p:nvSpPr>
          <p:cNvPr id="6" name="Содержимое 5"/>
          <p:cNvSpPr>
            <a:spLocks noGrp="1"/>
          </p:cNvSpPr>
          <p:nvPr>
            <p:ph idx="1"/>
          </p:nvPr>
        </p:nvSpPr>
        <p:spPr/>
        <p:txBody>
          <a:bodyPr>
            <a:normAutofit fontScale="70000" lnSpcReduction="20000"/>
          </a:bodyPr>
          <a:lstStyle/>
          <a:p>
            <a:r>
              <a:rPr lang="ru-RU" dirty="0" smtClean="0"/>
              <a:t>Многие считают: для того, чтобы полностью подготовиться к экзамену, не хватает всего одной, последней перед ним ночи. Это неправильно. Ты уже устал, и не надо себя переутомлять. Напротив, с вечера перестань готовиться, прими душ, соверши прогулку. Выспись как можно лучше, чтобы встать отдохнувшим, с ощущением своего здоровья, силы, «боевого» настроя. Ведь экзамен — это своеобразная борьба, в которой нужно проявить себя, показать свои возможности и способности.</a:t>
            </a:r>
          </a:p>
          <a:p>
            <a:r>
              <a:rPr lang="ru-RU" dirty="0" smtClean="0"/>
              <a:t>В пункт сдачи экзамена ты должен явиться, не опаздывая, лучше за полчаса до начала тестирования. При себе нужно иметь пропуск, паспорт (не свидетельство о рождении) и несколько (про запас) </a:t>
            </a:r>
            <a:r>
              <a:rPr lang="ru-RU" dirty="0" err="1" smtClean="0"/>
              <a:t>гелевых</a:t>
            </a:r>
            <a:r>
              <a:rPr lang="ru-RU" dirty="0" smtClean="0"/>
              <a:t> или капиллярных ручек с черными чернилами. </a:t>
            </a:r>
          </a:p>
          <a:p>
            <a:r>
              <a:rPr lang="ru-RU" dirty="0" smtClean="0"/>
              <a:t>Если в школе холодно, не забудь тепло одеться, ведь ты будешь сидеть на экзамене 4 часа.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xit" presetSubtype="0" decel="100000" fill="hold" nodeType="clickEffect">
                                  <p:stCondLst>
                                    <p:cond delay="0"/>
                                  </p:stCondLst>
                                  <p:childTnLst>
                                    <p:anim calcmode="lin" valueType="num">
                                      <p:cBhvr>
                                        <p:cTn id="11" dur="500"/>
                                        <p:tgtEl>
                                          <p:spTgt spid="6">
                                            <p:txEl>
                                              <p:pRg st="0" end="0"/>
                                            </p:txEl>
                                          </p:spTgt>
                                        </p:tgtEl>
                                        <p:attrNameLst>
                                          <p:attrName>ppt_w</p:attrName>
                                        </p:attrNameLst>
                                      </p:cBhvr>
                                      <p:tavLst>
                                        <p:tav tm="0">
                                          <p:val>
                                            <p:strVal val="ppt_w"/>
                                          </p:val>
                                        </p:tav>
                                        <p:tav tm="100000">
                                          <p:val>
                                            <p:strVal val="ppt_w*0.05"/>
                                          </p:val>
                                        </p:tav>
                                      </p:tavLst>
                                    </p:anim>
                                    <p:anim calcmode="lin" valueType="num">
                                      <p:cBhvr>
                                        <p:cTn id="12" dur="500"/>
                                        <p:tgtEl>
                                          <p:spTgt spid="6">
                                            <p:txEl>
                                              <p:pRg st="0" end="0"/>
                                            </p:txEl>
                                          </p:spTgt>
                                        </p:tgtEl>
                                        <p:attrNameLst>
                                          <p:attrName>ppt_h</p:attrName>
                                        </p:attrNameLst>
                                      </p:cBhvr>
                                      <p:tavLst>
                                        <p:tav tm="0">
                                          <p:val>
                                            <p:strVal val="ppt_h"/>
                                          </p:val>
                                        </p:tav>
                                        <p:tav tm="100000">
                                          <p:val>
                                            <p:strVal val="ppt_h"/>
                                          </p:val>
                                        </p:tav>
                                      </p:tavLst>
                                    </p:anim>
                                    <p:anim calcmode="lin" valueType="num">
                                      <p:cBhvr>
                                        <p:cTn id="13" dur="500"/>
                                        <p:tgtEl>
                                          <p:spTgt spid="6">
                                            <p:txEl>
                                              <p:pRg st="0" end="0"/>
                                            </p:txEl>
                                          </p:spTgt>
                                        </p:tgtEl>
                                        <p:attrNameLst>
                                          <p:attrName>ppt_x</p:attrName>
                                        </p:attrNameLst>
                                      </p:cBhvr>
                                      <p:tavLst>
                                        <p:tav tm="0">
                                          <p:val>
                                            <p:strVal val="ppt_x"/>
                                          </p:val>
                                        </p:tav>
                                        <p:tav tm="100000">
                                          <p:val>
                                            <p:strVal val="ppt_x-.2"/>
                                          </p:val>
                                        </p:tav>
                                      </p:tavLst>
                                    </p:anim>
                                    <p:anim calcmode="lin" valueType="num">
                                      <p:cBhvr>
                                        <p:cTn id="14" dur="500"/>
                                        <p:tgtEl>
                                          <p:spTgt spid="6">
                                            <p:txEl>
                                              <p:pRg st="0" end="0"/>
                                            </p:txEl>
                                          </p:spTgt>
                                        </p:tgtEl>
                                        <p:attrNameLst>
                                          <p:attrName>ppt_y</p:attrName>
                                        </p:attrNameLst>
                                      </p:cBhvr>
                                      <p:tavLst>
                                        <p:tav tm="0">
                                          <p:val>
                                            <p:strVal val="ppt_y"/>
                                          </p:val>
                                        </p:tav>
                                        <p:tav tm="100000">
                                          <p:val>
                                            <p:strVal val="ppt_y"/>
                                          </p:val>
                                        </p:tav>
                                      </p:tavLst>
                                    </p:anim>
                                    <p:animEffect transition="out" filter="fade">
                                      <p:cBhvr>
                                        <p:cTn id="15" dur="500"/>
                                        <p:tgtEl>
                                          <p:spTgt spid="6">
                                            <p:txEl>
                                              <p:pRg st="0" end="0"/>
                                            </p:txEl>
                                          </p:spTgt>
                                        </p:tgtEl>
                                      </p:cBhvr>
                                    </p:animEffect>
                                    <p:set>
                                      <p:cBhvr>
                                        <p:cTn id="16" dur="1" fill="hold">
                                          <p:stCondLst>
                                            <p:cond delay="499"/>
                                          </p:stCondLst>
                                        </p:cTn>
                                        <p:tgtEl>
                                          <p:spTgt spid="6">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blinds(horizontal)">
                                      <p:cBhvr>
                                        <p:cTn id="21" dur="500"/>
                                        <p:tgtEl>
                                          <p:spTgt spid="6">
                                            <p:txEl>
                                              <p:pRg st="1" end="1"/>
                                            </p:txEl>
                                          </p:spTgt>
                                        </p:tgtEl>
                                      </p:cBhvr>
                                    </p:animEffect>
                                  </p:childTnLst>
                                </p:cTn>
                              </p:par>
                              <p:par>
                                <p:cTn id="22" presetID="3" presetClass="entr" presetSubtype="10" fill="hold"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blinds(horizontal)">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r>
              <a:rPr lang="ru-RU" dirty="0" smtClean="0"/>
              <a:t>Немного оптимизма</a:t>
            </a:r>
            <a:endParaRPr lang="ru-RU" dirty="0"/>
          </a:p>
        </p:txBody>
      </p:sp>
      <p:sp>
        <p:nvSpPr>
          <p:cNvPr id="10" name="Содержимое 9"/>
          <p:cNvSpPr>
            <a:spLocks noGrp="1"/>
          </p:cNvSpPr>
          <p:nvPr>
            <p:ph sz="half" idx="1"/>
          </p:nvPr>
        </p:nvSpPr>
        <p:spPr>
          <a:xfrm>
            <a:off x="457200" y="1600200"/>
            <a:ext cx="4614866" cy="5043510"/>
          </a:xfrm>
        </p:spPr>
        <p:txBody>
          <a:bodyPr>
            <a:normAutofit fontScale="85000" lnSpcReduction="20000"/>
          </a:bodyPr>
          <a:lstStyle/>
          <a:p>
            <a:r>
              <a:rPr lang="ru-RU" dirty="0" smtClean="0"/>
              <a:t>ЕГЭ – одна из форм проведения экзаменов. При правильном подходе экзамены могут служить средством самоутверждения и повышением личностной самооценки. </a:t>
            </a:r>
          </a:p>
          <a:p>
            <a:r>
              <a:rPr lang="ru-RU" dirty="0" smtClean="0"/>
              <a:t>Будьте уверены: каждому, кто учился в школе, по силам сдать ЕГЭ. Все задания составлены на основе школьной программы. Подготовившись должным образом, </a:t>
            </a:r>
            <a:r>
              <a:rPr lang="ru-RU" u="sng" dirty="0" smtClean="0"/>
              <a:t>Вы обязательно сдадите экзамен. </a:t>
            </a:r>
          </a:p>
          <a:p>
            <a:endParaRPr lang="ru-RU" dirty="0"/>
          </a:p>
        </p:txBody>
      </p:sp>
      <p:pic>
        <p:nvPicPr>
          <p:cNvPr id="12" name="Содержимое 11" descr="5Syo9CRBFSg.jpg"/>
          <p:cNvPicPr>
            <a:picLocks noGrp="1" noChangeAspect="1"/>
          </p:cNvPicPr>
          <p:nvPr>
            <p:ph sz="half" idx="2"/>
          </p:nvPr>
        </p:nvPicPr>
        <p:blipFill>
          <a:blip r:embed="rId2"/>
          <a:stretch>
            <a:fillRect/>
          </a:stretch>
        </p:blipFill>
        <p:spPr>
          <a:xfrm>
            <a:off x="5143504" y="2000240"/>
            <a:ext cx="3686172" cy="3280081"/>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blinds(horizontal)">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anim calcmode="lin" valueType="num">
                                      <p:cBhvr>
                                        <p:cTn id="18" dur="2000" fill="hold"/>
                                        <p:tgtEl>
                                          <p:spTgt spid="12"/>
                                        </p:tgtEl>
                                        <p:attrNameLst>
                                          <p:attrName>style.rotation</p:attrName>
                                        </p:attrNameLst>
                                      </p:cBhvr>
                                      <p:tavLst>
                                        <p:tav tm="0">
                                          <p:val>
                                            <p:fltVal val="720"/>
                                          </p:val>
                                        </p:tav>
                                        <p:tav tm="100000">
                                          <p:val>
                                            <p:fltVal val="0"/>
                                          </p:val>
                                        </p:tav>
                                      </p:tavLst>
                                    </p:anim>
                                    <p:anim calcmode="lin" valueType="num">
                                      <p:cBhvr>
                                        <p:cTn id="19" dur="2000" fill="hold"/>
                                        <p:tgtEl>
                                          <p:spTgt spid="12"/>
                                        </p:tgtEl>
                                        <p:attrNameLst>
                                          <p:attrName>ppt_h</p:attrName>
                                        </p:attrNameLst>
                                      </p:cBhvr>
                                      <p:tavLst>
                                        <p:tav tm="0">
                                          <p:val>
                                            <p:fltVal val="0"/>
                                          </p:val>
                                        </p:tav>
                                        <p:tav tm="100000">
                                          <p:val>
                                            <p:strVal val="#ppt_h"/>
                                          </p:val>
                                        </p:tav>
                                      </p:tavLst>
                                    </p:anim>
                                    <p:anim calcmode="lin" valueType="num">
                                      <p:cBhvr>
                                        <p:cTn id="20" dur="2000" fill="hold"/>
                                        <p:tgtEl>
                                          <p:spTgt spid="12"/>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Источники</a:t>
            </a:r>
            <a:endParaRPr lang="ru-RU" dirty="0"/>
          </a:p>
        </p:txBody>
      </p:sp>
      <p:sp>
        <p:nvSpPr>
          <p:cNvPr id="6" name="Содержимое 5"/>
          <p:cNvSpPr>
            <a:spLocks noGrp="1"/>
          </p:cNvSpPr>
          <p:nvPr>
            <p:ph idx="1"/>
          </p:nvPr>
        </p:nvSpPr>
        <p:spPr/>
        <p:txBody>
          <a:bodyPr>
            <a:normAutofit lnSpcReduction="10000"/>
          </a:bodyPr>
          <a:lstStyle/>
          <a:p>
            <a:pPr lvl="0"/>
            <a:r>
              <a:rPr lang="ru-RU" dirty="0" smtClean="0"/>
              <a:t>·</a:t>
            </a:r>
            <a:r>
              <a:rPr lang="ru-RU" u="sng" dirty="0" smtClean="0">
                <a:hlinkClick r:id="rId2"/>
              </a:rPr>
              <a:t>http://www.pskovedu.ru/?session=&amp;project_id=903&amp;pagenum=1512</a:t>
            </a:r>
            <a:r>
              <a:rPr lang="ru-RU" dirty="0" smtClean="0"/>
              <a:t> </a:t>
            </a:r>
          </a:p>
          <a:p>
            <a:pPr lvl="0"/>
            <a:r>
              <a:rPr lang="ru-RU" dirty="0" smtClean="0"/>
              <a:t> </a:t>
            </a:r>
            <a:r>
              <a:rPr lang="ru-RU" u="sng" dirty="0" err="1" smtClean="0">
                <a:hlinkClick r:id="rId3"/>
              </a:rPr>
              <a:t>www.happydoctor.ru</a:t>
            </a:r>
            <a:r>
              <a:rPr lang="ru-RU" u="sng" dirty="0" smtClean="0">
                <a:hlinkClick r:id="rId3"/>
              </a:rPr>
              <a:t>/</a:t>
            </a:r>
            <a:r>
              <a:rPr lang="ru-RU" u="sng" dirty="0" err="1" smtClean="0">
                <a:hlinkClick r:id="rId3"/>
              </a:rPr>
              <a:t>info</a:t>
            </a:r>
            <a:r>
              <a:rPr lang="ru-RU" u="sng" dirty="0" smtClean="0">
                <a:hlinkClick r:id="rId3"/>
              </a:rPr>
              <a:t>/47</a:t>
            </a:r>
            <a:r>
              <a:rPr lang="ru-RU" dirty="0" smtClean="0"/>
              <a:t> </a:t>
            </a:r>
          </a:p>
          <a:p>
            <a:pPr lvl="0"/>
            <a:r>
              <a:rPr lang="ru-RU" dirty="0" smtClean="0"/>
              <a:t> </a:t>
            </a:r>
            <a:r>
              <a:rPr lang="ru-RU" u="sng" dirty="0" smtClean="0">
                <a:hlinkClick r:id="rId4"/>
              </a:rPr>
              <a:t>http://gimn.3dn.ru/publ/2-1-0-5</a:t>
            </a:r>
            <a:r>
              <a:rPr lang="ru-RU" dirty="0" smtClean="0"/>
              <a:t> </a:t>
            </a:r>
          </a:p>
          <a:p>
            <a:r>
              <a:rPr lang="ru-RU" dirty="0" smtClean="0"/>
              <a:t> </a:t>
            </a:r>
            <a:r>
              <a:rPr lang="ru-RU" u="sng" dirty="0" smtClean="0">
                <a:hlinkClick r:id="rId5"/>
              </a:rPr>
              <a:t>http://www.ege-study.ru/ege-advices/math.html</a:t>
            </a:r>
            <a:endParaRPr lang="ru-RU" dirty="0" smtClean="0"/>
          </a:p>
          <a:p>
            <a:r>
              <a:rPr lang="ru-RU" u="sng" dirty="0" smtClean="0">
                <a:hlinkClick r:id="rId6"/>
              </a:rPr>
              <a:t>http://www.bsu.ru/?src=626</a:t>
            </a:r>
            <a:endParaRPr lang="ru-RU" dirty="0" smtClean="0"/>
          </a:p>
          <a:p>
            <a:r>
              <a:rPr lang="ru-RU" u="sng" dirty="0" smtClean="0">
                <a:hlinkClick r:id="rId7"/>
              </a:rPr>
              <a:t>http://www.volpi.ru/abitur/abitur_useful/useful_advice/</a:t>
            </a:r>
            <a:endParaRPr lang="ru-RU" dirty="0" smtClean="0"/>
          </a:p>
          <a:p>
            <a:pPr lvl="0">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главное — поставить себе цель</a:t>
            </a:r>
            <a:endParaRPr lang="ru-RU" dirty="0"/>
          </a:p>
        </p:txBody>
      </p:sp>
      <p:sp>
        <p:nvSpPr>
          <p:cNvPr id="5" name="Содержимое 4"/>
          <p:cNvSpPr>
            <a:spLocks noGrp="1"/>
          </p:cNvSpPr>
          <p:nvPr>
            <p:ph idx="1"/>
          </p:nvPr>
        </p:nvSpPr>
        <p:spPr>
          <a:xfrm>
            <a:off x="457200" y="1428736"/>
            <a:ext cx="5400684" cy="4929222"/>
          </a:xfrm>
        </p:spPr>
        <p:txBody>
          <a:bodyPr>
            <a:normAutofit fontScale="92500" lnSpcReduction="10000"/>
          </a:bodyPr>
          <a:lstStyle/>
          <a:p>
            <a:r>
              <a:rPr lang="ru-RU" dirty="0" smtClean="0"/>
              <a:t>Итак, при подготовке к ЕГЭ самое главное — поставить себе цель. Кем вы хотите стать? Какой будет ваша будущая жизнь и работа? Для решения каких задач вам нужна будет математика? Ведь не для того, чтобы «хоть как-нибудь» сдать ЕГЭ и забыть всё на следующий день? </a:t>
            </a:r>
            <a:endParaRPr lang="ru-RU" dirty="0"/>
          </a:p>
        </p:txBody>
      </p:sp>
      <p:pic>
        <p:nvPicPr>
          <p:cNvPr id="6" name="Рисунок 5" descr="74551133_28747437_ekzameni.jpg"/>
          <p:cNvPicPr>
            <a:picLocks noChangeAspect="1"/>
          </p:cNvPicPr>
          <p:nvPr/>
        </p:nvPicPr>
        <p:blipFill>
          <a:blip r:embed="rId2"/>
          <a:stretch>
            <a:fillRect/>
          </a:stretch>
        </p:blipFill>
        <p:spPr>
          <a:xfrm>
            <a:off x="5715008" y="1643050"/>
            <a:ext cx="3124200" cy="4762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3000"/>
                                        <p:tgtEl>
                                          <p:spTgt spid="5">
                                            <p:txEl>
                                              <p:pRg st="0" end="0"/>
                                            </p:txEl>
                                          </p:spTgt>
                                        </p:tgtEl>
                                      </p:cBhvr>
                                    </p:animEffect>
                                    <p:anim calcmode="lin" valueType="num">
                                      <p:cBhvr>
                                        <p:cTn id="8" dur="3000" fill="hold"/>
                                        <p:tgtEl>
                                          <p:spTgt spid="5">
                                            <p:txEl>
                                              <p:pRg st="0" end="0"/>
                                            </p:txEl>
                                          </p:spTgt>
                                        </p:tgtEl>
                                        <p:attrNameLst>
                                          <p:attrName>style.rotation</p:attrName>
                                        </p:attrNameLst>
                                      </p:cBhvr>
                                      <p:tavLst>
                                        <p:tav tm="0">
                                          <p:val>
                                            <p:fltVal val="720"/>
                                          </p:val>
                                        </p:tav>
                                        <p:tav tm="100000">
                                          <p:val>
                                            <p:fltVal val="0"/>
                                          </p:val>
                                        </p:tav>
                                      </p:tavLst>
                                    </p:anim>
                                    <p:anim calcmode="lin" valueType="num">
                                      <p:cBhvr>
                                        <p:cTn id="9" dur="3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0" dur="3000" fill="hold"/>
                                        <p:tgtEl>
                                          <p:spTgt spid="5">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 математике</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Математика — это язык, который используется и в науке, и в бизнесе, и во многих других сферах жизни. Математика развивает не только логическое мышление, но и интуицию, и характер. Она учит уверенности и доверию к себе; учит оптимально использовать известную вам информацию и искать новые решения. Каждая задача по математике, с которой вы справились, — небольшая тренировка вашего характера.</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8" name="Содержимое 7" descr="ege.jpg"/>
          <p:cNvPicPr>
            <a:picLocks noGrp="1" noChangeAspect="1"/>
          </p:cNvPicPr>
          <p:nvPr>
            <p:ph sz="half" idx="1"/>
          </p:nvPr>
        </p:nvPicPr>
        <p:blipFill>
          <a:blip r:embed="rId2"/>
          <a:stretch>
            <a:fillRect/>
          </a:stretch>
        </p:blipFill>
        <p:spPr>
          <a:xfrm>
            <a:off x="142844" y="2285992"/>
            <a:ext cx="3829048" cy="2871786"/>
          </a:xfrm>
        </p:spPr>
      </p:pic>
      <p:sp>
        <p:nvSpPr>
          <p:cNvPr id="6" name="Содержимое 5"/>
          <p:cNvSpPr>
            <a:spLocks noGrp="1"/>
          </p:cNvSpPr>
          <p:nvPr>
            <p:ph sz="half" idx="2"/>
          </p:nvPr>
        </p:nvSpPr>
        <p:spPr>
          <a:xfrm>
            <a:off x="4143372" y="1600200"/>
            <a:ext cx="4543428" cy="4972072"/>
          </a:xfrm>
        </p:spPr>
        <p:txBody>
          <a:bodyPr>
            <a:normAutofit fontScale="47500" lnSpcReduction="20000"/>
          </a:bodyPr>
          <a:lstStyle/>
          <a:p>
            <a:r>
              <a:rPr lang="ru-RU" sz="4400" dirty="0" smtClean="0"/>
              <a:t>Вы уже знаете, в какой ВУЗ хотите поступить? Сколько баллов на ЕГЭ по математике вам необходимо набрать? Замечательно! Чем более конкретна и измерима ваша цель — тем легче будет её достичь. </a:t>
            </a:r>
            <a:endParaRPr lang="ru-RU" sz="4400" dirty="0" smtClean="0"/>
          </a:p>
          <a:p>
            <a:r>
              <a:rPr lang="ru-RU" sz="4400" dirty="0" smtClean="0"/>
              <a:t>Ваша </a:t>
            </a:r>
            <a:r>
              <a:rPr lang="ru-RU" sz="4400" dirty="0" smtClean="0"/>
              <a:t>мотивация будет выше. Вам легче будет рассчитать свои силы и время. </a:t>
            </a:r>
            <a:endParaRPr lang="ru-RU" sz="4400" dirty="0" smtClean="0"/>
          </a:p>
          <a:p>
            <a:r>
              <a:rPr lang="ru-RU" sz="4400" dirty="0" smtClean="0"/>
              <a:t>Вам </a:t>
            </a:r>
            <a:r>
              <a:rPr lang="ru-RU" sz="4400" dirty="0" smtClean="0"/>
              <a:t>не нужно будет заставлять себя сесть за домашнее задание — его выполнение будет доставлять вам удовольствие. Потому что вы будете знать, что идёте к своей цели.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1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1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Каковы особенности и сложности подготовки к ЕГЭ по математике? </a:t>
            </a:r>
            <a:endParaRPr lang="ru-RU" dirty="0"/>
          </a:p>
        </p:txBody>
      </p:sp>
      <p:sp>
        <p:nvSpPr>
          <p:cNvPr id="6" name="Содержимое 5"/>
          <p:cNvSpPr>
            <a:spLocks noGrp="1"/>
          </p:cNvSpPr>
          <p:nvPr>
            <p:ph idx="1"/>
          </p:nvPr>
        </p:nvSpPr>
        <p:spPr>
          <a:xfrm>
            <a:off x="0" y="1571612"/>
            <a:ext cx="8686800" cy="4554551"/>
          </a:xfrm>
        </p:spPr>
        <p:txBody>
          <a:bodyPr>
            <a:normAutofit fontScale="62500" lnSpcReduction="20000"/>
          </a:bodyPr>
          <a:lstStyle/>
          <a:p>
            <a:r>
              <a:rPr lang="ru-RU" dirty="0" smtClean="0"/>
              <a:t>Фактически, ЕГЭ по математике — это два экзамена в одном.</a:t>
            </a:r>
          </a:p>
          <a:p>
            <a:r>
              <a:rPr lang="ru-RU" dirty="0" smtClean="0"/>
              <a:t>Первый экзамен (простой) — это базовая часть В. По сути это выпускной экзамен за курс средней школы. Здесь проверяются все навыки и умения, полученные на уроках математики, начиная с третьего класса. И если у ученика проблемы, например, с арифметикой, если в пятом или седьмом классе он что-то недопонял — все эти пробелы немедленно проявятся уже на базовом уровне ЕГЭ (что уж говорить о части С!). Большое количество таких пробелов — это крах на ЕГЭ по математике.</a:t>
            </a:r>
          </a:p>
          <a:p>
            <a:r>
              <a:rPr lang="ru-RU" dirty="0" smtClean="0"/>
              <a:t>Поэтому начинать надо даже не с решения типовых вариантов ЕГЭ, как делают многие школьники, а с повторения всего базового курса школьной математики.</a:t>
            </a:r>
          </a:p>
          <a:p>
            <a:r>
              <a:rPr lang="ru-RU" dirty="0" smtClean="0"/>
              <a:t>Хочу обратить ваше внимание на то, что в задачах части В не бывает «почти правильного» ответа. Он либо правилен, либо нет. Поэтому так важны внимательность и умение доводить дело до конца — качества, которые уж точно понадобятся в реальной жизни, какую бы профессию вы ни выбрали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p:cTn id="14" dur="10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16" dur="10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4" presetClass="exit" presetSubtype="0" decel="100000" fill="hold" nodeType="clickEffect">
                                  <p:stCondLst>
                                    <p:cond delay="0"/>
                                  </p:stCondLst>
                                  <p:childTnLst>
                                    <p:anim calcmode="lin" valueType="num">
                                      <p:cBhvr>
                                        <p:cTn id="20" dur="500"/>
                                        <p:tgtEl>
                                          <p:spTgt spid="6">
                                            <p:txEl>
                                              <p:pRg st="1" end="1"/>
                                            </p:txEl>
                                          </p:spTgt>
                                        </p:tgtEl>
                                        <p:attrNameLst>
                                          <p:attrName>ppt_w</p:attrName>
                                        </p:attrNameLst>
                                      </p:cBhvr>
                                      <p:tavLst>
                                        <p:tav tm="0">
                                          <p:val>
                                            <p:strVal val="ppt_w"/>
                                          </p:val>
                                        </p:tav>
                                        <p:tav tm="100000">
                                          <p:val>
                                            <p:strVal val="ppt_w*0.05"/>
                                          </p:val>
                                        </p:tav>
                                      </p:tavLst>
                                    </p:anim>
                                    <p:anim calcmode="lin" valueType="num">
                                      <p:cBhvr>
                                        <p:cTn id="21" dur="500"/>
                                        <p:tgtEl>
                                          <p:spTgt spid="6">
                                            <p:txEl>
                                              <p:pRg st="1" end="1"/>
                                            </p:txEl>
                                          </p:spTgt>
                                        </p:tgtEl>
                                        <p:attrNameLst>
                                          <p:attrName>ppt_h</p:attrName>
                                        </p:attrNameLst>
                                      </p:cBhvr>
                                      <p:tavLst>
                                        <p:tav tm="0">
                                          <p:val>
                                            <p:strVal val="ppt_h"/>
                                          </p:val>
                                        </p:tav>
                                        <p:tav tm="100000">
                                          <p:val>
                                            <p:strVal val="ppt_h"/>
                                          </p:val>
                                        </p:tav>
                                      </p:tavLst>
                                    </p:anim>
                                    <p:anim calcmode="lin" valueType="num">
                                      <p:cBhvr>
                                        <p:cTn id="22" dur="500"/>
                                        <p:tgtEl>
                                          <p:spTgt spid="6">
                                            <p:txEl>
                                              <p:pRg st="1" end="1"/>
                                            </p:txEl>
                                          </p:spTgt>
                                        </p:tgtEl>
                                        <p:attrNameLst>
                                          <p:attrName>ppt_x</p:attrName>
                                        </p:attrNameLst>
                                      </p:cBhvr>
                                      <p:tavLst>
                                        <p:tav tm="0">
                                          <p:val>
                                            <p:strVal val="ppt_x"/>
                                          </p:val>
                                        </p:tav>
                                        <p:tav tm="100000">
                                          <p:val>
                                            <p:strVal val="ppt_x-.2"/>
                                          </p:val>
                                        </p:tav>
                                      </p:tavLst>
                                    </p:anim>
                                    <p:anim calcmode="lin" valueType="num">
                                      <p:cBhvr>
                                        <p:cTn id="23" dur="500"/>
                                        <p:tgtEl>
                                          <p:spTgt spid="6">
                                            <p:txEl>
                                              <p:pRg st="1" end="1"/>
                                            </p:txEl>
                                          </p:spTgt>
                                        </p:tgtEl>
                                        <p:attrNameLst>
                                          <p:attrName>ppt_y</p:attrName>
                                        </p:attrNameLst>
                                      </p:cBhvr>
                                      <p:tavLst>
                                        <p:tav tm="0">
                                          <p:val>
                                            <p:strVal val="ppt_y"/>
                                          </p:val>
                                        </p:tav>
                                        <p:tav tm="100000">
                                          <p:val>
                                            <p:strVal val="ppt_y"/>
                                          </p:val>
                                        </p:tav>
                                      </p:tavLst>
                                    </p:anim>
                                    <p:animEffect transition="out" filter="fade">
                                      <p:cBhvr>
                                        <p:cTn id="24" dur="500"/>
                                        <p:tgtEl>
                                          <p:spTgt spid="6">
                                            <p:txEl>
                                              <p:pRg st="1" end="1"/>
                                            </p:txEl>
                                          </p:spTgt>
                                        </p:tgtEl>
                                      </p:cBhvr>
                                    </p:animEffect>
                                    <p:set>
                                      <p:cBhvr>
                                        <p:cTn id="25" dur="1" fill="hold">
                                          <p:stCondLst>
                                            <p:cond delay="499"/>
                                          </p:stCondLst>
                                        </p:cTn>
                                        <p:tgtEl>
                                          <p:spTgt spid="6">
                                            <p:txEl>
                                              <p:pRg st="1" end="1"/>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nodeType="click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p:cTn id="30" dur="1000" fill="hold"/>
                                        <p:tgtEl>
                                          <p:spTgt spid="6">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32" dur="10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4" presetClass="exit" presetSubtype="0" decel="100000" fill="hold" nodeType="clickEffect">
                                  <p:stCondLst>
                                    <p:cond delay="0"/>
                                  </p:stCondLst>
                                  <p:childTnLst>
                                    <p:anim calcmode="lin" valueType="num">
                                      <p:cBhvr>
                                        <p:cTn id="36" dur="500"/>
                                        <p:tgtEl>
                                          <p:spTgt spid="6">
                                            <p:txEl>
                                              <p:pRg st="2" end="2"/>
                                            </p:txEl>
                                          </p:spTgt>
                                        </p:tgtEl>
                                        <p:attrNameLst>
                                          <p:attrName>ppt_w</p:attrName>
                                        </p:attrNameLst>
                                      </p:cBhvr>
                                      <p:tavLst>
                                        <p:tav tm="0">
                                          <p:val>
                                            <p:strVal val="ppt_w"/>
                                          </p:val>
                                        </p:tav>
                                        <p:tav tm="100000">
                                          <p:val>
                                            <p:strVal val="ppt_w*0.05"/>
                                          </p:val>
                                        </p:tav>
                                      </p:tavLst>
                                    </p:anim>
                                    <p:anim calcmode="lin" valueType="num">
                                      <p:cBhvr>
                                        <p:cTn id="37" dur="500"/>
                                        <p:tgtEl>
                                          <p:spTgt spid="6">
                                            <p:txEl>
                                              <p:pRg st="2" end="2"/>
                                            </p:txEl>
                                          </p:spTgt>
                                        </p:tgtEl>
                                        <p:attrNameLst>
                                          <p:attrName>ppt_h</p:attrName>
                                        </p:attrNameLst>
                                      </p:cBhvr>
                                      <p:tavLst>
                                        <p:tav tm="0">
                                          <p:val>
                                            <p:strVal val="ppt_h"/>
                                          </p:val>
                                        </p:tav>
                                        <p:tav tm="100000">
                                          <p:val>
                                            <p:strVal val="ppt_h"/>
                                          </p:val>
                                        </p:tav>
                                      </p:tavLst>
                                    </p:anim>
                                    <p:anim calcmode="lin" valueType="num">
                                      <p:cBhvr>
                                        <p:cTn id="38" dur="500"/>
                                        <p:tgtEl>
                                          <p:spTgt spid="6">
                                            <p:txEl>
                                              <p:pRg st="2" end="2"/>
                                            </p:txEl>
                                          </p:spTgt>
                                        </p:tgtEl>
                                        <p:attrNameLst>
                                          <p:attrName>ppt_x</p:attrName>
                                        </p:attrNameLst>
                                      </p:cBhvr>
                                      <p:tavLst>
                                        <p:tav tm="0">
                                          <p:val>
                                            <p:strVal val="ppt_x"/>
                                          </p:val>
                                        </p:tav>
                                        <p:tav tm="100000">
                                          <p:val>
                                            <p:strVal val="ppt_x-.2"/>
                                          </p:val>
                                        </p:tav>
                                      </p:tavLst>
                                    </p:anim>
                                    <p:anim calcmode="lin" valueType="num">
                                      <p:cBhvr>
                                        <p:cTn id="39" dur="500"/>
                                        <p:tgtEl>
                                          <p:spTgt spid="6">
                                            <p:txEl>
                                              <p:pRg st="2" end="2"/>
                                            </p:txEl>
                                          </p:spTgt>
                                        </p:tgtEl>
                                        <p:attrNameLst>
                                          <p:attrName>ppt_y</p:attrName>
                                        </p:attrNameLst>
                                      </p:cBhvr>
                                      <p:tavLst>
                                        <p:tav tm="0">
                                          <p:val>
                                            <p:strVal val="ppt_y"/>
                                          </p:val>
                                        </p:tav>
                                        <p:tav tm="100000">
                                          <p:val>
                                            <p:strVal val="ppt_y"/>
                                          </p:val>
                                        </p:tav>
                                      </p:tavLst>
                                    </p:anim>
                                    <p:animEffect transition="out" filter="fade">
                                      <p:cBhvr>
                                        <p:cTn id="40" dur="500"/>
                                        <p:tgtEl>
                                          <p:spTgt spid="6">
                                            <p:txEl>
                                              <p:pRg st="2" end="2"/>
                                            </p:txEl>
                                          </p:spTgt>
                                        </p:tgtEl>
                                      </p:cBhvr>
                                    </p:animEffect>
                                    <p:set>
                                      <p:cBhvr>
                                        <p:cTn id="41" dur="1" fill="hold">
                                          <p:stCondLst>
                                            <p:cond delay="499"/>
                                          </p:stCondLst>
                                        </p:cTn>
                                        <p:tgtEl>
                                          <p:spTgt spid="6">
                                            <p:txEl>
                                              <p:pRg st="2" end="2"/>
                                            </p:txEl>
                                          </p:spTgt>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53" presetClass="entr" presetSubtype="0" fill="hold" nodeType="click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 calcmode="lin" valueType="num">
                                      <p:cBhvr>
                                        <p:cTn id="46" dur="1000" fill="hold"/>
                                        <p:tgtEl>
                                          <p:spTgt spid="6">
                                            <p:txEl>
                                              <p:pRg st="3" end="3"/>
                                            </p:txEl>
                                          </p:spTgt>
                                        </p:tgtEl>
                                        <p:attrNameLst>
                                          <p:attrName>ppt_w</p:attrName>
                                        </p:attrNameLst>
                                      </p:cBhvr>
                                      <p:tavLst>
                                        <p:tav tm="0">
                                          <p:val>
                                            <p:fltVal val="0"/>
                                          </p:val>
                                        </p:tav>
                                        <p:tav tm="100000">
                                          <p:val>
                                            <p:strVal val="#ppt_w"/>
                                          </p:val>
                                        </p:tav>
                                      </p:tavLst>
                                    </p:anim>
                                    <p:anim calcmode="lin" valueType="num">
                                      <p:cBhvr>
                                        <p:cTn id="47" dur="100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48"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Самая сложная часть экзамена</a:t>
            </a:r>
            <a:endParaRPr lang="ru-RU" dirty="0"/>
          </a:p>
        </p:txBody>
      </p:sp>
      <p:sp>
        <p:nvSpPr>
          <p:cNvPr id="5" name="Содержимое 4"/>
          <p:cNvSpPr>
            <a:spLocks noGrp="1"/>
          </p:cNvSpPr>
          <p:nvPr>
            <p:ph sz="half" idx="1"/>
          </p:nvPr>
        </p:nvSpPr>
        <p:spPr>
          <a:xfrm>
            <a:off x="457200" y="1600200"/>
            <a:ext cx="4972056" cy="4525963"/>
          </a:xfrm>
        </p:spPr>
        <p:txBody>
          <a:bodyPr>
            <a:normAutofit fontScale="85000" lnSpcReduction="20000"/>
          </a:bodyPr>
          <a:lstStyle/>
          <a:p>
            <a:r>
              <a:rPr lang="ru-RU" dirty="0" smtClean="0"/>
              <a:t>Второй экзамен (сложный) — это часть С. Данный раздел ЕГЭ играет роль вступительного экзамена по математике в технические и экономические ВУЗы. Здесь представлены сложные, комбинированные задачи, требующие творческого подхода, логики и, конечно же, внимания. Нечего и говорить, что для успешного решения этих задач требуется углублённая и фундаментальная подготовка.</a:t>
            </a:r>
          </a:p>
          <a:p>
            <a:endParaRPr lang="ru-RU" dirty="0"/>
          </a:p>
        </p:txBody>
      </p:sp>
      <p:pic>
        <p:nvPicPr>
          <p:cNvPr id="7" name="Содержимое 6" descr="i1111.jpg"/>
          <p:cNvPicPr>
            <a:picLocks noGrp="1" noChangeAspect="1"/>
          </p:cNvPicPr>
          <p:nvPr>
            <p:ph sz="half" idx="2"/>
          </p:nvPr>
        </p:nvPicPr>
        <p:blipFill>
          <a:blip r:embed="rId2"/>
          <a:stretch>
            <a:fillRect/>
          </a:stretch>
        </p:blipFill>
        <p:spPr>
          <a:xfrm>
            <a:off x="5616176" y="2071679"/>
            <a:ext cx="3000396" cy="2000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28604"/>
            <a:ext cx="9144000" cy="928694"/>
          </a:xfrm>
        </p:spPr>
        <p:txBody>
          <a:bodyPr>
            <a:normAutofit fontScale="90000"/>
          </a:bodyPr>
          <a:lstStyle/>
          <a:p>
            <a:r>
              <a:rPr lang="ru-RU" dirty="0" smtClean="0"/>
              <a:t>Мой совет: начинайте готовиться как можно раньше!</a:t>
            </a:r>
            <a:br>
              <a:rPr lang="ru-RU" dirty="0" smtClean="0"/>
            </a:br>
            <a:endParaRPr lang="ru-RU" dirty="0"/>
          </a:p>
        </p:txBody>
      </p:sp>
      <p:pic>
        <p:nvPicPr>
          <p:cNvPr id="5" name="Содержимое 4" descr="x_e687527d.jpg"/>
          <p:cNvPicPr>
            <a:picLocks noGrp="1" noChangeAspect="1"/>
          </p:cNvPicPr>
          <p:nvPr>
            <p:ph sz="half" idx="1"/>
          </p:nvPr>
        </p:nvPicPr>
        <p:blipFill>
          <a:blip r:embed="rId2"/>
          <a:stretch>
            <a:fillRect/>
          </a:stretch>
        </p:blipFill>
        <p:spPr>
          <a:xfrm>
            <a:off x="457200" y="2348706"/>
            <a:ext cx="4038600" cy="3028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p:txBody>
          <a:bodyPr>
            <a:normAutofit fontScale="85000" lnSpcReduction="20000"/>
          </a:bodyPr>
          <a:lstStyle/>
          <a:p>
            <a:r>
              <a:rPr lang="ru-RU" dirty="0" smtClean="0"/>
              <a:t>Не откладывайте дело в долгий ящик. Вам всегда будет казаться, что времени до экзамена ещё очень-очень много. Что ваш низкий балл на пробном ЕГЭ по математике был чистой случайностью. Что учительница в школе ставит оценки несправедливо. И так далее. Между тем, драгоценное время уходит.</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dirty="0" smtClean="0"/>
              <a:t>Полезные советы перед экзаменом</a:t>
            </a:r>
            <a:endParaRPr lang="ru-RU" dirty="0"/>
          </a:p>
        </p:txBody>
      </p:sp>
      <p:sp>
        <p:nvSpPr>
          <p:cNvPr id="6" name="Содержимое 5"/>
          <p:cNvSpPr>
            <a:spLocks noGrp="1"/>
          </p:cNvSpPr>
          <p:nvPr>
            <p:ph idx="1"/>
          </p:nvPr>
        </p:nvSpPr>
        <p:spPr/>
        <p:txBody>
          <a:bodyPr>
            <a:normAutofit fontScale="70000" lnSpcReduction="20000"/>
          </a:bodyPr>
          <a:lstStyle/>
          <a:p>
            <a:r>
              <a:rPr lang="ru-RU" dirty="0" smtClean="0"/>
              <a:t>1. Перед началом работы нужно сосредоточиться и успокоиться. </a:t>
            </a:r>
          </a:p>
          <a:p>
            <a:r>
              <a:rPr lang="ru-RU" dirty="0" smtClean="0"/>
              <a:t>2. Заблаговременно ознакомитесь с правилами и процедурой экзамена, что снимет эффект неожиданности на экзамене. </a:t>
            </a:r>
          </a:p>
          <a:p>
            <a:r>
              <a:rPr lang="ru-RU" dirty="0" smtClean="0"/>
              <a:t>3. Тренировка в решении заданий поможет ориентироваться в разных типах заданий, рассчитывать время. </a:t>
            </a:r>
          </a:p>
          <a:p>
            <a:r>
              <a:rPr lang="ru-RU" dirty="0" smtClean="0"/>
              <a:t>4. Подготовка к экзамену требует достаточно много времени, причём она не должна занимать абсолютно все время. Внимание ослабевает, если долго заниматься однообразной работой. Меняйте умственную деятельность на двигательную, чтобы избежать переутомления. Оптимально делать 10-15 минутные перерывы после 45-60 минут занятий. </a:t>
            </a:r>
          </a:p>
          <a:p>
            <a:r>
              <a:rPr lang="ru-RU" dirty="0" smtClean="0"/>
              <a:t>5. Соблюдайте режим сна и отдыха. При усиленных умственных нагрузках стоит увеличить время сна на час. </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p:cTn id="14"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 calcmode="lin" valueType="num">
                                      <p:cBhvr>
                                        <p:cTn id="21"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6">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 calcmode="lin" valueType="num">
                                      <p:cBhvr>
                                        <p:cTn id="28"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6">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p:cTn id="35"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36"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3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Классный шаблон">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Классный шаблон</Template>
  <TotalTime>44</TotalTime>
  <Words>1050</Words>
  <Application>Microsoft Office PowerPoint</Application>
  <PresentationFormat>Экран (4:3)</PresentationFormat>
  <Paragraphs>82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Классный шаблон</vt:lpstr>
      <vt:lpstr>Советы по подготовке к ЕГЭ по математике</vt:lpstr>
      <vt:lpstr>Слайд 2</vt:lpstr>
      <vt:lpstr>главное — поставить себе цель</vt:lpstr>
      <vt:lpstr>О математике</vt:lpstr>
      <vt:lpstr>Слайд 5</vt:lpstr>
      <vt:lpstr>Каковы особенности и сложности подготовки к ЕГЭ по математике? </vt:lpstr>
      <vt:lpstr>Самая сложная часть экзамена</vt:lpstr>
      <vt:lpstr>Мой совет: начинайте готовиться как можно раньше! </vt:lpstr>
      <vt:lpstr>Полезные советы перед экзаменом</vt:lpstr>
      <vt:lpstr>Рекомендации по запоминанию необходимого материала </vt:lpstr>
      <vt:lpstr>Советы по подготовке к ЕГЭ </vt:lpstr>
      <vt:lpstr>Совет 1. Тренируйтесь на вариантах прошлого года. </vt:lpstr>
      <vt:lpstr>Совет 2. Научитесь заполнять бланки </vt:lpstr>
      <vt:lpstr>Совет 3. От простого к сложному </vt:lpstr>
      <vt:lpstr>Совет 4. Отбросьте абсурдные варианты </vt:lpstr>
      <vt:lpstr>Совет 5. Читайте задания до конца </vt:lpstr>
      <vt:lpstr>Совет 6. Не расстраивайтесь, если не нашли решения </vt:lpstr>
      <vt:lpstr>Совет 7. «А если мне не хватит времени?» </vt:lpstr>
      <vt:lpstr>Совет 8. Подготовка к экзамену </vt:lpstr>
      <vt:lpstr>Подготовка к экзамену </vt:lpstr>
      <vt:lpstr>Совет 9. Накануне экзамена </vt:lpstr>
      <vt:lpstr>Немного оптимизма</vt:lpstr>
      <vt:lpstr>Источники</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Советы по подготовке к ЕГЭ по математике</dc:title>
  <dc:creator>Хозяин</dc:creator>
  <cp:lastModifiedBy>Хозяин</cp:lastModifiedBy>
  <cp:revision>7</cp:revision>
  <dcterms:created xsi:type="dcterms:W3CDTF">2012-07-24T18:17:34Z</dcterms:created>
  <dcterms:modified xsi:type="dcterms:W3CDTF">2012-07-25T12:44:08Z</dcterms:modified>
</cp:coreProperties>
</file>