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3" r:id="rId7"/>
    <p:sldId id="269" r:id="rId8"/>
    <p:sldId id="268" r:id="rId9"/>
    <p:sldId id="275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21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D37B88-0469-4A50-870A-BBA6C51069D5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13366-2E1C-450F-8F6E-2D8A0C401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513366-2E1C-450F-8F6E-2D8A0C401C2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2DE7D6A-F4F7-46B4-BB3D-ABB90095FFB6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7E237B3-13E5-4FC4-B902-53912F0E4C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http://im5-tub.yandex.net/i?id=115179530-02-24" TargetMode="External"/><Relationship Id="rId13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http://uztest.ru/Data/users/161/algebra/image266.png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http://uztest.ru/Data/users/161/image262.png" TargetMode="External"/><Relationship Id="rId11" Type="http://schemas.openxmlformats.org/officeDocument/2006/relationships/image" Target="http://uztest.ru/Data/users/161/algebra/image264.png" TargetMode="External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image" Target="http://uztest.ru/Data/users/161/algebra/image260.png" TargetMode="External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57224" y="928670"/>
            <a:ext cx="7929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Учебно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</a:t>
            </a: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28596" y="1857364"/>
            <a:ext cx="8429652" cy="1714512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Мир </a:t>
            </a:r>
            <a:r>
              <a:rPr lang="ru-RU" sz="3600" b="1" kern="10" dirty="0" smtClean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"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математической графики</a:t>
            </a:r>
            <a:r>
              <a:rPr lang="ru-RU" sz="3600" b="1" kern="10" dirty="0" smtClean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"</a:t>
            </a:r>
            <a:endParaRPr lang="ru-RU" sz="3600" b="1" kern="10" dirty="0">
              <a:ln w="50800"/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71500" y="4714875"/>
            <a:ext cx="3571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latin typeface="Tahoma" pitchFamily="34" charset="0"/>
              </a:rPr>
              <a:t>Работу выполнила: </a:t>
            </a:r>
          </a:p>
          <a:p>
            <a:r>
              <a:rPr lang="ru-RU" sz="1600" b="1" dirty="0" err="1" smtClean="0">
                <a:latin typeface="Tahoma" pitchFamily="34" charset="0"/>
              </a:rPr>
              <a:t>Вознюк</a:t>
            </a:r>
            <a:r>
              <a:rPr lang="ru-RU" sz="1600" b="1" dirty="0" smtClean="0">
                <a:latin typeface="Tahoma" pitchFamily="34" charset="0"/>
              </a:rPr>
              <a:t> </a:t>
            </a:r>
            <a:r>
              <a:rPr lang="ru-RU" sz="1600" b="1" dirty="0" err="1" smtClean="0">
                <a:latin typeface="Tahoma" pitchFamily="34" charset="0"/>
              </a:rPr>
              <a:t>Иванна</a:t>
            </a:r>
            <a:endParaRPr lang="ru-RU" sz="1600" b="1" dirty="0">
              <a:latin typeface="Tahoma" pitchFamily="34" charset="0"/>
            </a:endParaRPr>
          </a:p>
          <a:p>
            <a:r>
              <a:rPr lang="ru-RU" sz="1600" dirty="0">
                <a:latin typeface="Tahoma" pitchFamily="34" charset="0"/>
              </a:rPr>
              <a:t>ученица  10 класса </a:t>
            </a:r>
          </a:p>
          <a:p>
            <a:r>
              <a:rPr lang="ru-RU" sz="1600" dirty="0">
                <a:latin typeface="Tahoma" pitchFamily="34" charset="0"/>
              </a:rPr>
              <a:t>МБОУ СОШ № 4 с углубленным </a:t>
            </a:r>
          </a:p>
          <a:p>
            <a:r>
              <a:rPr lang="ru-RU" sz="1600" dirty="0">
                <a:latin typeface="Tahoma" pitchFamily="34" charset="0"/>
              </a:rPr>
              <a:t>изучением отдельных предметов </a:t>
            </a:r>
          </a:p>
          <a:p>
            <a:r>
              <a:rPr lang="ru-RU" sz="1600" dirty="0">
                <a:latin typeface="Tahoma" pitchFamily="34" charset="0"/>
              </a:rPr>
              <a:t>г. Батайска </a:t>
            </a:r>
          </a:p>
          <a:p>
            <a:pPr>
              <a:spcBef>
                <a:spcPct val="50000"/>
              </a:spcBef>
            </a:pPr>
            <a:endParaRPr lang="ru-RU" sz="16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364163" y="4714875"/>
            <a:ext cx="37798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latin typeface="Tahoma" pitchFamily="34" charset="0"/>
              </a:rPr>
              <a:t>Руководитель работы: </a:t>
            </a:r>
          </a:p>
          <a:p>
            <a:r>
              <a:rPr lang="ru-RU" sz="1600" b="1" dirty="0" smtClean="0">
                <a:latin typeface="Tahoma" pitchFamily="34" charset="0"/>
              </a:rPr>
              <a:t>Куц Наталья Ивановна</a:t>
            </a:r>
            <a:endParaRPr lang="ru-RU" sz="1600" b="1" dirty="0">
              <a:latin typeface="Tahoma" pitchFamily="34" charset="0"/>
            </a:endParaRPr>
          </a:p>
          <a:p>
            <a:r>
              <a:rPr lang="ru-RU" sz="1600" dirty="0">
                <a:latin typeface="Tahoma" pitchFamily="34" charset="0"/>
              </a:rPr>
              <a:t>учитель </a:t>
            </a:r>
            <a:r>
              <a:rPr lang="ru-RU" sz="1600" dirty="0" smtClean="0">
                <a:latin typeface="Tahoma" pitchFamily="34" charset="0"/>
              </a:rPr>
              <a:t>математики и информатики</a:t>
            </a:r>
            <a:endParaRPr lang="ru-RU" sz="1600" dirty="0">
              <a:latin typeface="Tahoma" pitchFamily="34" charset="0"/>
            </a:endParaRPr>
          </a:p>
          <a:p>
            <a:r>
              <a:rPr lang="ru-RU" sz="1600" dirty="0">
                <a:latin typeface="Tahoma" pitchFamily="34" charset="0"/>
              </a:rPr>
              <a:t>МБОУ СОШ №4 с углубленным</a:t>
            </a:r>
          </a:p>
          <a:p>
            <a:r>
              <a:rPr lang="ru-RU" sz="1600" dirty="0">
                <a:latin typeface="Tahoma" pitchFamily="34" charset="0"/>
              </a:rPr>
              <a:t>изучением отдельных предметов </a:t>
            </a:r>
          </a:p>
          <a:p>
            <a:r>
              <a:rPr lang="ru-RU" sz="1600" dirty="0">
                <a:latin typeface="Tahoma" pitchFamily="34" charset="0"/>
              </a:rPr>
              <a:t>г. Батайска</a:t>
            </a:r>
          </a:p>
          <a:p>
            <a:pPr>
              <a:spcBef>
                <a:spcPct val="50000"/>
              </a:spcBef>
            </a:pPr>
            <a:endParaRPr lang="ru-RU" sz="1600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14348" y="3500438"/>
            <a:ext cx="764383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/>
              <a:t>Научно-техническая </a:t>
            </a:r>
            <a:r>
              <a:rPr lang="ru-RU" sz="2400" b="1" dirty="0"/>
              <a:t>направленность (математика)</a:t>
            </a:r>
            <a:endParaRPr lang="ru-RU" sz="2400" dirty="0"/>
          </a:p>
          <a:p>
            <a:pPr algn="ctr">
              <a:defRPr/>
            </a:pPr>
            <a:endParaRPr lang="ru-RU" sz="2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85750" y="285750"/>
            <a:ext cx="8378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0">
                <a:solidFill>
                  <a:srgbClr val="009900"/>
                </a:solidFill>
                <a:cs typeface="Times New Roman" pitchFamily="18" charset="0"/>
              </a:rPr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ДОД ЦДО города Батайска «Шаг в будущее» </a:t>
            </a:r>
          </a:p>
          <a:p>
            <a:pPr algn="ctr" eaLnBrk="0" hangingPunct="0"/>
            <a:r>
              <a:rPr lang="ru-RU" sz="2000">
                <a:latin typeface="Times New Roman" pitchFamily="18" charset="0"/>
                <a:cs typeface="Times New Roman" pitchFamily="18" charset="0"/>
              </a:rPr>
              <a:t>филиал  Донской Академии Наук Юных Исследователей им.Ю.А.Жданова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97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29704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lip_image0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928934"/>
            <a:ext cx="278608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 descr="F:\Новая папка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34293"/>
            <a:ext cx="2357454" cy="1980261"/>
          </a:xfrm>
          <a:prstGeom prst="rect">
            <a:avLst/>
          </a:prstGeom>
          <a:noFill/>
        </p:spPr>
      </p:pic>
      <p:pic>
        <p:nvPicPr>
          <p:cNvPr id="2050" name="Picture 2" descr="F:\Новая папка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2786050" cy="1950235"/>
          </a:xfrm>
          <a:prstGeom prst="rect">
            <a:avLst/>
          </a:prstGeom>
          <a:noFill/>
        </p:spPr>
      </p:pic>
      <p:pic>
        <p:nvPicPr>
          <p:cNvPr id="3" name="Рисунок 2" descr="clip_image002"/>
          <p:cNvPicPr/>
          <p:nvPr/>
        </p:nvPicPr>
        <p:blipFill>
          <a:blip r:embed="rId5" cstate="print"/>
          <a:srcRect l="2600" t="13222" r="24431" b="5031"/>
          <a:stretch>
            <a:fillRect/>
          </a:stretch>
        </p:blipFill>
        <p:spPr bwMode="auto">
          <a:xfrm>
            <a:off x="4786314" y="2357430"/>
            <a:ext cx="421484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lip_image00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500042"/>
            <a:ext cx="28575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14290"/>
            <a:ext cx="8137555" cy="2100285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Arial Narrow" pitchFamily="34" charset="0"/>
              </a:rPr>
              <a:t/>
            </a:r>
            <a:br>
              <a:rPr lang="ru-RU" sz="3100" b="1" dirty="0" smtClean="0">
                <a:latin typeface="Arial Narrow" pitchFamily="34" charset="0"/>
              </a:rPr>
            </a:br>
            <a:r>
              <a:rPr lang="ru-RU" sz="3100" b="1" dirty="0" smtClean="0">
                <a:latin typeface="Arial Narrow" pitchFamily="34" charset="0"/>
              </a:rPr>
              <a:t/>
            </a:r>
            <a:br>
              <a:rPr lang="ru-RU" sz="3100" b="1" dirty="0" smtClean="0">
                <a:latin typeface="Arial Narrow" pitchFamily="34" charset="0"/>
              </a:rPr>
            </a:br>
            <a:r>
              <a:rPr lang="ru-RU" sz="3100" b="1" dirty="0" smtClean="0">
                <a:latin typeface="Arial Narrow" pitchFamily="34" charset="0"/>
              </a:rPr>
              <a:t/>
            </a:r>
            <a:br>
              <a:rPr lang="ru-RU" sz="3100" b="1" dirty="0" smtClean="0">
                <a:latin typeface="Arial Narrow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57158" y="2547938"/>
            <a:ext cx="8137555" cy="3881458"/>
          </a:xfrm>
        </p:spPr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Задачи: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1.Рассмотреть функциональные зависимости в природе, биологии, астрономии, технике.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2.Исследовать графики известных пословиц и поговорок.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3.Проанализировать графические изображения горы Фудзиямы в гравюрах известного японского художника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Кацусика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Хокусая.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4.Построить свои изображения с помощью графиков известных функций.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52"/>
            <a:ext cx="821537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Цель работы: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раскрыть прикладной характер функциональных зависимостей, развитие умений и навыков видеть изученные ранее закономерности в окружающем мире. 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137555" cy="210028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i="1" dirty="0" smtClean="0">
                <a:latin typeface="Arial Narrow" pitchFamily="34" charset="0"/>
              </a:rPr>
              <a:t/>
            </a:r>
            <a:br>
              <a:rPr lang="ru-RU" i="1" dirty="0" smtClean="0">
                <a:latin typeface="Arial Narrow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547938"/>
            <a:ext cx="8137555" cy="395289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Методы исследования: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анализ научных статей и публикаций по изучаемой теме;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изучение и обобщение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интернет-ресурсов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апробация полученных результатов.</a:t>
            </a:r>
          </a:p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Теоретическая значимость: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познавательная.</a:t>
            </a:r>
          </a:p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Практическая значимость: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возможность применения данного материала на уроках  математики и факультативных занятиях по математике в рамках дополнительного образования.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57166"/>
            <a:ext cx="85011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Объект исследования: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графики функций.</a:t>
            </a:r>
            <a:b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Предмет исследования: 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функциональные зависимости в окружающем мире.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58204" cy="64294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Функциональные зависимости вокруг нас.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7" name="Рисунок 6" descr="i?id=71619760-03-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169606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 cstate="print">
            <a:lum contrast="42000"/>
          </a:blip>
          <a:srcRect r="10527" b="9357"/>
          <a:stretch>
            <a:fillRect/>
          </a:stretch>
        </p:blipFill>
        <p:spPr bwMode="auto">
          <a:xfrm>
            <a:off x="1928794" y="714356"/>
            <a:ext cx="150019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?id=109633828-23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785794"/>
            <a:ext cx="171451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?id=81638385-06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785794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lip_image00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786578" y="785794"/>
            <a:ext cx="185738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5-tub.yandex.net/i?id=115179530-02-24"/>
          <p:cNvPicPr/>
          <p:nvPr/>
        </p:nvPicPr>
        <p:blipFill>
          <a:blip r:embed="rId7" r:link="rId8" cstate="print"/>
          <a:srcRect r="8762" b="4255"/>
          <a:stretch>
            <a:fillRect/>
          </a:stretch>
        </p:blipFill>
        <p:spPr bwMode="auto">
          <a:xfrm>
            <a:off x="214282" y="2357430"/>
            <a:ext cx="17859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?id=54317318-1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14546" y="2428868"/>
            <a:ext cx="2643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lip_image002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072066" y="2428868"/>
            <a:ext cx="15716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i?id=210925846-0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4143380"/>
            <a:ext cx="21431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lip_image002"/>
          <p:cNvPicPr/>
          <p:nvPr/>
        </p:nvPicPr>
        <p:blipFill>
          <a:blip r:embed="rId12" cstate="print"/>
          <a:srcRect l="2649" t="795" r="-2969" b="41621"/>
          <a:stretch>
            <a:fillRect/>
          </a:stretch>
        </p:blipFill>
        <p:spPr bwMode="auto">
          <a:xfrm>
            <a:off x="2500298" y="4143380"/>
            <a:ext cx="16430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lip_image002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14810" y="4143380"/>
            <a:ext cx="17145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i?id=181490095-21-24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072198" y="4143380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Математические портреты пословиц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</a:br>
            <a:endParaRPr lang="ru-RU" i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" name="Рисунок 2" descr="image260"/>
          <p:cNvPicPr/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14282" y="3357562"/>
            <a:ext cx="200025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785794"/>
            <a:ext cx="83582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Современная математика знает множество функций, и у каждой свой неповторимый облик, как неповторим облик каждого из миллиардов людей, живущих на Земле. Однако при всей непохожести одного человека на другого у каждого есть руки и голова, уши и рот. Точно так же облик каждой функции можно представить сложенным из набора характерных деталей. В них проявляются основные свойства функций. Функции — это математические портреты устойчивых закономерностей, познаваемых человеком. Чтобы проиллюстрировать характерные свойства функций, нам показалось естественным обратиться к пословицам.</a:t>
            </a:r>
          </a:p>
        </p:txBody>
      </p:sp>
      <p:pic>
        <p:nvPicPr>
          <p:cNvPr id="5" name="Рисунок 4" descr="image262"/>
          <p:cNvPicPr/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3286116" y="3286124"/>
            <a:ext cx="16192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age266"/>
          <p:cNvPicPr/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571472" y="4929198"/>
            <a:ext cx="15049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268"/>
          <p:cNvPicPr/>
          <p:nvPr/>
        </p:nvPicPr>
        <p:blipFill>
          <a:blip r:embed="rId9" cstate="print"/>
          <a:srcRect l="46722"/>
          <a:stretch>
            <a:fillRect/>
          </a:stretch>
        </p:blipFill>
        <p:spPr bwMode="auto">
          <a:xfrm>
            <a:off x="6143636" y="5000636"/>
            <a:ext cx="1547803" cy="160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age264"/>
          <p:cNvPicPr/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3786182" y="5000636"/>
            <a:ext cx="15906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mage268"/>
          <p:cNvPicPr/>
          <p:nvPr/>
        </p:nvPicPr>
        <p:blipFill>
          <a:blip r:embed="rId9" cstate="print"/>
          <a:srcRect r="50819"/>
          <a:stretch>
            <a:fillRect/>
          </a:stretch>
        </p:blipFill>
        <p:spPr bwMode="auto">
          <a:xfrm>
            <a:off x="6000760" y="3143248"/>
            <a:ext cx="1428760" cy="160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14282" y="4643447"/>
            <a:ext cx="2786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«Выше меры конь не скачет»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14678" y="4643446"/>
            <a:ext cx="2428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«Пересев хуже недосева» 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6050" y="6357958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«Чем дальше в лес, тем больше дров» 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472" y="6072206"/>
            <a:ext cx="1928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 «Каши маслом не </a:t>
            </a:r>
            <a:r>
              <a:rPr lang="ru-RU" sz="1600" b="1" dirty="0" smtClean="0">
                <a:latin typeface="Arial Narrow" pitchFamily="34" charset="0"/>
              </a:rPr>
              <a:t>    испортишь</a:t>
            </a:r>
            <a:r>
              <a:rPr lang="ru-RU" sz="1600" b="1" dirty="0">
                <a:latin typeface="Arial Narrow" pitchFamily="34" charset="0"/>
              </a:rPr>
              <a:t>»  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00926" y="3786190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«Не круто начинай, круто кончай»</a:t>
            </a:r>
            <a:endParaRPr lang="ru-RU" sz="1600" dirty="0"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15272" y="5429264"/>
            <a:ext cx="11430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 Narrow" pitchFamily="34" charset="0"/>
              </a:rPr>
              <a:t>«Горяч на почине, да скоро остыл»</a:t>
            </a:r>
            <a:endParaRPr lang="ru-RU" sz="16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57298"/>
          <a:ext cx="8572560" cy="5072105"/>
        </p:xfrm>
        <a:graphic>
          <a:graphicData uri="http://schemas.openxmlformats.org/drawingml/2006/table">
            <a:tbl>
              <a:tblPr/>
              <a:tblGrid>
                <a:gridCol w="464557"/>
                <a:gridCol w="6514241"/>
                <a:gridCol w="1593762"/>
              </a:tblGrid>
              <a:tr h="800858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300" b="0" kern="16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300" b="0" kern="16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Гравюра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Функция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Побережье Ситиригахама (из серии «36 видов Фудзи»).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2/x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Путники в Ходогая (из серии «36 видов Фудзи»).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3/4 x</a:t>
                      </a:r>
                      <a:r>
                        <a:rPr lang="en-US" sz="1300" b="0" kern="16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В горах Тотоми (из серии «36 видов Фудзи»).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2/x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Рыбак в Кадзикадзава (из серии «36 видов Фудзи»).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2/x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Храм Хонгандзи в Асакуса (из серии «36 видов Фудзи»).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2/x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Мост на лодках в Сано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¼ x</a:t>
                      </a:r>
                      <a:r>
                        <a:rPr lang="en-US" sz="1300" b="0" kern="16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905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Окино Дзиро Саэмон, сражающийся с птицей оборотнем (из книги «Герой Китая и Японии»)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¼ x</a:t>
                      </a:r>
                      <a:r>
                        <a:rPr lang="en-US" sz="1300" b="0" kern="16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Полет диких гусей (из серии «100 видов Фудзи»)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3/4 x</a:t>
                      </a:r>
                      <a:r>
                        <a:rPr lang="en-US" sz="1300" b="0" kern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Фудзи как подставка для солнца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2/x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Вид Фудзи из бамбуковой рощи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¼ x</a:t>
                      </a:r>
                      <a:r>
                        <a:rPr lang="en-US" sz="1300" b="0" kern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Фудзи сквозь паутину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-0,7x</a:t>
                      </a:r>
                      <a:r>
                        <a:rPr lang="en-US" sz="1300" b="0" kern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Волна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-2/x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Луна за осенними листьями и водопадом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-0,7 x</a:t>
                      </a:r>
                      <a:r>
                        <a:rPr lang="en-US" sz="1300" b="0" kern="16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Вид на Фудзи из Ситири в провинции Сагами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>
                          <a:latin typeface="Times New Roman"/>
                          <a:ea typeface="Times New Roman"/>
                          <a:cs typeface="Times New Roman"/>
                        </a:rPr>
                        <a:t>Y = ¼ x</a:t>
                      </a:r>
                      <a:r>
                        <a:rPr lang="en-US" sz="1300" b="0" kern="1600" baseline="30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953"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300" b="0" kern="1600">
                          <a:latin typeface="Times New Roman"/>
                          <a:ea typeface="Times New Roman"/>
                          <a:cs typeface="Times New Roman"/>
                        </a:rPr>
                        <a:t>Большая волна</a:t>
                      </a:r>
                      <a:endParaRPr lang="ru-RU" sz="1000" b="1" kern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300" b="0" kern="1600" dirty="0">
                          <a:latin typeface="Times New Roman"/>
                          <a:ea typeface="Times New Roman"/>
                          <a:cs typeface="Times New Roman"/>
                        </a:rPr>
                        <a:t>Y = -x</a:t>
                      </a:r>
                      <a:r>
                        <a:rPr lang="en-US" sz="1300" b="0" kern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b="1" kern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3" y="0"/>
            <a:ext cx="89297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ea typeface="Times New Roman" pitchFamily="18" charset="0"/>
              </a:rPr>
              <a:t>Анализ графических изображений горы Фудзиямы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ea typeface="Times New Roman" pitchFamily="18" charset="0"/>
              </a:rPr>
              <a:t> в гравюрах известного японского художника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ea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ea typeface="Times New Roman" pitchFamily="18" charset="0"/>
              </a:rPr>
              <a:t>Кацусика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 Narrow" pitchFamily="34" charset="0"/>
                <a:ea typeface="Times New Roman" pitchFamily="18" charset="0"/>
              </a:rPr>
              <a:t> Хокусая.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://fr.academic.ru/pictures/frwiki/65/A_colored_version_of_the_Big_wave_from_100_views_of_the_Fuji%2C_2nd_volum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Пётр\Desktop\A_colored_version_of_the_Big_wave_from_100_views_of_the_Fuji,_2nd_volu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3829910" cy="26432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271462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Цунами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Picture 2" descr="C:\Users\Пётр\Desktop\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71810"/>
            <a:ext cx="2786082" cy="320118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6215082"/>
            <a:ext cx="3229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Фудзи</a:t>
            </a:r>
            <a:r>
              <a:rPr lang="ru-RU" dirty="0" smtClean="0"/>
              <a:t> сквозь сетку паутины.</a:t>
            </a:r>
            <a:endParaRPr lang="ru-RU" dirty="0"/>
          </a:p>
        </p:txBody>
      </p:sp>
      <p:pic>
        <p:nvPicPr>
          <p:cNvPr id="8" name="Picture 2" descr="Картинка 35 из 10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14290"/>
            <a:ext cx="4427036" cy="29500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7686" y="3071810"/>
            <a:ext cx="3302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Победный ветер. Ясный день.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2714620"/>
            <a:ext cx="959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-2/x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6488668"/>
            <a:ext cx="11458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-0,7x</a:t>
            </a:r>
            <a:r>
              <a:rPr lang="en-US" b="1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57950" y="1857364"/>
            <a:ext cx="1092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</a:t>
            </a:r>
            <a:r>
              <a:rPr lang="ru-RU" sz="1200" b="1" kern="1600" dirty="0" smtClean="0">
                <a:latin typeface="Times New Roman"/>
                <a:ea typeface="Times New Roman"/>
                <a:cs typeface="Times New Roman"/>
              </a:rPr>
              <a:t>1</a:t>
            </a:r>
            <a:r>
              <a:rPr lang="en-US" sz="1200" b="1" kern="1600" dirty="0" smtClean="0">
                <a:latin typeface="Times New Roman"/>
                <a:ea typeface="Times New Roman"/>
                <a:cs typeface="Times New Roman"/>
              </a:rPr>
              <a:t>/20 </a:t>
            </a: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x</a:t>
            </a:r>
            <a:r>
              <a:rPr lang="en-US" b="1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6" name="Рисунок 15" descr="C:\Users\Пётр\Desktop\66354181_image0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3357562"/>
            <a:ext cx="4929222" cy="321471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857620" y="6286520"/>
            <a:ext cx="4929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Гора </a:t>
            </a:r>
            <a:r>
              <a:rPr lang="ru-RU" dirty="0" err="1" smtClean="0"/>
              <a:t>Мисака</a:t>
            </a:r>
            <a:r>
              <a:rPr lang="ru-RU" dirty="0" smtClean="0"/>
              <a:t> над поверхностью воды в </a:t>
            </a:r>
            <a:r>
              <a:rPr lang="ru-RU" dirty="0" err="1" smtClean="0"/>
              <a:t>Хосю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000628" y="4000504"/>
            <a:ext cx="1070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</a:t>
            </a: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0</a:t>
            </a:r>
            <a:r>
              <a:rPr lang="ru-RU" b="1" kern="1600" dirty="0" smtClean="0">
                <a:latin typeface="Times New Roman"/>
                <a:ea typeface="Times New Roman"/>
                <a:cs typeface="Times New Roman"/>
              </a:rPr>
              <a:t>,</a:t>
            </a: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1x</a:t>
            </a:r>
            <a:r>
              <a:rPr lang="en-US" b="1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3857628"/>
            <a:ext cx="10945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</a:t>
            </a:r>
            <a:r>
              <a:rPr lang="ru-RU" sz="1200" b="1" kern="1600" dirty="0" smtClean="0">
                <a:latin typeface="Times New Roman"/>
                <a:ea typeface="Times New Roman"/>
                <a:cs typeface="Times New Roman"/>
              </a:rPr>
              <a:t>1</a:t>
            </a:r>
            <a:r>
              <a:rPr lang="en-US" sz="1200" b="1" kern="1600" dirty="0" smtClean="0">
                <a:latin typeface="Times New Roman"/>
                <a:ea typeface="Times New Roman"/>
                <a:cs typeface="Times New Roman"/>
              </a:rPr>
              <a:t>/20 </a:t>
            </a: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x</a:t>
            </a:r>
            <a:r>
              <a:rPr lang="en-US" b="1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57686" y="6357958"/>
            <a:ext cx="3318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 морских волнах у </a:t>
            </a:r>
            <a:r>
              <a:rPr lang="ru-RU" dirty="0" err="1" smtClean="0"/>
              <a:t>Канагава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 descr="F:\Фудзи как подставка для солнц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4643470" cy="3928376"/>
          </a:xfrm>
          <a:prstGeom prst="rect">
            <a:avLst/>
          </a:prstGeom>
          <a:noFill/>
        </p:spPr>
      </p:pic>
      <p:pic>
        <p:nvPicPr>
          <p:cNvPr id="2" name="Picture 5" descr="Большая волна. Цунам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000372"/>
            <a:ext cx="4866066" cy="33575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00050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Фудзи</a:t>
            </a:r>
            <a:r>
              <a:rPr lang="ru-RU" dirty="0" smtClean="0"/>
              <a:t> как подставка для солнца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35743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kern="1600" dirty="0" smtClean="0">
                <a:latin typeface="Times New Roman"/>
                <a:ea typeface="Times New Roman"/>
                <a:cs typeface="Times New Roman"/>
              </a:rPr>
              <a:t>Y = 2/x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07181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kern="1600" dirty="0" smtClean="0">
                <a:latin typeface="Times New Roman"/>
                <a:ea typeface="Times New Roman"/>
                <a:cs typeface="Times New Roman"/>
              </a:rPr>
              <a:t>Y = -x</a:t>
            </a:r>
            <a:r>
              <a:rPr lang="en-US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8" name="Рисунок 7" descr="C:\Users\Пётр\Desktop\020.jpg"/>
          <p:cNvPicPr/>
          <p:nvPr/>
        </p:nvPicPr>
        <p:blipFill>
          <a:blip r:embed="rId4" cstate="print"/>
          <a:srcRect t="2872" b="642"/>
          <a:stretch>
            <a:fillRect/>
          </a:stretch>
        </p:blipFill>
        <p:spPr bwMode="auto">
          <a:xfrm>
            <a:off x="5000628" y="142852"/>
            <a:ext cx="3709530" cy="244085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000628" y="2571744"/>
            <a:ext cx="2227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Полет диких гусей.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1357298"/>
            <a:ext cx="1210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kern="1600" dirty="0" smtClean="0">
                <a:latin typeface="Times New Roman"/>
                <a:ea typeface="Times New Roman"/>
                <a:cs typeface="Times New Roman"/>
              </a:rPr>
              <a:t>Y </a:t>
            </a:r>
            <a:r>
              <a:rPr lang="en-US" kern="1600" dirty="0" smtClean="0">
                <a:latin typeface="Times New Roman"/>
                <a:ea typeface="Times New Roman"/>
                <a:cs typeface="Times New Roman"/>
              </a:rPr>
              <a:t>= -3/4 </a:t>
            </a:r>
            <a:r>
              <a:rPr lang="en-US" kern="1600" dirty="0" smtClean="0">
                <a:latin typeface="Times New Roman"/>
                <a:ea typeface="Times New Roman"/>
                <a:cs typeface="Times New Roman"/>
              </a:rPr>
              <a:t>x</a:t>
            </a:r>
            <a:r>
              <a:rPr lang="en-US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12" name="Picture 4" descr="Картинка 25 из 11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357694"/>
            <a:ext cx="3643338" cy="236976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42844" y="6357958"/>
            <a:ext cx="3773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Вид </a:t>
            </a:r>
            <a:r>
              <a:rPr lang="ru-RU" b="1" dirty="0" err="1" smtClean="0"/>
              <a:t>Фудзи</a:t>
            </a:r>
            <a:r>
              <a:rPr lang="ru-RU" b="1" dirty="0" smtClean="0"/>
              <a:t> из бамбуковой рощи.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5072074"/>
            <a:ext cx="1012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1200"/>
              </a:spcBef>
              <a:spcAft>
                <a:spcPts val="0"/>
              </a:spcAft>
            </a:pPr>
            <a:r>
              <a:rPr lang="en-US" b="1" kern="1600" dirty="0" smtClean="0">
                <a:latin typeface="Times New Roman"/>
                <a:ea typeface="Times New Roman"/>
                <a:cs typeface="Times New Roman"/>
              </a:rPr>
              <a:t>Y = ¼ x</a:t>
            </a:r>
            <a:r>
              <a:rPr lang="en-US" b="1" kern="1600" baseline="30000" dirty="0" smtClean="0">
                <a:latin typeface="Times New Roman"/>
                <a:ea typeface="Times New Roman"/>
                <a:cs typeface="Times New Roman"/>
              </a:rPr>
              <a:t>2</a:t>
            </a:r>
            <a:endParaRPr lang="ru-RU" sz="1100" b="1" kern="1600" dirty="0"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428596" y="2000240"/>
            <a:ext cx="8286808" cy="1143008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Метод </a:t>
            </a:r>
            <a:r>
              <a:rPr lang="ru-RU" sz="3600" b="1" kern="10" dirty="0" smtClean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"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99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математическая графика</a:t>
            </a:r>
            <a:r>
              <a:rPr lang="ru-RU" sz="3600" b="1" kern="10" dirty="0" smtClean="0">
                <a:ln w="50800"/>
                <a:solidFill>
                  <a:srgbClr val="000099"/>
                </a:solidFill>
                <a:latin typeface="Times New Roman"/>
                <a:cs typeface="Times New Roman"/>
              </a:rPr>
              <a:t>"</a:t>
            </a:r>
            <a:endParaRPr lang="ru-RU" sz="3600" b="1" kern="10" dirty="0">
              <a:ln w="50800"/>
              <a:solidFill>
                <a:srgbClr val="000099"/>
              </a:solidFill>
              <a:latin typeface="Times New Roman"/>
              <a:cs typeface="Times New Roman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714348" y="3500438"/>
            <a:ext cx="7643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sz="2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285750" y="285750"/>
            <a:ext cx="2407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2000" dirty="0">
                <a:solidFill>
                  <a:srgbClr val="009900"/>
                </a:solidFill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lip_image00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57562"/>
            <a:ext cx="192882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lip_image00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14290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lip_image00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286124"/>
            <a:ext cx="392909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lip_image002"/>
          <p:cNvPicPr/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6643702" y="3286124"/>
            <a:ext cx="221457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lip_image002"/>
          <p:cNvPicPr/>
          <p:nvPr/>
        </p:nvPicPr>
        <p:blipFill>
          <a:blip r:embed="rId6"/>
          <a:srcRect l="-380" t="14623"/>
          <a:stretch>
            <a:fillRect/>
          </a:stretch>
        </p:blipFill>
        <p:spPr bwMode="auto">
          <a:xfrm>
            <a:off x="6572264" y="285728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lip_image00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214290"/>
            <a:ext cx="128588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176</TotalTime>
  <Words>589</Words>
  <Application>Microsoft Office PowerPoint</Application>
  <PresentationFormat>Экран (4:3)</PresentationFormat>
  <Paragraphs>109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Слайд 1</vt:lpstr>
      <vt:lpstr>    </vt:lpstr>
      <vt:lpstr>     </vt:lpstr>
      <vt:lpstr>Функциональные зависимости вокруг нас. </vt:lpstr>
      <vt:lpstr>Математические портреты пословиц </vt:lpstr>
      <vt:lpstr>Слайд 6</vt:lpstr>
      <vt:lpstr>Слайд 7</vt:lpstr>
      <vt:lpstr>Слайд 8</vt:lpstr>
      <vt:lpstr>Слайд 9</vt:lpstr>
      <vt:lpstr>Слайд 10</vt:lpstr>
    </vt:vector>
  </TitlesOfParts>
  <Company>МОУ СОШ№4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Учитель</cp:lastModifiedBy>
  <cp:revision>16</cp:revision>
  <dcterms:created xsi:type="dcterms:W3CDTF">2011-11-29T13:07:24Z</dcterms:created>
  <dcterms:modified xsi:type="dcterms:W3CDTF">2011-12-03T13:44:26Z</dcterms:modified>
</cp:coreProperties>
</file>