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1" r:id="rId6"/>
    <p:sldId id="262" r:id="rId7"/>
    <p:sldId id="258" r:id="rId8"/>
    <p:sldId id="257" r:id="rId9"/>
    <p:sldId id="259" r:id="rId10"/>
    <p:sldId id="260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26.07.2012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0"/>
            <a:ext cx="8143900" cy="6858000"/>
          </a:xfrm>
          <a:noFill/>
          <a:ln>
            <a:noFill/>
          </a:ln>
        </p:spPr>
        <p:txBody>
          <a:bodyPr>
            <a:normAutofit/>
          </a:bodyPr>
          <a:lstStyle/>
          <a:p>
            <a:endParaRPr lang="ru-RU" sz="6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типы  сложных  </a:t>
            </a:r>
          </a:p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предложений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49808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CC00"/>
                </a:solidFill>
              </a:rPr>
              <a:t>Определительные придаточные </a:t>
            </a:r>
            <a:endParaRPr lang="ru-RU" sz="5400" b="1" i="1" dirty="0">
              <a:solidFill>
                <a:srgbClr val="00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571612"/>
            <a:ext cx="7790712" cy="5143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b="1" i="1" dirty="0" smtClean="0">
                <a:solidFill>
                  <a:srgbClr val="00CC00"/>
                </a:solidFill>
              </a:rPr>
              <a:t>Поясняют (определяют) имя существительное (или местоимение) главной части и отвечают на вопросы определения</a:t>
            </a:r>
            <a:r>
              <a:rPr lang="ru-RU" dirty="0" smtClean="0">
                <a:solidFill>
                  <a:srgbClr val="00CC0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66FF33"/>
                </a:solidFill>
              </a:rPr>
              <a:t>какой? который? чей?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66FF33"/>
                </a:solidFill>
              </a:rPr>
              <a:t>     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66FF33"/>
                </a:solidFill>
              </a:rPr>
              <a:t>    Первая и самая большая роскошь , которую я себе позволяю, это доверие к людям.</a:t>
            </a:r>
            <a:endParaRPr lang="ru-RU" b="1" i="1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072462" cy="128588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0CC00"/>
                </a:solidFill>
              </a:rPr>
              <a:t>         Изъяснительные    (дополнительные)</a:t>
            </a:r>
            <a:br>
              <a:rPr lang="ru-RU" sz="4400" b="1" i="1" dirty="0" smtClean="0">
                <a:solidFill>
                  <a:srgbClr val="00CC00"/>
                </a:solidFill>
              </a:rPr>
            </a:br>
            <a:r>
              <a:rPr lang="ru-RU" sz="4400" b="1" i="1" dirty="0" smtClean="0">
                <a:solidFill>
                  <a:srgbClr val="00CC00"/>
                </a:solidFill>
              </a:rPr>
              <a:t>придаточные</a:t>
            </a:r>
            <a:endParaRPr lang="ru-RU" sz="4400" b="1" i="1" dirty="0">
              <a:solidFill>
                <a:srgbClr val="00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2000216"/>
            <a:ext cx="7790712" cy="48577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i="1" dirty="0" smtClean="0">
                <a:solidFill>
                  <a:srgbClr val="00CC00"/>
                </a:solidFill>
              </a:rPr>
              <a:t>Поясняют слово(чаще всего сказуемое) главной части и отвечают на падежные вопросы, как и дополнения.</a:t>
            </a:r>
          </a:p>
          <a:p>
            <a:pPr>
              <a:buNone/>
            </a:pPr>
            <a:endParaRPr lang="ru-RU" b="1" i="1" dirty="0" smtClean="0">
              <a:solidFill>
                <a:srgbClr val="00CC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66FF33"/>
                </a:solidFill>
              </a:rPr>
              <a:t>         Для большей ясности романа здесь объявить мне вам пора , что страстно влюблена в улана была одна её сестра.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sz="6000" b="1" i="1" dirty="0" smtClean="0">
                <a:solidFill>
                  <a:srgbClr val="00CC00"/>
                </a:solidFill>
              </a:rPr>
              <a:t>Обстоятельственные придаточные </a:t>
            </a:r>
            <a:endParaRPr lang="ru-RU" b="1" i="1" dirty="0">
              <a:solidFill>
                <a:srgbClr val="00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928802"/>
            <a:ext cx="7783832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CC00"/>
                </a:solidFill>
              </a:rPr>
              <a:t>        Обозначают место, время, цель , причину , образ действия, условие и т.д. того  о чем сообщается в главной части сложноподчиненного предложения. Они отвечают на вопросы обстоятельств:</a:t>
            </a:r>
          </a:p>
          <a:p>
            <a:pPr>
              <a:buNone/>
            </a:pPr>
            <a:r>
              <a:rPr lang="ru-RU" b="1" i="1" dirty="0" smtClean="0">
                <a:solidFill>
                  <a:srgbClr val="66FF33"/>
                </a:solidFill>
              </a:rPr>
              <a:t>               Как солнце зимнее прекрасно , когда, бродя меж серых туч , на белые снега напрасно оно кидает слабый   луч 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000364" y="571480"/>
            <a:ext cx="3571900" cy="142876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Обстоятельственные придаточные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651821">
            <a:off x="2945772" y="1767034"/>
            <a:ext cx="285752" cy="437492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702938">
            <a:off x="6434533" y="1777933"/>
            <a:ext cx="285752" cy="3036378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643438" y="2071678"/>
            <a:ext cx="285752" cy="385765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0507765">
            <a:off x="5900777" y="1976158"/>
            <a:ext cx="285752" cy="4043964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8221069">
            <a:off x="6916332" y="1324367"/>
            <a:ext cx="285752" cy="1323339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1029614">
            <a:off x="5110511" y="2079758"/>
            <a:ext cx="285752" cy="208524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14414" y="5929330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Причины 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1538" y="3643314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Следствия 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1538" y="2214554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Уступки 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928926" y="4500570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Места 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71934" y="6000768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Условия 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143636" y="5929330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Цели  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215206" y="4643446"/>
            <a:ext cx="1714512" cy="114300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Образа действия и степени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000892" y="2500306"/>
            <a:ext cx="1714512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Сравнения 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929190" y="4357694"/>
            <a:ext cx="1214446" cy="71438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Времени </a:t>
            </a:r>
            <a:endParaRPr lang="ru-RU" dirty="0"/>
          </a:p>
        </p:txBody>
      </p:sp>
      <p:sp>
        <p:nvSpPr>
          <p:cNvPr id="23" name="Стрелка вниз 22"/>
          <p:cNvSpPr/>
          <p:nvPr/>
        </p:nvSpPr>
        <p:spPr>
          <a:xfrm rot="2112613">
            <a:off x="2949133" y="1732628"/>
            <a:ext cx="285752" cy="196873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549319">
            <a:off x="4115035" y="2047636"/>
            <a:ext cx="285752" cy="2334889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2679473">
            <a:off x="2698844" y="1573548"/>
            <a:ext cx="285752" cy="682321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CC00"/>
                </a:solidFill>
              </a:rPr>
              <a:t>   Определить вид сложного предложения:</a:t>
            </a:r>
            <a:endParaRPr lang="ru-RU" dirty="0">
              <a:solidFill>
                <a:srgbClr val="00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410092"/>
          </a:xfrm>
        </p:spPr>
        <p:txBody>
          <a:bodyPr>
            <a:normAutofit/>
          </a:bodyPr>
          <a:lstStyle/>
          <a:p>
            <a:pPr marL="596646" indent="-514350">
              <a:buNone/>
            </a:pPr>
            <a:r>
              <a:rPr lang="ru-RU" sz="2800" dirty="0" smtClean="0">
                <a:solidFill>
                  <a:srgbClr val="00CC00"/>
                </a:solidFill>
              </a:rPr>
              <a:t>1) Ветры дуют не так , как хотят корабли      </a:t>
            </a:r>
          </a:p>
          <a:p>
            <a:pPr marL="596646" indent="-514350">
              <a:buNone/>
            </a:pPr>
            <a:r>
              <a:rPr lang="ru-RU" sz="2800" dirty="0" smtClean="0">
                <a:solidFill>
                  <a:srgbClr val="00CC00"/>
                </a:solidFill>
              </a:rPr>
              <a:t>2) Буря прекратилась – отряд двинулся дальше</a:t>
            </a:r>
          </a:p>
          <a:p>
            <a:pPr marL="596646" indent="-514350">
              <a:buNone/>
            </a:pPr>
            <a:r>
              <a:rPr lang="ru-RU" sz="2800" dirty="0" smtClean="0">
                <a:solidFill>
                  <a:srgbClr val="00CC00"/>
                </a:solidFill>
              </a:rPr>
              <a:t>3) Я считаю ,что лес – прекрасное выражение силы природы и самый ясный образчик её совершенства.</a:t>
            </a:r>
          </a:p>
          <a:p>
            <a:pPr marL="596646" indent="-514350">
              <a:buNone/>
            </a:pPr>
            <a:r>
              <a:rPr lang="ru-RU" sz="2800" dirty="0" smtClean="0">
                <a:solidFill>
                  <a:srgbClr val="00CC00"/>
                </a:solidFill>
              </a:rPr>
              <a:t>4) Закружилась листва золотая в розоватой воде на пруду , словно бабочек легкая стая с замираньем летит на звезду.</a:t>
            </a:r>
            <a:endParaRPr lang="ru-RU" sz="28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46260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CC00"/>
                </a:solidFill>
              </a:rPr>
              <a:t>Презентацию подготовила</a:t>
            </a:r>
          </a:p>
          <a:p>
            <a:pPr>
              <a:buNone/>
            </a:pPr>
            <a:r>
              <a:rPr lang="ru-RU" dirty="0" smtClean="0">
                <a:solidFill>
                  <a:srgbClr val="00CC00"/>
                </a:solidFill>
              </a:rPr>
              <a:t>ученица  9 класса</a:t>
            </a:r>
          </a:p>
          <a:p>
            <a:pPr>
              <a:buNone/>
            </a:pPr>
            <a:r>
              <a:rPr lang="ru-RU" smtClean="0">
                <a:solidFill>
                  <a:srgbClr val="00CC00"/>
                </a:solidFill>
              </a:rPr>
              <a:t>МБОУ </a:t>
            </a:r>
            <a:r>
              <a:rPr lang="ru-RU" dirty="0" err="1" smtClean="0">
                <a:solidFill>
                  <a:srgbClr val="00CC00"/>
                </a:solidFill>
              </a:rPr>
              <a:t>Алексеево</a:t>
            </a:r>
            <a:r>
              <a:rPr lang="ru-RU" dirty="0" smtClean="0">
                <a:solidFill>
                  <a:srgbClr val="00CC00"/>
                </a:solidFill>
              </a:rPr>
              <a:t> – </a:t>
            </a:r>
            <a:r>
              <a:rPr lang="ru-RU" dirty="0" err="1" smtClean="0">
                <a:solidFill>
                  <a:srgbClr val="00CC00"/>
                </a:solidFill>
              </a:rPr>
              <a:t>Тузловской</a:t>
            </a:r>
            <a:r>
              <a:rPr lang="ru-RU" dirty="0" smtClean="0">
                <a:solidFill>
                  <a:srgbClr val="00CC00"/>
                </a:solidFill>
              </a:rPr>
              <a:t> СОШ</a:t>
            </a:r>
          </a:p>
          <a:p>
            <a:pPr>
              <a:buNone/>
            </a:pPr>
            <a:r>
              <a:rPr lang="ru-RU" dirty="0" smtClean="0">
                <a:solidFill>
                  <a:srgbClr val="00CC00"/>
                </a:solidFill>
              </a:rPr>
              <a:t/>
            </a:r>
            <a:br>
              <a:rPr lang="ru-RU" dirty="0" smtClean="0">
                <a:solidFill>
                  <a:srgbClr val="00CC00"/>
                </a:solidFill>
              </a:rPr>
            </a:br>
            <a:endParaRPr lang="ru-RU" dirty="0" smtClean="0">
              <a:solidFill>
                <a:srgbClr val="00CC00"/>
              </a:solidFill>
            </a:endParaRPr>
          </a:p>
          <a:p>
            <a:pPr>
              <a:buNone/>
            </a:pPr>
            <a:r>
              <a:rPr lang="ru-RU" dirty="0" err="1" smtClean="0">
                <a:solidFill>
                  <a:srgbClr val="00CC00"/>
                </a:solidFill>
              </a:rPr>
              <a:t>Данцева</a:t>
            </a:r>
            <a:r>
              <a:rPr lang="ru-RU" dirty="0" smtClean="0">
                <a:solidFill>
                  <a:srgbClr val="00CC00"/>
                </a:solidFill>
              </a:rPr>
              <a:t>  Анастасия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66FF33"/>
                </a:solidFill>
              </a:rPr>
              <a:t>                     2011  - 2012 </a:t>
            </a:r>
            <a:r>
              <a:rPr lang="ru-RU" dirty="0" smtClean="0">
                <a:solidFill>
                  <a:srgbClr val="66FF33"/>
                </a:solidFill>
              </a:rPr>
              <a:t>учебный год</a:t>
            </a:r>
            <a:endParaRPr lang="ru-RU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86050" y="357166"/>
            <a:ext cx="4071966" cy="135732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Типы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сложных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предложений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9569924">
            <a:off x="5964270" y="1514602"/>
            <a:ext cx="357190" cy="1003981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2849727">
            <a:off x="3255322" y="1534188"/>
            <a:ext cx="357190" cy="104262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85852" y="4714884"/>
            <a:ext cx="2357454" cy="128588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Сложносочиненные предложения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15074" y="4429132"/>
            <a:ext cx="2428892" cy="121444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Сложноподчиненные</a:t>
            </a:r>
            <a:endParaRPr lang="ru-RU" dirty="0" smtClean="0"/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предложения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2143116"/>
            <a:ext cx="1714512" cy="100013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Бессоюзные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98" y="2500306"/>
            <a:ext cx="1714512" cy="100013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Союзные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3694181">
            <a:off x="4798179" y="2913721"/>
            <a:ext cx="357190" cy="283931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20749371">
            <a:off x="7171142" y="3531215"/>
            <a:ext cx="357190" cy="85130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2011354"/>
          </a:xfrm>
        </p:spPr>
        <p:txBody>
          <a:bodyPr>
            <a:noAutofit/>
          </a:bodyPr>
          <a:lstStyle/>
          <a:p>
            <a:r>
              <a:rPr lang="ru-RU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Бессоюзные предложения</a:t>
            </a:r>
            <a:endParaRPr lang="ru-RU" sz="6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14414" y="271462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CC00"/>
                </a:solidFill>
              </a:rPr>
              <a:t>           </a:t>
            </a:r>
            <a:r>
              <a:rPr lang="ru-RU" i="1" dirty="0" smtClean="0">
                <a:solidFill>
                  <a:srgbClr val="00CC00"/>
                </a:solidFill>
              </a:rPr>
              <a:t>Сложное предложение , части которого соединяются только при помощи интонации , без союзов  называется </a:t>
            </a:r>
            <a:r>
              <a:rPr lang="ru-RU" b="1" i="1" dirty="0" smtClean="0">
                <a:solidFill>
                  <a:srgbClr val="00CC00"/>
                </a:solidFill>
              </a:rPr>
              <a:t>бессоюзным.</a:t>
            </a:r>
          </a:p>
          <a:p>
            <a:pPr>
              <a:buNone/>
            </a:pPr>
            <a:r>
              <a:rPr lang="ru-RU" i="1" dirty="0" smtClean="0">
                <a:solidFill>
                  <a:srgbClr val="00CC00"/>
                </a:solidFill>
              </a:rPr>
              <a:t>Например:</a:t>
            </a:r>
            <a:r>
              <a:rPr lang="ru-RU" b="1" i="1" dirty="0" smtClean="0">
                <a:solidFill>
                  <a:srgbClr val="00CC00"/>
                </a:solidFill>
              </a:rPr>
              <a:t> Еще косою острою трава в лугах не кошена , ещё не вся черёмуха к тебе в окошко брошена.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786578" y="5214950"/>
            <a:ext cx="121444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86050" y="5715016"/>
            <a:ext cx="1857388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86050" y="5786454"/>
            <a:ext cx="1857388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14480" y="6215082"/>
            <a:ext cx="171451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500826" y="6215082"/>
            <a:ext cx="164307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500826" y="6286520"/>
            <a:ext cx="164307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714488"/>
            <a:ext cx="7504960" cy="2714644"/>
          </a:xfrm>
        </p:spPr>
        <p:txBody>
          <a:bodyPr>
            <a:normAutofit fontScale="90000"/>
          </a:bodyPr>
          <a:lstStyle/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Союзные предложения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28604"/>
            <a:ext cx="7498080" cy="581979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600" dirty="0" smtClean="0"/>
              <a:t>        </a:t>
            </a:r>
            <a:r>
              <a:rPr lang="ru-RU" b="1" i="1" dirty="0" smtClean="0">
                <a:solidFill>
                  <a:srgbClr val="00B050"/>
                </a:solidFill>
              </a:rPr>
              <a:t>Сложное предложение </a:t>
            </a:r>
            <a:r>
              <a:rPr lang="ru-RU" i="1" dirty="0" smtClean="0">
                <a:solidFill>
                  <a:srgbClr val="00B050"/>
                </a:solidFill>
              </a:rPr>
              <a:t>– это такое предложение , которое имеет в своём составе не менее двух грамматических основ и представляет собой смысловое и грамматическое единство , оформленное интонационно.</a:t>
            </a:r>
            <a:endParaRPr lang="ru-RU" sz="2800" i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Например: </a:t>
            </a:r>
            <a:r>
              <a:rPr lang="ru-RU" sz="3600" b="1" i="1" dirty="0" smtClean="0">
                <a:solidFill>
                  <a:srgbClr val="00B050"/>
                </a:solidFill>
              </a:rPr>
              <a:t>На солнце тёмный лес зардел, в долине пар белеет тонкий, и песню раннюю запел в лазури жаворонок звонкий.</a:t>
            </a:r>
            <a:endParaRPr lang="ru-RU" sz="3600" b="1" i="1" dirty="0">
              <a:solidFill>
                <a:srgbClr val="00B05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500958" y="4143380"/>
            <a:ext cx="71438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28794" y="4643446"/>
            <a:ext cx="121444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928794" y="4714884"/>
            <a:ext cx="121444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429256" y="4643446"/>
            <a:ext cx="71438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86512" y="4572008"/>
            <a:ext cx="1500198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286512" y="4643446"/>
            <a:ext cx="157163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072330" y="5072074"/>
            <a:ext cx="121444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072330" y="5143512"/>
            <a:ext cx="121444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28992" y="5572140"/>
            <a:ext cx="214314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Сложносочиненные предложения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71612"/>
            <a:ext cx="7498080" cy="48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         Сложное предложение , части которого равноправны по смыслу и связаны сочинительными союзами , называются </a:t>
            </a:r>
            <a:r>
              <a:rPr lang="ru-RU" b="1" i="1" dirty="0" smtClean="0">
                <a:solidFill>
                  <a:srgbClr val="00B050"/>
                </a:solidFill>
              </a:rPr>
              <a:t>сложносочиненным предложением.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Например: </a:t>
            </a:r>
            <a:r>
              <a:rPr lang="ru-RU" b="1" i="1" dirty="0" smtClean="0">
                <a:solidFill>
                  <a:srgbClr val="00B050"/>
                </a:solidFill>
              </a:rPr>
              <a:t>Мы запомним суровую осень, скрежет танков и отблеск штыков</a:t>
            </a:r>
            <a:r>
              <a:rPr lang="ru-RU" i="1" dirty="0" smtClean="0">
                <a:solidFill>
                  <a:srgbClr val="00B050"/>
                </a:solidFill>
              </a:rPr>
              <a:t>,       </a:t>
            </a:r>
            <a:r>
              <a:rPr lang="ru-RU" b="1" i="1" dirty="0" smtClean="0">
                <a:solidFill>
                  <a:srgbClr val="00B050"/>
                </a:solidFill>
              </a:rPr>
              <a:t>в сердцах будут жить двадцать восемь самых храбрых твоих сынов.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3571868" y="4643446"/>
            <a:ext cx="428628" cy="428628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</a:rPr>
              <a:t>и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14810" y="4357694"/>
            <a:ext cx="1857388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929322" y="5143512"/>
            <a:ext cx="214314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929322" y="5214950"/>
            <a:ext cx="2143140" cy="1904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857356" y="5572140"/>
            <a:ext cx="3071834" cy="2857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214678" y="6072206"/>
            <a:ext cx="107157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143372" y="4286256"/>
            <a:ext cx="192882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00430" y="4286256"/>
            <a:ext cx="64294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719274" cy="614366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      Сложносочиненные предложения делятся на три вида :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00B050"/>
                </a:solidFill>
              </a:rPr>
              <a:t>сложносочиненные предложения с соединительными союзами :  </a:t>
            </a:r>
            <a:r>
              <a:rPr lang="ru-RU" sz="2400" b="1" i="1" dirty="0" smtClean="0">
                <a:solidFill>
                  <a:srgbClr val="66FF33"/>
                </a:solidFill>
              </a:rPr>
              <a:t>Сидел рыбак веселый на берегу реки; и перед ним по ветру качались тростники.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CC00"/>
                </a:solidFill>
              </a:rPr>
              <a:t>-</a:t>
            </a:r>
            <a:r>
              <a:rPr lang="ru-RU" sz="2400" b="1" i="1" dirty="0" smtClean="0">
                <a:solidFill>
                  <a:srgbClr val="00B050"/>
                </a:solidFill>
              </a:rPr>
              <a:t> сложносочиненные предложения с противительными союзами : </a:t>
            </a:r>
            <a:r>
              <a:rPr lang="ru-RU" sz="2400" b="1" i="1" dirty="0" smtClean="0">
                <a:solidFill>
                  <a:srgbClr val="66FF33"/>
                </a:solidFill>
              </a:rPr>
              <a:t>Меж крутых берегов Волга-речка текла, а на ней , по волнам , легка лодка плыла.</a:t>
            </a:r>
          </a:p>
          <a:p>
            <a:pPr>
              <a:buNone/>
            </a:pPr>
            <a:r>
              <a:rPr lang="ru-RU" sz="2400" dirty="0" smtClean="0">
                <a:solidFill>
                  <a:srgbClr val="00CC00"/>
                </a:solidFill>
              </a:rPr>
              <a:t>- </a:t>
            </a:r>
            <a:r>
              <a:rPr lang="ru-RU" sz="2400" b="1" i="1" dirty="0" smtClean="0">
                <a:solidFill>
                  <a:srgbClr val="00B050"/>
                </a:solidFill>
              </a:rPr>
              <a:t>сложносочиненные предложения с разделительными союзами : </a:t>
            </a:r>
            <a:r>
              <a:rPr lang="ru-RU" sz="2400" b="1" i="1" dirty="0" smtClean="0">
                <a:solidFill>
                  <a:srgbClr val="66FF33"/>
                </a:solidFill>
              </a:rPr>
              <a:t>То ли шелест  колоса, трепет ветерка , то ли гладит волосы теплая рука.</a:t>
            </a:r>
            <a:endParaRPr lang="ru-RU" sz="2400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Сложноподчиненное предложение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571612"/>
            <a:ext cx="7498080" cy="4929222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         </a:t>
            </a:r>
            <a:r>
              <a:rPr lang="ru-RU" sz="3000" i="1" dirty="0" smtClean="0">
                <a:solidFill>
                  <a:srgbClr val="00B050"/>
                </a:solidFill>
              </a:rPr>
              <a:t>Это вид сложного предложения, для которого характерно деление на две основные части: главную и придаточную. Подчинительная связь в таком предложении обуславливается зависимостью одной части от другой, то есть главная часть предполагает обязательное продолжение мысли.    Например : </a:t>
            </a:r>
            <a:r>
              <a:rPr lang="ru-RU" sz="3500" b="1" i="1" dirty="0" smtClean="0">
                <a:solidFill>
                  <a:srgbClr val="00B050"/>
                </a:solidFill>
              </a:rPr>
              <a:t>Когда поднимался ветер , на поверхности озера вздувались и бежали мелкие короткие волны. 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072330" y="5072074"/>
            <a:ext cx="107157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857752" y="5072074"/>
            <a:ext cx="200026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857752" y="5143512"/>
            <a:ext cx="200026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572264" y="5929330"/>
            <a:ext cx="121444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00760" y="5500702"/>
            <a:ext cx="207170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00760" y="5572140"/>
            <a:ext cx="207170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28794" y="5929330"/>
            <a:ext cx="128588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928794" y="6000768"/>
            <a:ext cx="128588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3500430" y="4572008"/>
            <a:ext cx="1214446" cy="642942"/>
          </a:xfrm>
          <a:prstGeom prst="flowChartConnector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Когда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7862150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4000" b="1" i="1" dirty="0" smtClean="0">
                <a:solidFill>
                  <a:srgbClr val="00CC00"/>
                </a:solidFill>
              </a:rPr>
              <a:t>По значению и строению сложноподчиненные предложения делятся на три основные группы, которые соотносятся с тремя группами второстепенных членов предложения: определительные, изъяснительные , обстоятельственные.</a:t>
            </a:r>
            <a:endParaRPr lang="ru-RU" b="1" i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226</TotalTime>
  <Words>549</Words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Слайд 2</vt:lpstr>
      <vt:lpstr>Бессоюзные предложения</vt:lpstr>
      <vt:lpstr>Союзные предложения</vt:lpstr>
      <vt:lpstr>Слайд 5</vt:lpstr>
      <vt:lpstr>Сложносочиненные предложения</vt:lpstr>
      <vt:lpstr>Слайд 7</vt:lpstr>
      <vt:lpstr>Сложноподчиненное предложение</vt:lpstr>
      <vt:lpstr>Слайд 9</vt:lpstr>
      <vt:lpstr>Определительные придаточные </vt:lpstr>
      <vt:lpstr>         Изъяснительные    (дополнительные) придаточные</vt:lpstr>
      <vt:lpstr>      Обстоятельственные придаточные </vt:lpstr>
      <vt:lpstr>Слайд 13</vt:lpstr>
      <vt:lpstr>   Определить вид сложного предложения: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Олег</cp:lastModifiedBy>
  <cp:revision>35</cp:revision>
  <dcterms:created xsi:type="dcterms:W3CDTF">2011-12-18T10:31:35Z</dcterms:created>
  <dcterms:modified xsi:type="dcterms:W3CDTF">2012-07-26T10:24:49Z</dcterms:modified>
</cp:coreProperties>
</file>