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5" r:id="rId4"/>
    <p:sldId id="275" r:id="rId5"/>
    <p:sldId id="277" r:id="rId6"/>
    <p:sldId id="276" r:id="rId7"/>
    <p:sldId id="271" r:id="rId8"/>
    <p:sldId id="264" r:id="rId9"/>
    <p:sldId id="278" r:id="rId10"/>
    <p:sldId id="259" r:id="rId11"/>
    <p:sldId id="272" r:id="rId12"/>
    <p:sldId id="268" r:id="rId13"/>
    <p:sldId id="279" r:id="rId14"/>
    <p:sldId id="269" r:id="rId15"/>
    <p:sldId id="262" r:id="rId16"/>
    <p:sldId id="274" r:id="rId17"/>
    <p:sldId id="263" r:id="rId1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8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5113655" y="7383194"/>
            <a:ext cx="2523932" cy="970671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05408" y="1035052"/>
            <a:ext cx="6047184" cy="1960033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05408" y="3000373"/>
            <a:ext cx="6047184" cy="23368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028700" y="8016876"/>
            <a:ext cx="4343400" cy="486833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028700" y="7534273"/>
            <a:ext cx="4343400" cy="486833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6294185" y="7669743"/>
            <a:ext cx="377190" cy="486833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086350" y="508000"/>
            <a:ext cx="1428750" cy="73152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508000"/>
            <a:ext cx="4686300" cy="73152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56659"/>
            <a:ext cx="6172200" cy="186537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2510411"/>
            <a:ext cx="6172200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593592" y="8640064"/>
            <a:ext cx="1600200" cy="402336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2900" y="8641293"/>
            <a:ext cx="3195042" cy="401108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5276" y="9379"/>
            <a:ext cx="6847449" cy="9115865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5113655" y="790137"/>
            <a:ext cx="2523932" cy="970671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216724" y="8636000"/>
            <a:ext cx="1600200" cy="4064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964532" y="8641293"/>
            <a:ext cx="3195042" cy="401108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38292" y="1079499"/>
            <a:ext cx="377190" cy="40110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4851596" y="12508"/>
            <a:ext cx="2004646" cy="2533613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9379"/>
            <a:ext cx="6852725" cy="9125244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361953"/>
            <a:ext cx="5429250" cy="1816100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50" y="2178048"/>
            <a:ext cx="2914650" cy="3048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296584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296584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593592" y="8641292"/>
            <a:ext cx="1600200" cy="402336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" y="8641292"/>
            <a:ext cx="3195042" cy="40233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5692140" y="8641292"/>
            <a:ext cx="377190" cy="40233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149" y="387643"/>
            <a:ext cx="800100" cy="8205216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3755" y="387643"/>
            <a:ext cx="435768" cy="402336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023755" y="4569499"/>
            <a:ext cx="435768" cy="402336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516672" y="387643"/>
            <a:ext cx="5143500" cy="40233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1516672" y="4569499"/>
            <a:ext cx="5143500" cy="40233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593592" y="8641292"/>
            <a:ext cx="1597914" cy="402336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42900" y="8641292"/>
            <a:ext cx="3195828" cy="402336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5692140" y="8644128"/>
            <a:ext cx="377190" cy="402336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593592" y="8641292"/>
            <a:ext cx="1600200" cy="402336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42900" y="8642521"/>
            <a:ext cx="3195042" cy="401108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5692140" y="8641292"/>
            <a:ext cx="377190" cy="40233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490219"/>
            <a:ext cx="685800" cy="79248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51892" y="490219"/>
            <a:ext cx="1828800" cy="79248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738438" y="426720"/>
            <a:ext cx="3957066" cy="798576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09232" y="8741664"/>
            <a:ext cx="1600200" cy="402336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851892" y="8741664"/>
            <a:ext cx="3857340" cy="402336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307932" y="8741664"/>
            <a:ext cx="377190" cy="402336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201195"/>
            <a:ext cx="685800" cy="85344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53678" y="498621"/>
            <a:ext cx="5500116" cy="73152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50" y="7823200"/>
            <a:ext cx="5500116" cy="9144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81144" y="8741664"/>
            <a:ext cx="1577340" cy="402336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877824" y="8742892"/>
            <a:ext cx="3711054" cy="402336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62894" y="8741664"/>
            <a:ext cx="274320" cy="402336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5276" y="18758"/>
            <a:ext cx="6847449" cy="9115865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9379"/>
            <a:ext cx="6852725" cy="9125244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4851596" y="6597880"/>
            <a:ext cx="2004646" cy="2533613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42900" y="356659"/>
            <a:ext cx="6172200" cy="1865376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42900" y="2510411"/>
            <a:ext cx="6172200" cy="6096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3593592" y="8641292"/>
            <a:ext cx="1600200" cy="402336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42900" y="8642521"/>
            <a:ext cx="3195042" cy="401108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5692140" y="8641292"/>
            <a:ext cx="377190" cy="402336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5408" y="1035053"/>
            <a:ext cx="6047184" cy="1376708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Логопедическое занятие  по работе над дислексией и дисграфией по теме: 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5408" y="3000372"/>
            <a:ext cx="6047184" cy="3803875"/>
          </a:xfrm>
        </p:spPr>
        <p:txBody>
          <a:bodyPr>
            <a:normAutofit fontScale="92500" lnSpcReduction="20000"/>
          </a:bodyPr>
          <a:lstStyle/>
          <a:p>
            <a:r>
              <a:rPr lang="ru-RU" sz="4100" b="1" dirty="0" smtClean="0">
                <a:solidFill>
                  <a:schemeClr val="tx1"/>
                </a:solidFill>
              </a:rPr>
              <a:t>Автоматизация  звука </a:t>
            </a:r>
            <a:r>
              <a:rPr lang="en-US" sz="4100" b="1" dirty="0" smtClean="0">
                <a:solidFill>
                  <a:schemeClr val="tx1"/>
                </a:solidFill>
              </a:rPr>
              <a:t>[C]</a:t>
            </a:r>
            <a:r>
              <a:rPr lang="ru-RU" sz="4100" b="1" dirty="0" smtClean="0">
                <a:solidFill>
                  <a:schemeClr val="tx1"/>
                </a:solidFill>
              </a:rPr>
              <a:t> на материале русской народной сказки «Снегурочка</a:t>
            </a:r>
            <a:r>
              <a:rPr lang="ru-RU" sz="3600" b="1" dirty="0" smtClean="0">
                <a:solidFill>
                  <a:schemeClr val="tx1"/>
                </a:solidFill>
              </a:rPr>
              <a:t>»</a:t>
            </a:r>
          </a:p>
          <a:p>
            <a:endParaRPr lang="ru-RU" sz="3600" b="1" dirty="0" smtClean="0">
              <a:solidFill>
                <a:schemeClr val="tx1"/>
              </a:solidFill>
            </a:endParaRPr>
          </a:p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Составители: 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Галкина Л.Н., учитель – логопед;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 Медведева О.Н., учитель - дефектолог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56658"/>
            <a:ext cx="6172200" cy="3639277"/>
          </a:xfrm>
        </p:spPr>
        <p:txBody>
          <a:bodyPr>
            <a:normAutofit/>
          </a:bodyPr>
          <a:lstStyle/>
          <a:p>
            <a:pPr lvl="0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-Расскажите как выглядят старики?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-Любят ли они Снегурочку, что на это указывает?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4" name="Picture 2" descr="C:\Users\Людмила\Documents\Pictures\2012-06-08\0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17024" y="5436096"/>
            <a:ext cx="4987831" cy="33357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56658"/>
            <a:ext cx="6172200" cy="2775181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Какое время года наступает вслед за зимой?</a:t>
            </a:r>
            <a:br>
              <a:rPr lang="ru-RU" sz="3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изменилась природа?</a:t>
            </a:r>
            <a:br>
              <a:rPr lang="ru-RU" sz="3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Какой стала Снегурочка? -Почему запечалилась Снегурочка?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4664" y="3347865"/>
            <a:ext cx="5256584" cy="417646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    Прошла зима.</a:t>
            </a:r>
          </a:p>
          <a:p>
            <a:pPr>
              <a:buNone/>
            </a:pPr>
            <a:r>
              <a:rPr lang="ru-RU" dirty="0" smtClean="0"/>
              <a:t>       Начало пригревать весеннее солнышко. Зазеленела трава на проталинах, запели жаворонки.</a:t>
            </a:r>
          </a:p>
          <a:p>
            <a:pPr>
              <a:buNone/>
            </a:pPr>
            <a:r>
              <a:rPr lang="ru-RU" dirty="0" smtClean="0"/>
              <a:t>       А Снегурочка вдруг запечалилась.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Куда позвали Снегурочку летом подружки?</a:t>
            </a:r>
            <a:b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стали девочки играть?</a:t>
            </a:r>
            <a:b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42900" y="1835696"/>
            <a:ext cx="6172200" cy="6770715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24944" y="5220071"/>
            <a:ext cx="3384376" cy="316835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Что </a:t>
            </a:r>
            <a:r>
              <a:rPr lang="ru-RU" sz="32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лучилось </a:t>
            </a:r>
            <a:r>
              <a:rPr lang="ru-RU" sz="32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 </a:t>
            </a:r>
            <a:r>
              <a:rPr lang="ru-RU" sz="32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негурочкой?</a:t>
            </a:r>
            <a:b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32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9448" y="4283968"/>
            <a:ext cx="3521640" cy="432187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Ответьте на вопросы.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Что </a:t>
            </a:r>
            <a:r>
              <a:rPr lang="ru-RU" sz="32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лучилось </a:t>
            </a:r>
            <a:r>
              <a:rPr lang="ru-RU" sz="32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 </a:t>
            </a:r>
            <a:r>
              <a:rPr lang="ru-RU" sz="32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негурочкой?</a:t>
            </a:r>
          </a:p>
          <a:p>
            <a:pPr lvl="0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Почему </a:t>
            </a:r>
            <a:r>
              <a:rPr lang="ru-RU" sz="32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негурочка ра</a:t>
            </a:r>
            <a:r>
              <a:rPr lang="ru-RU" sz="32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таяла?</a:t>
            </a:r>
          </a:p>
          <a:p>
            <a:pPr lvl="0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какое время года это </a:t>
            </a:r>
            <a:r>
              <a:rPr lang="ru-RU" sz="32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лучилось?</a:t>
            </a:r>
          </a:p>
          <a:p>
            <a:pPr lvl="0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Жалко ли вам </a:t>
            </a:r>
            <a:r>
              <a:rPr lang="ru-RU" sz="32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негурочку?</a:t>
            </a:r>
          </a:p>
          <a:p>
            <a:pPr lvl="0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если бы </a:t>
            </a:r>
            <a:r>
              <a:rPr lang="ru-RU" sz="32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негурочка не </a:t>
            </a:r>
            <a:r>
              <a:rPr lang="ru-RU" sz="32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тала прыгать через ко</a:t>
            </a:r>
            <a:r>
              <a:rPr lang="ru-RU" sz="32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тер, то погибла она или нет?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Почему опечалились </a:t>
            </a:r>
            <a:r>
              <a:rPr lang="ru-RU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тарик </a:t>
            </a:r>
            <a:r>
              <a:rPr lang="ru-RU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 </a:t>
            </a:r>
            <a:r>
              <a:rPr lang="ru-RU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тарухой?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146" name="Picture 2" descr="C:\Users\Людмила\Documents\Pictures\2012-06-08\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12776" y="4403402"/>
            <a:ext cx="5102324" cy="33983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23529"/>
            <a:ext cx="5047456" cy="936103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План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80728" y="1234142"/>
            <a:ext cx="4896544" cy="6124754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sz="2800" b="1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2800" b="1" dirty="0" smtClean="0"/>
              <a:t>До появления Снегурочки.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b="1" dirty="0" smtClean="0"/>
              <a:t>Слепили Снегурочку.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b="1" dirty="0" smtClean="0"/>
              <a:t>Описание Снегурочки.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b="1" dirty="0" smtClean="0"/>
              <a:t>Описание старика и старухи.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b="1" dirty="0" smtClean="0"/>
              <a:t>Занятия Снегурочки зимой и весной.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b="1" dirty="0" smtClean="0"/>
              <a:t>Смена настроения Снегурочки.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b="1" dirty="0" smtClean="0"/>
              <a:t>Игры летом.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b="1" dirty="0" smtClean="0"/>
              <a:t>Пожелания старику и старухе.</a:t>
            </a:r>
            <a:endParaRPr lang="ru-RU" sz="28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казочный персонаж, который </a:t>
            </a:r>
            <a:r>
              <a:rPr lang="ru-RU" sz="32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делали из </a:t>
            </a:r>
            <a:r>
              <a:rPr lang="ru-RU" sz="32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нега  не может </a:t>
            </a:r>
            <a:r>
              <a:rPr lang="ru-RU" sz="32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уществовать в теплые времена года.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170" name="Picture 2" descr="C:\Users\Людмила\Documents\Pictures\2012-06-08\0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grayscl/>
          </a:blip>
          <a:stretch>
            <a:fillRect/>
          </a:stretch>
        </p:blipFill>
        <p:spPr bwMode="auto">
          <a:xfrm>
            <a:off x="2780928" y="4986596"/>
            <a:ext cx="2560298" cy="3521163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403648"/>
            <a:ext cx="6172200" cy="7344816"/>
          </a:xfrm>
        </p:spPr>
        <p:txBody>
          <a:bodyPr>
            <a:noAutofit/>
          </a:bodyPr>
          <a:lstStyle/>
          <a:p>
            <a:pPr lvl="0"/>
            <a:r>
              <a:rPr lang="ru-RU" sz="28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Повторение.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-Как называется сказка, которую мы будем читать?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-Почему так называется?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-О ком говорится в сказке?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-О чем говорится в сказке?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-Понравилась ли сказка?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-А что особенно вам запомнилось?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-Чем закончилась сказка? -Какой у нее конец?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-Жалко ли вам Снегурочку?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0648" y="323528"/>
            <a:ext cx="626469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Будем читать сказку, составлять план пересказывать.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42900" y="3491879"/>
            <a:ext cx="6172200" cy="5114531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683568"/>
            <a:ext cx="6172200" cy="2448272"/>
          </a:xfrm>
        </p:spPr>
        <p:txBody>
          <a:bodyPr>
            <a:no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48680" y="1331640"/>
            <a:ext cx="50405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Прочтение и обсуждение сюжета сказки.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-Как жили старик со старухой?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-Какое горе у них было?</a:t>
            </a:r>
          </a:p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-Когда это случилось?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2800" dirty="0"/>
          </a:p>
        </p:txBody>
      </p:sp>
      <p:pic>
        <p:nvPicPr>
          <p:cNvPr id="20" name="Содержимое 19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45024" y="6444208"/>
            <a:ext cx="2527176" cy="18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56659"/>
            <a:ext cx="6172200" cy="974981"/>
          </a:xfrm>
        </p:spPr>
        <p:txBody>
          <a:bodyPr>
            <a:norm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Прочитайте, как старик со старухой лепили Снегурочку.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6712" y="2339752"/>
            <a:ext cx="5678388" cy="626665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i="1" dirty="0" smtClean="0"/>
              <a:t>      Надел </a:t>
            </a:r>
            <a:r>
              <a:rPr lang="ru-RU" b="1" i="1" dirty="0" smtClean="0">
                <a:solidFill>
                  <a:srgbClr val="0070C0"/>
                </a:solidFill>
              </a:rPr>
              <a:t>с</a:t>
            </a:r>
            <a:r>
              <a:rPr lang="ru-RU" b="1" i="1" dirty="0" smtClean="0"/>
              <a:t>тарик шапку, вышли они на огород и принялись дочку из </a:t>
            </a:r>
            <a:r>
              <a:rPr lang="ru-RU" b="1" i="1" dirty="0" smtClean="0">
                <a:solidFill>
                  <a:srgbClr val="0070C0"/>
                </a:solidFill>
              </a:rPr>
              <a:t>с</a:t>
            </a:r>
            <a:r>
              <a:rPr lang="ru-RU" b="1" i="1" dirty="0" smtClean="0"/>
              <a:t>нега лепить. </a:t>
            </a:r>
            <a:r>
              <a:rPr lang="ru-RU" b="1" i="1" dirty="0" smtClean="0">
                <a:solidFill>
                  <a:srgbClr val="0070C0"/>
                </a:solidFill>
              </a:rPr>
              <a:t>С</a:t>
            </a:r>
            <a:r>
              <a:rPr lang="ru-RU" b="1" i="1" dirty="0" smtClean="0"/>
              <a:t>катали они </a:t>
            </a:r>
            <a:r>
              <a:rPr lang="ru-RU" b="1" i="1" dirty="0" smtClean="0">
                <a:solidFill>
                  <a:srgbClr val="0070C0"/>
                </a:solidFill>
              </a:rPr>
              <a:t>с</a:t>
            </a:r>
            <a:r>
              <a:rPr lang="ru-RU" b="1" i="1" dirty="0" smtClean="0"/>
              <a:t>нежной ком, ручки, ножки приладили, </a:t>
            </a:r>
            <a:r>
              <a:rPr lang="ru-RU" b="1" i="1" dirty="0" smtClean="0">
                <a:solidFill>
                  <a:srgbClr val="0070C0"/>
                </a:solidFill>
              </a:rPr>
              <a:t>с</a:t>
            </a:r>
            <a:r>
              <a:rPr lang="ru-RU" b="1" i="1" dirty="0" smtClean="0"/>
              <a:t>верху </a:t>
            </a:r>
            <a:r>
              <a:rPr lang="ru-RU" b="1" i="1" dirty="0" smtClean="0">
                <a:solidFill>
                  <a:srgbClr val="0070C0"/>
                </a:solidFill>
              </a:rPr>
              <a:t>с</a:t>
            </a:r>
            <a:r>
              <a:rPr lang="ru-RU" b="1" i="1" dirty="0" smtClean="0"/>
              <a:t>нежную голову при</a:t>
            </a:r>
            <a:r>
              <a:rPr lang="ru-RU" b="1" i="1" dirty="0" smtClean="0">
                <a:solidFill>
                  <a:srgbClr val="0070C0"/>
                </a:solidFill>
              </a:rPr>
              <a:t>с</a:t>
            </a:r>
            <a:r>
              <a:rPr lang="ru-RU" b="1" i="1" dirty="0" smtClean="0"/>
              <a:t>тавили. Вылепил </a:t>
            </a:r>
            <a:r>
              <a:rPr lang="ru-RU" b="1" i="1" dirty="0" smtClean="0">
                <a:solidFill>
                  <a:srgbClr val="0070C0"/>
                </a:solidFill>
              </a:rPr>
              <a:t>с</a:t>
            </a:r>
            <a:r>
              <a:rPr lang="ru-RU" b="1" i="1" dirty="0" smtClean="0"/>
              <a:t>тарик носик, рот, подбородок. Глядь — а у </a:t>
            </a:r>
            <a:r>
              <a:rPr lang="ru-RU" b="1" i="1" dirty="0" smtClean="0">
                <a:solidFill>
                  <a:srgbClr val="0070C0"/>
                </a:solidFill>
              </a:rPr>
              <a:t>С</a:t>
            </a:r>
            <a:r>
              <a:rPr lang="ru-RU" b="1" i="1" dirty="0" smtClean="0"/>
              <a:t>негурочки губы порозовели, глазки открылись; </a:t>
            </a:r>
            <a:r>
              <a:rPr lang="ru-RU" b="1" i="1" dirty="0" smtClean="0">
                <a:solidFill>
                  <a:srgbClr val="0070C0"/>
                </a:solidFill>
              </a:rPr>
              <a:t>с</a:t>
            </a:r>
            <a:r>
              <a:rPr lang="ru-RU" b="1" i="1" dirty="0" smtClean="0"/>
              <a:t>мотрит она на </a:t>
            </a:r>
            <a:r>
              <a:rPr lang="ru-RU" b="1" i="1" dirty="0" smtClean="0">
                <a:solidFill>
                  <a:srgbClr val="0070C0"/>
                </a:solidFill>
              </a:rPr>
              <a:t>с</a:t>
            </a:r>
            <a:r>
              <a:rPr lang="ru-RU" b="1" i="1" dirty="0" smtClean="0"/>
              <a:t>тариков и улыбается. Потом закивала головкой, зашевелила ручками, ножками, </a:t>
            </a:r>
            <a:r>
              <a:rPr lang="ru-RU" b="1" i="1" dirty="0" smtClean="0">
                <a:solidFill>
                  <a:srgbClr val="0070C0"/>
                </a:solidFill>
              </a:rPr>
              <a:t>с</a:t>
            </a:r>
            <a:r>
              <a:rPr lang="ru-RU" b="1" i="1" dirty="0" smtClean="0"/>
              <a:t>тряхнула с себя </a:t>
            </a:r>
            <a:r>
              <a:rPr lang="ru-RU" b="1" i="1" dirty="0" smtClean="0">
                <a:solidFill>
                  <a:srgbClr val="0070C0"/>
                </a:solidFill>
              </a:rPr>
              <a:t>с</a:t>
            </a:r>
            <a:r>
              <a:rPr lang="ru-RU" b="1" i="1" dirty="0" smtClean="0"/>
              <a:t>нег — и вышла из </a:t>
            </a:r>
            <a:r>
              <a:rPr lang="ru-RU" b="1" i="1" dirty="0" smtClean="0">
                <a:solidFill>
                  <a:srgbClr val="0070C0"/>
                </a:solidFill>
              </a:rPr>
              <a:t>с</a:t>
            </a:r>
            <a:r>
              <a:rPr lang="ru-RU" b="1" i="1" dirty="0" smtClean="0"/>
              <a:t>угроба живая девочка.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Расскажите , что изображено на рисунке.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20888" y="4355976"/>
            <a:ext cx="3320122" cy="4249862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683568"/>
            <a:ext cx="6172200" cy="1368152"/>
          </a:xfrm>
        </p:spPr>
        <p:txBody>
          <a:bodyPr>
            <a:no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4664" y="3203848"/>
            <a:ext cx="6110436" cy="54025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Повторите слова. Какое слово лишнее? Почему?</a:t>
            </a:r>
          </a:p>
          <a:p>
            <a:r>
              <a:rPr lang="ru-RU" u="sng" dirty="0" smtClean="0"/>
              <a:t>С</a:t>
            </a:r>
            <a:r>
              <a:rPr lang="ru-RU" dirty="0" smtClean="0"/>
              <a:t>нег</a:t>
            </a:r>
          </a:p>
          <a:p>
            <a:r>
              <a:rPr lang="ru-RU" u="sng" dirty="0" smtClean="0"/>
              <a:t>с</a:t>
            </a:r>
            <a:r>
              <a:rPr lang="ru-RU" dirty="0" smtClean="0"/>
              <a:t>нежок</a:t>
            </a:r>
          </a:p>
          <a:p>
            <a:r>
              <a:rPr lang="ru-RU" u="sng" dirty="0" smtClean="0"/>
              <a:t>с</a:t>
            </a:r>
            <a:r>
              <a:rPr lang="ru-RU" dirty="0" smtClean="0"/>
              <a:t>нежный</a:t>
            </a:r>
          </a:p>
          <a:p>
            <a:r>
              <a:rPr lang="ru-RU" u="sng" dirty="0" smtClean="0"/>
              <a:t>С</a:t>
            </a:r>
            <a:r>
              <a:rPr lang="ru-RU" dirty="0" smtClean="0"/>
              <a:t>негурочка</a:t>
            </a:r>
          </a:p>
          <a:p>
            <a:r>
              <a:rPr lang="ru-RU" u="sng" dirty="0" smtClean="0"/>
              <a:t>С</a:t>
            </a:r>
            <a:r>
              <a:rPr lang="ru-RU" dirty="0" smtClean="0"/>
              <a:t>неговик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с</a:t>
            </a:r>
            <a:r>
              <a:rPr lang="ru-RU" dirty="0" smtClean="0"/>
              <a:t>угроб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48680" y="539553"/>
            <a:ext cx="50405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2800" dirty="0"/>
          </a:p>
        </p:txBody>
      </p:sp>
      <p:sp>
        <p:nvSpPr>
          <p:cNvPr id="8" name="Арка 7"/>
          <p:cNvSpPr/>
          <p:nvPr/>
        </p:nvSpPr>
        <p:spPr>
          <a:xfrm>
            <a:off x="908720" y="4788024"/>
            <a:ext cx="792088" cy="14401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Арка 10"/>
          <p:cNvSpPr/>
          <p:nvPr/>
        </p:nvSpPr>
        <p:spPr>
          <a:xfrm>
            <a:off x="980728" y="5364088"/>
            <a:ext cx="783704" cy="14401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Арка 13"/>
          <p:cNvSpPr/>
          <p:nvPr/>
        </p:nvSpPr>
        <p:spPr>
          <a:xfrm>
            <a:off x="980728" y="5940152"/>
            <a:ext cx="783704" cy="14401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Арка 14"/>
          <p:cNvSpPr/>
          <p:nvPr/>
        </p:nvSpPr>
        <p:spPr>
          <a:xfrm>
            <a:off x="980728" y="6516216"/>
            <a:ext cx="783704" cy="14401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Арка 15"/>
          <p:cNvSpPr/>
          <p:nvPr/>
        </p:nvSpPr>
        <p:spPr>
          <a:xfrm>
            <a:off x="908720" y="7092280"/>
            <a:ext cx="783704" cy="14401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Арка 12"/>
          <p:cNvSpPr/>
          <p:nvPr/>
        </p:nvSpPr>
        <p:spPr>
          <a:xfrm>
            <a:off x="908720" y="4355976"/>
            <a:ext cx="792088" cy="14401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6672" y="611560"/>
            <a:ext cx="5904656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Какие слова мы называем однокоренными?</a:t>
            </a: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56659"/>
            <a:ext cx="6172200" cy="1407029"/>
          </a:xfrm>
        </p:spPr>
        <p:txBody>
          <a:bodyPr>
            <a:no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Составьте аппликацию из фигур.</a:t>
            </a:r>
            <a:r>
              <a:rPr lang="ru-RU" sz="3200" b="1" dirty="0" smtClean="0">
                <a:effectLst/>
              </a:rPr>
              <a:t/>
            </a:r>
            <a:br>
              <a:rPr lang="ru-RU" sz="3200" b="1" dirty="0" smtClean="0">
                <a:effectLst/>
              </a:rPr>
            </a:br>
            <a:endParaRPr lang="ru-RU" sz="3200" dirty="0">
              <a:effectLst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 r="-4404"/>
          <a:stretch>
            <a:fillRect/>
          </a:stretch>
        </p:blipFill>
        <p:spPr bwMode="auto">
          <a:xfrm rot="17361452">
            <a:off x="1481510" y="2548179"/>
            <a:ext cx="648072" cy="136815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screen"/>
          <a:srcRect t="-6027"/>
          <a:stretch>
            <a:fillRect/>
          </a:stretch>
        </p:blipFill>
        <p:spPr bwMode="auto">
          <a:xfrm rot="19508070">
            <a:off x="1085458" y="4748366"/>
            <a:ext cx="1267187" cy="126817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 rot="803758">
            <a:off x="3356992" y="1763688"/>
            <a:ext cx="2452373" cy="100811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952407">
            <a:off x="4658681" y="4460655"/>
            <a:ext cx="936104" cy="122413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927839">
            <a:off x="692696" y="7308304"/>
            <a:ext cx="1224136" cy="119617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0428154">
            <a:off x="2879046" y="6537078"/>
            <a:ext cx="2452373" cy="100905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56658"/>
            <a:ext cx="6172200" cy="4071325"/>
          </a:xfrm>
        </p:spPr>
        <p:txBody>
          <a:bodyPr>
            <a:normAutofit/>
          </a:bodyPr>
          <a:lstStyle/>
          <a:p>
            <a:pPr lvl="0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/>
              </a:rPr>
              <a:t>Ответьте на вопросы: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/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-В какое время года появилась Снегурочка?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-Как стала расти Снегурочка?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-Расскажите как выглядит Снегурочка?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Какой у нее характер?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Picture 2" descr="C:\Users\Людмила\Documents\Pictures\2012-06-08\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32112" y="5580112"/>
            <a:ext cx="5082988" cy="30243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2900" y="356659"/>
            <a:ext cx="6172200" cy="1335021"/>
          </a:xfrm>
        </p:spPr>
        <p:txBody>
          <a:bodyPr>
            <a:norm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Описание Снегурочки.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80728" y="2627784"/>
            <a:ext cx="5534372" cy="597862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И стала расти у стариков дочка не по дням, а по часам; что ни день, то все краше становится. Сама </a:t>
            </a:r>
            <a:r>
              <a:rPr lang="ru-RU" u="sng" dirty="0" smtClean="0"/>
              <a:t>беленькая</a:t>
            </a:r>
            <a:r>
              <a:rPr lang="ru-RU" dirty="0" smtClean="0"/>
              <a:t>, точно снег, коса русая до пояса, только румянца нет вовсе.</a:t>
            </a:r>
          </a:p>
          <a:p>
            <a:pPr>
              <a:buNone/>
            </a:pPr>
            <a:r>
              <a:rPr lang="ru-RU" dirty="0" smtClean="0"/>
              <a:t>      Не нарадуются старики на дочку, души в ней не чают. Растет дочка и </a:t>
            </a:r>
            <a:r>
              <a:rPr lang="ru-RU" u="sng" dirty="0" smtClean="0"/>
              <a:t>умная</a:t>
            </a:r>
            <a:r>
              <a:rPr lang="ru-RU" dirty="0" smtClean="0"/>
              <a:t>, и </a:t>
            </a:r>
            <a:r>
              <a:rPr lang="ru-RU" u="sng" dirty="0" smtClean="0"/>
              <a:t>смышленая</a:t>
            </a:r>
            <a:r>
              <a:rPr lang="ru-RU" dirty="0" smtClean="0"/>
              <a:t>, и </a:t>
            </a:r>
            <a:r>
              <a:rPr lang="ru-RU" u="sng" dirty="0" smtClean="0"/>
              <a:t>веселая</a:t>
            </a:r>
            <a:r>
              <a:rPr lang="ru-RU" dirty="0" smtClean="0"/>
              <a:t>. Со всеми </a:t>
            </a:r>
            <a:r>
              <a:rPr lang="ru-RU" u="sng" dirty="0" smtClean="0"/>
              <a:t>ласковая</a:t>
            </a:r>
            <a:r>
              <a:rPr lang="ru-RU" dirty="0" smtClean="0"/>
              <a:t>, </a:t>
            </a:r>
            <a:r>
              <a:rPr lang="ru-RU" u="sng" dirty="0" smtClean="0"/>
              <a:t>приветливая</a:t>
            </a:r>
            <a:r>
              <a:rPr lang="ru-RU" dirty="0" smtClean="0"/>
              <a:t>. И работа у Снегурочки в руках спорится, а песню запоет — заслушаешься.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</TotalTime>
  <Words>421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Яркая</vt:lpstr>
      <vt:lpstr>Логопедическое занятие  по работе над дислексией и дисграфией по теме: </vt:lpstr>
      <vt:lpstr>Повторение. -Как называется сказка, которую мы будем читать? -Почему так называется? -О ком говорится в сказке? -О чем говорится в сказке? -Понравилась ли сказка? -А что особенно вам запомнилось? -Чем закончилась сказка? -Какой у нее конец? -Жалко ли вам Снегурочку? </vt:lpstr>
      <vt:lpstr>  </vt:lpstr>
      <vt:lpstr>Прочитайте, как старик со старухой лепили Снегурочку.</vt:lpstr>
      <vt:lpstr>Расскажите , что изображено на рисунке.</vt:lpstr>
      <vt:lpstr>  </vt:lpstr>
      <vt:lpstr>Составьте аппликацию из фигур. </vt:lpstr>
      <vt:lpstr>Ответьте на вопросы:  -В какое время года появилась Снегурочка? -Как стала расти Снегурочка? -Расскажите как выглядит Снегурочка? - Какой у нее характер? </vt:lpstr>
      <vt:lpstr>Описание Снегурочки.</vt:lpstr>
      <vt:lpstr>-Расскажите как выглядят старики? -Любят ли они Снегурочку, что на это указывает?  </vt:lpstr>
      <vt:lpstr>Какое время года наступает вслед за зимой? Как изменилась природа? Какой стала Снегурочка? -Почему запечалилась Снегурочка?  </vt:lpstr>
      <vt:lpstr>Куда позвали Снегурочку летом подружки? Как стали девочки играть? </vt:lpstr>
      <vt:lpstr>Что случилось со Снегурочкой? </vt:lpstr>
      <vt:lpstr>Ответьте на вопросы.</vt:lpstr>
      <vt:lpstr>Почему опечалились старик со старухой?</vt:lpstr>
      <vt:lpstr> План</vt:lpstr>
      <vt:lpstr>Сказочный персонаж, который сделали из снега  не может существовать в теплые времена года.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Логопедическое занятие</dc:title>
  <dc:creator>Людмила</dc:creator>
  <cp:lastModifiedBy>Людмила</cp:lastModifiedBy>
  <cp:revision>35</cp:revision>
  <dcterms:created xsi:type="dcterms:W3CDTF">2012-07-12T14:06:48Z</dcterms:created>
  <dcterms:modified xsi:type="dcterms:W3CDTF">2012-07-26T10:42:56Z</dcterms:modified>
</cp:coreProperties>
</file>