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87" r:id="rId3"/>
    <p:sldId id="257" r:id="rId4"/>
    <p:sldId id="259" r:id="rId5"/>
    <p:sldId id="258" r:id="rId6"/>
    <p:sldId id="260" r:id="rId7"/>
    <p:sldId id="288" r:id="rId8"/>
    <p:sldId id="261" r:id="rId9"/>
    <p:sldId id="264" r:id="rId10"/>
    <p:sldId id="262" r:id="rId11"/>
    <p:sldId id="265" r:id="rId12"/>
    <p:sldId id="266" r:id="rId13"/>
    <p:sldId id="269" r:id="rId14"/>
    <p:sldId id="272" r:id="rId15"/>
    <p:sldId id="267" r:id="rId16"/>
    <p:sldId id="268" r:id="rId17"/>
    <p:sldId id="277" r:id="rId18"/>
    <p:sldId id="279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305800" cy="471490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Государственное образовательное учреждение дополнительного профессионального образования (повышения квалификации специалистов) Московской области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Педагогическая Академия Последипломного Образования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Кафедра  математических дисциплин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Выполнила: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математики Солдатова О.М. МОУ «Гимназия №5» г.Юбилейного Московской области.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Руководитель: Павлов А.Н.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Пример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В коробке 4 синих, 3 белых и 2 желтых фишки. Они тщательно перемешиваются, и наудачу извлекается одна из них. Найдите вероятность того, что она окажется : а) белой; б) желтой; в) синей.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53854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Событию А — «появлению синей фишки», благоприятствуют 4 исхода поэтому Р(А)=4/9</a:t>
            </a:r>
          </a:p>
          <a:p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б) Событию В — «появлению белой фишки», благоприятствуют 3 исхода поэтому Р(В)=3/9 </a:t>
            </a:r>
          </a:p>
          <a:p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в) Событию С — «появлению желтой фишки», благоприятствуют 2 исхода поэтому Р(С)=2/9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Пример 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Одновременно бросают две игральные кости, на гранях которых нанесены очки 1,2,3,4,5,6. Какова вероятность того, что сумма очков, выпавших на двух костях, равна восьми?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solidFill>
                  <a:schemeClr val="tx2"/>
                </a:solidFill>
              </a:rPr>
              <a:t>Решение</a:t>
            </a:r>
          </a:p>
          <a:p>
            <a:pPr>
              <a:buNone/>
            </a:pPr>
            <a:r>
              <a:rPr 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36- равновозможных исходов.</a:t>
            </a:r>
          </a:p>
          <a:p>
            <a:pPr>
              <a:buNone/>
            </a:pPr>
            <a:r>
              <a:rPr 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Сумма очков выпавших на двух костях, равна восьми только в </a:t>
            </a:r>
          </a:p>
          <a:p>
            <a:pPr>
              <a:buNone/>
            </a:pPr>
            <a:r>
              <a:rPr 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 случаях:</a:t>
            </a:r>
          </a:p>
          <a:p>
            <a:r>
              <a:rPr 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2+6</a:t>
            </a:r>
          </a:p>
          <a:p>
            <a:r>
              <a:rPr 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3+5</a:t>
            </a:r>
          </a:p>
          <a:p>
            <a:r>
              <a:rPr 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4+4</a:t>
            </a:r>
          </a:p>
          <a:p>
            <a:r>
              <a:rPr 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6+2</a:t>
            </a:r>
          </a:p>
          <a:p>
            <a:r>
              <a:rPr 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5+3</a:t>
            </a:r>
          </a:p>
          <a:p>
            <a:r>
              <a:rPr 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Следовательно, </a:t>
            </a:r>
            <a:r>
              <a:rPr lang="ru-RU" sz="2200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Р=5/36</a:t>
            </a:r>
            <a:endParaRPr lang="ru-RU" sz="2200" i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 слова ЭКЗАМЕН случайным образом выбирается одна буква. Какова вероятность того, что она окажется </a:t>
            </a:r>
            <a:r>
              <a:rPr lang="ru-RU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гласной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marL="514350" indent="-514350" algn="r">
              <a:buClr>
                <a:schemeClr val="tx2"/>
              </a:buCl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ответ1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chemeClr val="tx2"/>
              </a:buClr>
              <a:buFont typeface="+mj-lt"/>
              <a:buAutoNum type="arabicPeriod" startAt="2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 слова ЭКЗАМЕН случайным образом выбирается одна буква. Какова вероятность того, что она окажется </a:t>
            </a:r>
            <a:r>
              <a:rPr lang="ru-RU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согласной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r">
              <a:buClr>
                <a:schemeClr val="tx2"/>
              </a:buCl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ответ2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chemeClr val="tx2"/>
              </a:buClr>
              <a:buFont typeface="+mj-lt"/>
              <a:buAutoNum type="arabicPeriod" startAt="2"/>
            </a:pPr>
            <a:endParaRPr lang="ru-RU" dirty="0" smtClean="0"/>
          </a:p>
          <a:p>
            <a:pPr marL="514350" indent="-514350">
              <a:buClr>
                <a:schemeClr val="tx2"/>
              </a:buClr>
              <a:buFont typeface="+mj-lt"/>
              <a:buAutoNum type="arabicPeriod" startAt="2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8229600" cy="4389120"/>
          </a:xfrm>
        </p:spPr>
        <p:txBody>
          <a:bodyPr>
            <a:normAutofit/>
          </a:bodyPr>
          <a:lstStyle/>
          <a:p>
            <a:pPr marL="514350" indent="-514350">
              <a:buClr>
                <a:schemeClr val="tx2"/>
              </a:buClr>
              <a:buFont typeface="+mj-lt"/>
              <a:buAutoNum type="arabicPeriod" startAt="3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 класса, в котором учатся 15 мальчиков и 10 девочек, выбирают по желанию одного дежурного. Какова вероятность того что это будет </a:t>
            </a:r>
            <a:r>
              <a:rPr lang="ru-RU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девочка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 algn="r">
              <a:buClr>
                <a:schemeClr val="tx2"/>
              </a:buCl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ответ3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chemeClr val="tx2"/>
              </a:buClr>
              <a:buFont typeface="+mj-lt"/>
              <a:buAutoNum type="arabicPeriod" startAt="4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 класса, в котором учатся 15 мальчиков и 10 девочек, выбирают по желанию одного дежурного. Какова вероятность того что это будет </a:t>
            </a:r>
            <a:r>
              <a:rPr lang="ru-RU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мальчик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>
              <a:buClr>
                <a:schemeClr val="tx2"/>
              </a:buClr>
              <a:buFont typeface="+mj-lt"/>
              <a:buAutoNum type="arabicPeriod" startAt="4"/>
            </a:pPr>
            <a:endParaRPr lang="en-US" dirty="0" smtClean="0"/>
          </a:p>
          <a:p>
            <a:pPr marL="514350" indent="-514350" algn="r">
              <a:buClr>
                <a:schemeClr val="tx2"/>
              </a:buCl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chemeClr val="tx2"/>
              </a:buClr>
              <a:buFont typeface="+mj-lt"/>
              <a:buAutoNum type="arabicPeriod" startAt="2"/>
            </a:pPr>
            <a:endParaRPr lang="ru-RU" dirty="0" smtClean="0"/>
          </a:p>
          <a:p>
            <a:pPr marL="514350" indent="-514350">
              <a:buClr>
                <a:schemeClr val="tx2"/>
              </a:buClr>
              <a:buFont typeface="+mj-lt"/>
              <a:buAutoNum type="arabicPeriod" startAt="2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>
                <a:schemeClr val="tx2"/>
              </a:buClr>
              <a:buNone/>
            </a:pPr>
            <a:endParaRPr lang="en-US" dirty="0" smtClean="0"/>
          </a:p>
          <a:p>
            <a:pPr marL="514350" indent="-514350">
              <a:buClr>
                <a:schemeClr val="tx2"/>
              </a:buClr>
              <a:buFont typeface="+mj-lt"/>
              <a:buAutoNum type="arabicPeriod" startAt="5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Одновременно бросают 2 монеты. С какой вероятностью на них выпадут два орла?</a:t>
            </a:r>
          </a:p>
          <a:p>
            <a:pPr marL="514350" indent="-514350" algn="r">
              <a:buClr>
                <a:schemeClr val="tx2"/>
              </a:buCl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ответ5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chemeClr val="tx2"/>
              </a:buClr>
              <a:buFont typeface="+mj-lt"/>
              <a:buAutoNum type="arabicPeriod"/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Clr>
                <a:schemeClr val="tx2"/>
              </a:buClr>
              <a:buFont typeface="+mj-lt"/>
              <a:buAutoNum type="arabicPeriod" startAt="6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Одновременно бросают 2 монеты. С какой вероятностью на них выпадут две решки?</a:t>
            </a:r>
          </a:p>
          <a:p>
            <a:pPr marL="514350" indent="-514350" algn="r">
              <a:buClr>
                <a:schemeClr val="tx2"/>
              </a:buClr>
              <a:buNone/>
            </a:pPr>
            <a:r>
              <a:rPr lang="ru-RU" dirty="0" smtClean="0">
                <a:hlinkClick r:id="rId3" action="ppaction://hlinksldjump"/>
              </a:rPr>
              <a:t>ответ6</a:t>
            </a:r>
            <a:endParaRPr lang="ru-RU" dirty="0" smtClean="0"/>
          </a:p>
        </p:txBody>
      </p:sp>
      <p:sp>
        <p:nvSpPr>
          <p:cNvPr id="4" name="Прямоугольник 3">
            <a:hlinkClick r:id="" action="ppaction://hlinkshowjump?jump=endshow"/>
          </p:cNvPr>
          <p:cNvSpPr/>
          <p:nvPr/>
        </p:nvSpPr>
        <p:spPr>
          <a:xfrm>
            <a:off x="5786446" y="5857892"/>
            <a:ext cx="285752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конец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082234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Имеем 7 равновозможных исходов из которых 3 благоприятных, поэтому вероятность Р=3/7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357950" y="5643578"/>
            <a:ext cx="2214578" cy="500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082234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Имеем 7 равновозможных исходов из которых 4 благоприятных, поэтому вероятность Р=4/7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357950" y="5643578"/>
            <a:ext cx="2214578" cy="500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305800" cy="3786214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Имеем 25 равновозможных исходов (учеников), из которых 10 благоприятных (девочек), поэтому вероятность Р=10/25=2/5.</a:t>
            </a:r>
            <a:endParaRPr lang="ru-RU" sz="4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500826" y="5786454"/>
            <a:ext cx="2143140" cy="5000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01079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Имеем 25 равновозможных исходов (учеников), из которых 15 благоприятных (мальчиков), поэтому вероятность Р=15/25=3/5</a:t>
            </a:r>
            <a:endParaRPr lang="ru-RU" sz="44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500826" y="5786454"/>
            <a:ext cx="2000264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153672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Имеем 4 равновозможных события ОО, ОР, РО, РР, из которых благоприятным будет только одно РР. Поэтому вероятность равна 1/4</a:t>
            </a:r>
            <a:endParaRPr lang="ru-RU" sz="4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500826" y="5786454"/>
            <a:ext cx="2000264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Вероятность 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события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305800" cy="3857652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Имеем 4 равновозможных события ОО, ОР, РО, РР, из которых благоприятным будет только одно ОО. Поэтому вероятность равна 1/4</a:t>
            </a:r>
            <a:endParaRPr lang="ru-RU" sz="4000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6500826" y="5786454"/>
            <a:ext cx="2000264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00013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на уроке вы узнаете: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3495684"/>
          </a:xfrm>
        </p:spPr>
        <p:txBody>
          <a:bodyPr>
            <a:normAutofit fontScale="85000" lnSpcReduction="1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вероятность события;</a:t>
            </a:r>
          </a:p>
          <a:p>
            <a:pPr algn="l">
              <a:buFont typeface="Wingdings" pitchFamily="2" charset="2"/>
              <a:buChar char="Ø"/>
            </a:pP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значит «равновозможные события»</a:t>
            </a:r>
          </a:p>
          <a:p>
            <a:pPr algn="l">
              <a:buFont typeface="Wingdings" pitchFamily="2" charset="2"/>
              <a:buChar char="Ø"/>
            </a:pPr>
            <a:r>
              <a:rPr lang="ru-RU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вычислить вероятность равновозможного события;</a:t>
            </a:r>
          </a:p>
          <a:p>
            <a:pPr algn="l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001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Всем нам знакомы фразы: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567122"/>
          </a:xfrm>
        </p:spPr>
        <p:txBody>
          <a:bodyPr>
            <a:normAutofit/>
          </a:bodyPr>
          <a:lstStyle/>
          <a:p>
            <a:pPr marL="354013" indent="-354013" algn="l">
              <a:buFont typeface="Wingdings" pitchFamily="2" charset="2"/>
              <a:buChar char="ü"/>
            </a:pPr>
            <a:r>
              <a:rPr lang="ru-RU" dirty="0" smtClean="0"/>
              <a:t>«Это невероятно!» </a:t>
            </a:r>
          </a:p>
          <a:p>
            <a:pPr marL="354013" indent="-354013" algn="l">
              <a:buFont typeface="Wingdings" pitchFamily="2" charset="2"/>
              <a:buChar char="ü"/>
            </a:pPr>
            <a:r>
              <a:rPr lang="ru-RU" dirty="0" smtClean="0"/>
              <a:t>«Маловероятно, что сегодня будет дождь»</a:t>
            </a:r>
          </a:p>
          <a:p>
            <a:pPr marL="354013" indent="-354013" algn="l">
              <a:buFont typeface="Wingdings" pitchFamily="2" charset="2"/>
              <a:buChar char="ü"/>
            </a:pPr>
            <a:r>
              <a:rPr lang="ru-RU" dirty="0" smtClean="0"/>
              <a:t>«Наверняка это случится!»</a:t>
            </a:r>
          </a:p>
          <a:p>
            <a:pPr marL="354013" indent="-354013" algn="l">
              <a:buFont typeface="Wingdings" pitchFamily="2" charset="2"/>
              <a:buChar char="ü"/>
            </a:pPr>
            <a:r>
              <a:rPr lang="ru-RU" dirty="0" smtClean="0"/>
              <a:t>«Шансы равны»</a:t>
            </a:r>
          </a:p>
          <a:p>
            <a:pPr marL="354013" indent="-354013" algn="l">
              <a:buFont typeface="Wingdings" pitchFamily="2" charset="2"/>
              <a:buChar char="ü"/>
            </a:pPr>
            <a:r>
              <a:rPr lang="ru-RU" dirty="0" smtClean="0"/>
              <a:t>«Один к одному» </a:t>
            </a:r>
          </a:p>
          <a:p>
            <a:pPr marL="354013" indent="-354013" algn="l">
              <a:buFont typeface="Wingdings" pitchFamily="2" charset="2"/>
              <a:buChar char="ü"/>
            </a:pPr>
            <a:r>
              <a:rPr lang="ru-RU" dirty="0" smtClean="0"/>
              <a:t>«Шансы пятьдесят на пятьдесят»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1162050"/>
          </a:xfrm>
        </p:spPr>
        <p:txBody>
          <a:bodyPr/>
          <a:lstStyle/>
          <a:p>
            <a:r>
              <a:rPr lang="ru-RU" dirty="0" smtClean="0"/>
              <a:t>Экскурс в историю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5043494" cy="46910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Блез Паскаль (1623—1662) наблюдая за игрой в кости, высказал идею измерения степени уверенности в выигрыше  некоторым числом.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Мы знаем, что каждое из чисел 1, 2, 3, 4, 5 и 6 имеет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одинаковую долю успеха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(равные шансы) в своем появлении.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принять возможность наступления достоверного события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1, то возможность появления, например, шестерки (равно как и любого другого числа очков) в 6 раз меньше, т. е. равна 1/6.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кост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70512" y="3071810"/>
            <a:ext cx="2721073" cy="2786082"/>
          </a:xfrm>
        </p:spPr>
      </p:pic>
      <p:pic>
        <p:nvPicPr>
          <p:cNvPr id="1026" name="Picture 2" descr="Филипп де Шампень. Портрет Блеза Паскаля До 1950 года картина считалась &quot;Портретом неизвестного&quot;, пока портретная криминалистическая экспертиза не установила личность &quot;неизвестного&quot;, сличив портрет с посмертной маской Паскаля. В свое время де Шампень скрыл имя изображённого, когда Блеза Паскаля и его друзей-янсенистов постигли гонения. Частная коллекция Жиродон, Giraudon, собственность компании FPG International, L.L.C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57166"/>
            <a:ext cx="1928826" cy="2299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85778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ВЕРОЯТНОСТЬ – ЭТО ДОЛЯ УСПЕХА ТОГО ИЛИ ИНОГО СОБЫТИЯ.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08236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РАВНОВОЗМОЖНЫМИ называют такие события, когда есть основание считать, что появление одного из них не является более или менее возможным появления другого.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28654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Найдем вероятность А- выпадения только четной стороны кости.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Те элементарные исходы, в которых интересующее нас событие наступает, назовем 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благоприятствующими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этому событию. В нашем примере благоприятствуют событию A следующие 3 исхода: 2, 4, 6.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Если в некотором испытании существует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равновозможных попарно несовместных исхода 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 них благоприятствуют событию А, то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вероятностью наступления события 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называют соотношение  и записывают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Таким образом вероятность выпадения только четной кости равна: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>			</a:t>
            </a:r>
            <a:br>
              <a:rPr lang="ru-RU" sz="1600" dirty="0" smtClean="0"/>
            </a:br>
            <a:endParaRPr lang="ru-RU" sz="1600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2643174" y="3571876"/>
          <a:ext cx="1857388" cy="1129639"/>
        </p:xfrm>
        <a:graphic>
          <a:graphicData uri="http://schemas.openxmlformats.org/presentationml/2006/ole">
            <p:oleObj spid="_x0000_s17410" name="Формула" r:id="rId3" imgW="647640" imgH="393480" progId="Equation.3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43108" y="5357826"/>
          <a:ext cx="2193925" cy="1000125"/>
        </p:xfrm>
        <a:graphic>
          <a:graphicData uri="http://schemas.openxmlformats.org/presentationml/2006/ole">
            <p:oleObj spid="_x0000_s17411" name="Формула" r:id="rId4" imgW="863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Пример 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Найти вероятность появления при одном бросании игральной кости числа очков, большего 4.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Событию А — «появлению числа очков, большего 4», благоприятствуют 2 исхода (появление 5 и появление 6 очков), т.е. число всех равновозможных исходов  </a:t>
            </a:r>
            <a:r>
              <a:rPr lang="ru-RU" sz="24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п=</a:t>
            </a:r>
            <a:r>
              <a:rPr lang="ru-RU" sz="2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6, поэтому   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Ответ: 1/3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2"/>
              </a:solidFill>
            </a:endParaRPr>
          </a:p>
        </p:txBody>
      </p:sp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1643042" y="4286256"/>
          <a:ext cx="2695575" cy="928688"/>
        </p:xfrm>
        <a:graphic>
          <a:graphicData uri="http://schemas.openxmlformats.org/presentationml/2006/ole">
            <p:oleObj spid="_x0000_s36867" name="Формула" r:id="rId3" imgW="11430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379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Поток</vt:lpstr>
      <vt:lpstr>Формула</vt:lpstr>
      <vt:lpstr>Государственное образовательное учреждение дополнительного профессионального образования (повышения квалификации специалистов) Московской области Педагогическая Академия Последипломного Образования Кафедра  математических дисциплин    Выполнила: учитель математики Солдатова О.М. МОУ «Гимназия №5» г.Юбилейного Московской области. Руководитель: Павлов А.Н.</vt:lpstr>
      <vt:lpstr>Вероятность  события</vt:lpstr>
      <vt:lpstr>Сегодня на уроке вы узнаете:</vt:lpstr>
      <vt:lpstr>Всем нам знакомы фразы:</vt:lpstr>
      <vt:lpstr>Экскурс в историю</vt:lpstr>
      <vt:lpstr>ВЕРОЯТНОСТЬ – ЭТО ДОЛЯ УСПЕХА ТОГО ИЛИ ИНОГО СОБЫТИЯ. </vt:lpstr>
      <vt:lpstr>РАВНОВОЗМОЖНЫМИ называют такие события, когда есть основание считать, что появление одного из них не является более или менее возможным появления другого.</vt:lpstr>
      <vt:lpstr>Найдем вероятность А- выпадения только четной стороны кости.   Те элементарные исходы, в которых интересующее нас событие наступает, назовем благоприятствующими этому событию. В нашем примере благоприятствуют событию A следующие 3 исхода: 2, 4, 6.  Если в некотором испытании существует n равновозможных попарно несовместных исхода и т из них благоприятствуют событию А, то вероятностью наступления события А называют соотношение  и записывают      Таким образом вероятность выпадения только четной кости равна:          </vt:lpstr>
      <vt:lpstr>Пример 1  Найти вероятность появления при одном бросании игральной кости числа очков, большего 4.</vt:lpstr>
      <vt:lpstr>Пример 2 В коробке 4 синих, 3 белых и 2 желтых фишки. Они тщательно перемешиваются, и наудачу извлекается одна из них. Найдите вероятность того, что она окажется : а) белой; б) желтой; в) синей.</vt:lpstr>
      <vt:lpstr>Пример 3 Одновременно бросают две игральные кости, на гранях которых нанесены очки 1,2,3,4,5,6. Какова вероятность того, что сумма очков, выпавших на двух костях, равна восьми?</vt:lpstr>
      <vt:lpstr>Задачи</vt:lpstr>
      <vt:lpstr>Задачи</vt:lpstr>
      <vt:lpstr>Задачи</vt:lpstr>
      <vt:lpstr>Ответ: Имеем 7 равновозможных исходов из которых 3 благоприятных, поэтому вероятность Р=3/7</vt:lpstr>
      <vt:lpstr>Ответ: Имеем 7 равновозможных исходов из которых 4 благоприятных, поэтому вероятность Р=4/7</vt:lpstr>
      <vt:lpstr>Ответ: Имеем 25 равновозможных исходов (учеников), из которых 10 благоприятных (девочек), поэтому вероятность Р=10/25=2/5.</vt:lpstr>
      <vt:lpstr>Ответ: Имеем 25 равновозможных исходов (учеников), из которых 15 благоприятных (мальчиков), поэтому вероятность Р=15/25=3/5</vt:lpstr>
      <vt:lpstr>Ответ Имеем 4 равновозможных события ОО, ОР, РО, РР, из которых благоприятным будет только одно РР. Поэтому вероятность равна 1/4</vt:lpstr>
      <vt:lpstr>Ответ Имеем 4 равновозможных события ОО, ОР, РО, РР, из которых благоприятным будет только одно ОО. Поэтому вероятность равна 1/4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Вероятность  события</dc:title>
  <cp:lastModifiedBy>Uchitel</cp:lastModifiedBy>
  <cp:revision>40</cp:revision>
  <dcterms:modified xsi:type="dcterms:W3CDTF">2011-11-17T10:21:13Z</dcterms:modified>
</cp:coreProperties>
</file>