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96F6C-D263-4A82-AF58-62CA512313F6}" type="datetimeFigureOut">
              <a:rPr lang="ru-RU" smtClean="0"/>
              <a:t>29.07.2012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F192-CEA2-49FF-8700-F26BA730C4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МЕЖДУНАРОДНО ЗНАЧЕНИЕ РУССКОГО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482941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3429000"/>
            <a:ext cx="1968500" cy="26606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gdz-russkij-yazik-6-klass-baranov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3108" y="2786058"/>
            <a:ext cx="1438927" cy="18628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B12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14744" y="2786058"/>
            <a:ext cx="1463449" cy="19288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trostentsova-8-klass-russkiy-yazyik-uchebnik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357818" y="2714620"/>
            <a:ext cx="1571636" cy="198415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140" y="3357562"/>
            <a:ext cx="2143140" cy="2735465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.b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00430" y="2928934"/>
            <a:ext cx="2250279" cy="3000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57554" y="428604"/>
            <a:ext cx="1961388" cy="2281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достоевский.bmp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15074" y="357166"/>
            <a:ext cx="2428872" cy="2712240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pic>
        <p:nvPicPr>
          <p:cNvPr id="8" name="Рисунок 7" descr="4.bmp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285728"/>
            <a:ext cx="2375159" cy="279559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Рисунок 8" descr="64(2)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57224" y="3643314"/>
            <a:ext cx="2286000" cy="29032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39 лет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7950" y="3786190"/>
            <a:ext cx="2286016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УПРАЖНЕНИЕ 1  (СПИСАТЬ ЛЮБОЕ ПОНРАВИВШЕЕСЯ ВЫСКАЗЫВАНИЕ)</a:t>
            </a:r>
          </a:p>
          <a:p>
            <a:r>
              <a:rPr lang="ru-RU" dirty="0" smtClean="0"/>
              <a:t>ПОДГОТОВИТЬ УСТНЫЙ ОТВЕТ ПО ПЛАНУ, ЗАПИСАННОМУ НА КАРТОЧКЕ.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ВСЕМ СПАСИБО ЗА УРОК!</a:t>
            </a:r>
            <a:endParaRPr lang="ru-RU" dirty="0"/>
          </a:p>
        </p:txBody>
      </p:sp>
      <p:pic>
        <p:nvPicPr>
          <p:cNvPr id="4" name="Содержимое 3" descr="jemocii_1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928802"/>
            <a:ext cx="4687519" cy="312501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СОВРЕМЕННЫЙ РУССКИЙ ЯЗЫК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2428868"/>
            <a:ext cx="429502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ВОСТОЧНОСЛАВЯНСКИЙ ЯЗЫК</a:t>
            </a:r>
          </a:p>
          <a:p>
            <a:r>
              <a:rPr lang="ru-RU" sz="2400" b="1" i="1" dirty="0" smtClean="0"/>
              <a:t>(ДРЕВНЕРУССКИЙ ЯЗЫК)</a:t>
            </a:r>
            <a:endParaRPr lang="ru-RU" sz="24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000496" y="3429000"/>
            <a:ext cx="4284827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ЦЕРКОВНОСЛАВЯНСКИЙ ЯЗЫК</a:t>
            </a:r>
          </a:p>
          <a:p>
            <a:r>
              <a:rPr lang="ru-RU" sz="2400" b="1" i="1" dirty="0" smtClean="0"/>
              <a:t>(СТАРОСЛАВЯНСКИЙ ЯЗЫК)</a:t>
            </a:r>
            <a:endParaRPr lang="ru-RU" sz="2400" b="1" i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3536149" y="1678769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143372" y="1571612"/>
            <a:ext cx="1500198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ИНДОЕВРОПЕЙСКАЯ </a:t>
            </a:r>
            <a:br>
              <a:rPr lang="ru-RU" dirty="0" smtClean="0"/>
            </a:br>
            <a:r>
              <a:rPr lang="ru-RU" dirty="0" smtClean="0"/>
              <a:t>ЯЗЫКОВАЯ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en-US" dirty="0" smtClean="0"/>
              <a:t>III</a:t>
            </a:r>
            <a:r>
              <a:rPr lang="ru-RU" dirty="0" smtClean="0"/>
              <a:t> ТЫСЯЧЕЛЕТИИ ДО Н.Э. ВЫДЕЛИЛСЯ </a:t>
            </a:r>
            <a:r>
              <a:rPr lang="ru-RU" b="1" dirty="0" smtClean="0">
                <a:solidFill>
                  <a:srgbClr val="FF0000"/>
                </a:solidFill>
              </a:rPr>
              <a:t>ПРОТОСЛАВЯНСКИЙ</a:t>
            </a:r>
            <a:r>
              <a:rPr lang="ru-RU" dirty="0" smtClean="0"/>
              <a:t> ДИАЛЕКТ, КОТОРЫЙ ВО </a:t>
            </a:r>
            <a:r>
              <a:rPr lang="en-US" dirty="0" smtClean="0"/>
              <a:t>II</a:t>
            </a:r>
            <a:r>
              <a:rPr lang="ru-RU" dirty="0" smtClean="0"/>
              <a:t> ТЫСЯЧЕЛЕТИИ ДО Н.Э. ТРАНСФОРМИРОВАЛСЯ В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ПРАСЛАВЯНСКИЙ ЯЗЫК.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</a:t>
            </a:r>
            <a:r>
              <a:rPr lang="en-US" b="1" dirty="0" smtClean="0"/>
              <a:t>VI – VII </a:t>
            </a:r>
            <a:r>
              <a:rPr lang="ru-RU" b="1" dirty="0" smtClean="0"/>
              <a:t>вв. н.э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1071538" y="4357694"/>
            <a:ext cx="107157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2910" y="5500702"/>
            <a:ext cx="1538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восточная</a:t>
            </a:r>
            <a:endParaRPr lang="ru-RU" sz="24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1893075" y="4179099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00298" y="5572140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западная</a:t>
            </a:r>
            <a:endParaRPr lang="ru-RU" sz="2400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928794" y="4143380"/>
            <a:ext cx="2857520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29124" y="5643578"/>
            <a:ext cx="111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южная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КИРИЛЛ И МЕФОДИЙ</a:t>
            </a:r>
            <a:endParaRPr lang="ru-RU" dirty="0"/>
          </a:p>
        </p:txBody>
      </p:sp>
      <p:pic>
        <p:nvPicPr>
          <p:cNvPr id="4" name="Содержимое 3" descr="40193567_kiril_metodi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764333"/>
            <a:ext cx="5857915" cy="4412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СЛАВЯНСКАЯ АЗБУКА</a:t>
            </a:r>
            <a:br>
              <a:rPr lang="ru-RU" dirty="0" smtClean="0"/>
            </a:br>
            <a:r>
              <a:rPr lang="ru-RU" i="1" dirty="0" smtClean="0"/>
              <a:t>(КИРИЛЛИЦА)</a:t>
            </a:r>
            <a:endParaRPr lang="ru-RU" i="1" dirty="0"/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000240"/>
            <a:ext cx="3111954" cy="35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AB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000240"/>
            <a:ext cx="3842886" cy="3631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ВОСТОЧНОСЛАВЯНСКИЙ ЯЗЫК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786058"/>
            <a:ext cx="1405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РУССКИЙ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3286124"/>
            <a:ext cx="1990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УКРАИНСКИЙ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215074" y="2571744"/>
            <a:ext cx="2126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БЕЛОРУССКИЙ</a:t>
            </a:r>
            <a:endParaRPr lang="ru-RU" sz="24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357422" y="1643050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3214678" y="2357430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929058" y="1643050"/>
            <a:ext cx="221457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57290" y="4714884"/>
            <a:ext cx="6552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XVII – XVIII </a:t>
            </a:r>
            <a:r>
              <a:rPr lang="ru-RU" sz="2400" b="1" dirty="0" smtClean="0"/>
              <a:t>вв. – СОВРЕМЕННЫЙ РУССКИЙ ЯЗЫК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- </a:t>
            </a:r>
            <a:r>
              <a:rPr lang="ru-RU" sz="2400" b="1" dirty="0" smtClean="0"/>
              <a:t>ОДИН ИЗ ВОСТОЧНОСЛАВЯНСКИХ ЯЗЫКОВ.</a:t>
            </a:r>
          </a:p>
          <a:p>
            <a:pPr>
              <a:buFontTx/>
              <a:buChar char="-"/>
            </a:pPr>
            <a:r>
              <a:rPr lang="ru-RU" sz="2400" b="1" dirty="0" smtClean="0"/>
              <a:t>ОДИН ИЗ НАИБОЛЕЕ РАСПРОСТРАНЁННЫХ ПО КОЛИЧЕСТВУ ГОВОРЯЩИХ И ПО КОЛИЧЕСТВУ СТРАН.</a:t>
            </a:r>
          </a:p>
          <a:p>
            <a:pPr>
              <a:buFontTx/>
              <a:buChar char="-"/>
            </a:pPr>
            <a:r>
              <a:rPr lang="ru-RU" sz="2400" b="1" dirty="0" smtClean="0"/>
              <a:t>НАЦИОНАЛЬНЫЙ ЯЗЫК РУССКОГО НАРОДА.</a:t>
            </a:r>
          </a:p>
          <a:p>
            <a:pPr>
              <a:buFontTx/>
              <a:buChar char="-"/>
            </a:pPr>
            <a:r>
              <a:rPr lang="ru-RU" sz="2400" b="1" dirty="0" smtClean="0"/>
              <a:t>ОСНОВНОЙ ЯЗЫК МЕЖДУНАРОДНОГО ОБЩЕНИЯ В ЦЕНТРАЛЬНОЙ ЕВРАЗИИ, В ВОСТОЧНОЙ ЕВРОПЕ, В СТРАНАХ БЫВШЕГО СОВЕТСКОГО СОЮЗА.</a:t>
            </a:r>
          </a:p>
          <a:p>
            <a:pPr>
              <a:buFontTx/>
              <a:buChar char="-"/>
            </a:pPr>
            <a:r>
              <a:rPr lang="ru-RU" sz="2400" b="1" dirty="0" smtClean="0"/>
              <a:t>ОДИН ИЗ РАБОЧИХ ЯЗЫКОВ ООН.</a:t>
            </a:r>
          </a:p>
          <a:p>
            <a:pPr>
              <a:buFontTx/>
              <a:buChar char="-"/>
            </a:pPr>
            <a:r>
              <a:rPr lang="ru-RU" sz="2400" b="1" dirty="0" smtClean="0"/>
              <a:t>ВХОДИТ В ПЯТЁРКУ САМЫХ ПЕРЕВОДИМЫХ ЯЗЫКОВ МИРА.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РУССКИЙ ЯЗЫК.</a:t>
            </a:r>
            <a:br>
              <a:rPr lang="ru-RU" dirty="0" smtClean="0"/>
            </a:br>
            <a:r>
              <a:rPr lang="ru-RU" dirty="0" smtClean="0"/>
              <a:t>ОФИЦИАЛЬНЫЙ СТАТУС В СТРАНАХ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2800" dirty="0" smtClean="0"/>
              <a:t>РОССИЯ</a:t>
            </a:r>
          </a:p>
          <a:p>
            <a:pPr algn="ctr"/>
            <a:r>
              <a:rPr lang="ru-RU" sz="2800" dirty="0" smtClean="0"/>
              <a:t>БЕЛОРУССИЯ</a:t>
            </a:r>
          </a:p>
          <a:p>
            <a:pPr algn="ctr"/>
            <a:r>
              <a:rPr lang="ru-RU" sz="2800" dirty="0" smtClean="0"/>
              <a:t>ЮЖНАЯ ОСЕТИЯ</a:t>
            </a:r>
          </a:p>
          <a:p>
            <a:pPr algn="ctr"/>
            <a:r>
              <a:rPr lang="ru-RU" sz="2800" dirty="0" smtClean="0"/>
              <a:t>КАЗАХСТАН</a:t>
            </a:r>
          </a:p>
          <a:p>
            <a:pPr algn="ctr"/>
            <a:r>
              <a:rPr lang="ru-RU" sz="2800" dirty="0" smtClean="0"/>
              <a:t>КИРГИЗИЯ</a:t>
            </a:r>
          </a:p>
          <a:p>
            <a:pPr algn="ctr"/>
            <a:r>
              <a:rPr lang="ru-RU" sz="2800" dirty="0" smtClean="0"/>
              <a:t>ТАДЖИКИСТАН</a:t>
            </a:r>
          </a:p>
          <a:p>
            <a:pPr algn="ctr"/>
            <a:r>
              <a:rPr lang="ru-RU" sz="2800" dirty="0" smtClean="0"/>
              <a:t>АБХАЗИЯ</a:t>
            </a:r>
          </a:p>
          <a:p>
            <a:pPr algn="ctr"/>
            <a:r>
              <a:rPr lang="ru-RU" sz="2800" dirty="0" smtClean="0"/>
              <a:t>АВТОНОМНАЯ РЕСПУБЛИКА КРЫМ</a:t>
            </a:r>
          </a:p>
          <a:p>
            <a:pPr algn="ctr"/>
            <a:r>
              <a:rPr lang="ru-RU" sz="2800" dirty="0" smtClean="0"/>
              <a:t>США (ШТАТ НЬЮ-ЙОРК)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400" dirty="0" smtClean="0"/>
              <a:t>СОДРУЖЕСТВО НЕЗАВИСИМЫХ ГОСУДАРСТВ (СНГ)</a:t>
            </a:r>
          </a:p>
          <a:p>
            <a:pPr algn="just"/>
            <a:r>
              <a:rPr lang="ru-RU" sz="2400" dirty="0" smtClean="0"/>
              <a:t>ОРГАНИЗАЦИЯ ПО БЕЗОПАСНОСТИ И СОТРУДНИЧЕСТВУ В ЕВРОПЕ (ОБСЕ)</a:t>
            </a:r>
          </a:p>
          <a:p>
            <a:pPr algn="just"/>
            <a:r>
              <a:rPr lang="ru-RU" sz="2400" dirty="0" smtClean="0"/>
              <a:t>ОРГАНИЗАЦИЯ ОБЪЕДИНЁННЫХ НАЦИЙ (ООН)</a:t>
            </a:r>
          </a:p>
          <a:p>
            <a:pPr algn="just"/>
            <a:r>
              <a:rPr lang="ru-RU" sz="2400" dirty="0" smtClean="0"/>
              <a:t>МЕЖДУНАРОДНОЕ АГЕНСТВО ПО АТОМНОЙ ЭНЕРГИИ (МАГАТЭ)</a:t>
            </a:r>
          </a:p>
          <a:p>
            <a:pPr algn="just"/>
            <a:r>
              <a:rPr lang="ru-RU" sz="2400" dirty="0" smtClean="0"/>
              <a:t>МЕЖДУНАРОДНАЯ ОРГАНИЗАЦИЯ ГРАЖДАНСКОЙ АВИАЦИИ (ИКАО)</a:t>
            </a:r>
          </a:p>
          <a:p>
            <a:pPr algn="just"/>
            <a:r>
              <a:rPr lang="ru-RU" sz="2400" dirty="0" smtClean="0"/>
              <a:t>ОРГАНИЗАЦИЯ ОБЪЕДИНЁННЫХ НАЦИЙ ПО ВОПРОСАМ ОБРАЗОВАНИЯ, НАУКИ И КУЛЬТУРЫ (ЮНЕСКО)</a:t>
            </a:r>
          </a:p>
          <a:p>
            <a:pPr algn="just"/>
            <a:r>
              <a:rPr lang="ru-RU" sz="2400" dirty="0" smtClean="0"/>
              <a:t>ВСЕМИРНАЯ ОРГАНИЗАЦИЯ ЗДРАВООХРАНЕНИЯ (ВОЗ)</a:t>
            </a:r>
          </a:p>
          <a:p>
            <a:pPr algn="just">
              <a:buNone/>
            </a:pPr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РУССКИЙ ЯЗЫК.</a:t>
            </a:r>
            <a:br>
              <a:rPr lang="ru-RU" sz="3200" b="1" dirty="0" smtClean="0"/>
            </a:br>
            <a:r>
              <a:rPr lang="ru-RU" sz="3200" b="1" dirty="0" smtClean="0"/>
              <a:t>ОФИЦИАЛЬНЫЙ СТАТУС В ОРГАНИЗАЦИЯХ</a:t>
            </a:r>
            <a:endParaRPr lang="ru-RU" sz="3200" b="1" dirty="0"/>
          </a:p>
        </p:txBody>
      </p:sp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233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МЕЖДУНАРОДНО ЗНАЧЕНИЕ РУССКОГО ЯЗЫКА</vt:lpstr>
      <vt:lpstr>СОВРЕМЕННЫЙ РУССКИЙ ЯЗЫК</vt:lpstr>
      <vt:lpstr>ИНДОЕВРОПЕЙСКАЯ  ЯЗЫКОВАЯ СИСТЕМА</vt:lpstr>
      <vt:lpstr>КИРИЛЛ И МЕФОДИЙ</vt:lpstr>
      <vt:lpstr>СЛАВЯНСКАЯ АЗБУКА (КИРИЛЛИЦА)</vt:lpstr>
      <vt:lpstr>ВОСТОЧНОСЛАВЯНСКИЙ ЯЗЫК</vt:lpstr>
      <vt:lpstr>РУССКИЙ ЯЗЫК</vt:lpstr>
      <vt:lpstr>РУССКИЙ ЯЗЫК. ОФИЦИАЛЬНЫЙ СТАТУС В СТРАНАХ</vt:lpstr>
      <vt:lpstr>РУССКИЙ ЯЗЫК. ОФИЦИАЛЬНЫЙ СТАТУС В ОРГАНИЗАЦИЯХ</vt:lpstr>
      <vt:lpstr>Слайд 10</vt:lpstr>
      <vt:lpstr>ДОМАШНЕЕ ЗАДАНИЕ</vt:lpstr>
      <vt:lpstr>ВСЕМ СПАСИБО ЗА УРОК!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МЕЖДУНАРОДНО ЗНАЧЕНИЕ РУССКОГО ЯЗЫКА</dc:title>
  <dc:creator>WIN7XP</dc:creator>
  <cp:lastModifiedBy>WIN7XP</cp:lastModifiedBy>
  <cp:revision>11</cp:revision>
  <dcterms:created xsi:type="dcterms:W3CDTF">2012-07-29T18:56:09Z</dcterms:created>
  <dcterms:modified xsi:type="dcterms:W3CDTF">2012-07-29T20:42:39Z</dcterms:modified>
</cp:coreProperties>
</file>