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81" r:id="rId3"/>
    <p:sldId id="300" r:id="rId4"/>
    <p:sldId id="287" r:id="rId5"/>
    <p:sldId id="257" r:id="rId6"/>
    <p:sldId id="301" r:id="rId7"/>
    <p:sldId id="302" r:id="rId8"/>
    <p:sldId id="292" r:id="rId9"/>
    <p:sldId id="293" r:id="rId10"/>
    <p:sldId id="294" r:id="rId11"/>
    <p:sldId id="299" r:id="rId12"/>
    <p:sldId id="295" r:id="rId13"/>
    <p:sldId id="297" r:id="rId14"/>
    <p:sldId id="260" r:id="rId15"/>
    <p:sldId id="290" r:id="rId16"/>
    <p:sldId id="304" r:id="rId17"/>
    <p:sldId id="283" r:id="rId18"/>
    <p:sldId id="289" r:id="rId19"/>
    <p:sldId id="288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42" autoAdjust="0"/>
    <p:restoredTop sz="94660"/>
  </p:normalViewPr>
  <p:slideViewPr>
    <p:cSldViewPr>
      <p:cViewPr varScale="1">
        <p:scale>
          <a:sx n="103" d="100"/>
          <a:sy n="103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52F452-F10E-47F2-93E4-CEF34A8B66D2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0ADD54C-567C-476E-A727-81182528EE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%D0%A2%D1%80%D1%83%D1%82%D0%BE%D0%B2%D1%8B%D0%B9_%D0%B3%D0%BE%D0%BC%D0%BE%D0%B3%D0%B5%D0%BD%D0%B0%D1%82&amp;action=edit&amp;redlink=1" TargetMode="External"/><Relationship Id="rId13" Type="http://schemas.openxmlformats.org/officeDocument/2006/relationships/image" Target="../media/image29.png"/><Relationship Id="rId3" Type="http://schemas.openxmlformats.org/officeDocument/2006/relationships/hyperlink" Target="http://ru.wikipedia.org/wiki/%D0%9C%D1%91%D0%B4" TargetMode="External"/><Relationship Id="rId7" Type="http://schemas.openxmlformats.org/officeDocument/2006/relationships/hyperlink" Target="http://ru.wikipedia.org/wiki/%D0%97%D0%B0%D0%B1%D1%80%D1%83%D1%81" TargetMode="External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hyperlink" Target="http://ru.wikipedia.org/wiki/%D0%92%D0%BE%D1%81%D0%BA" TargetMode="Externa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1%87%D0%B5%D0%BB%D0%B8%D0%BD%D1%8B%D0%B9_%D1%8F%D0%B4" TargetMode="External"/><Relationship Id="rId11" Type="http://schemas.openxmlformats.org/officeDocument/2006/relationships/image" Target="../media/image27.png"/><Relationship Id="rId5" Type="http://schemas.openxmlformats.org/officeDocument/2006/relationships/hyperlink" Target="http://ru.wikipedia.org/wiki/%D0%9F%D1%87%D0%B5%D0%BB%D0%B8%D0%BD%D1%8B%D0%B9_%D0%BF%D0%BE%D0%B4%D0%BC%D0%BE%D1%80" TargetMode="External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hyperlink" Target="http://ru.wikipedia.org/wiki/%D0%9F%D1%80%D0%BE%D0%BF%D0%BE%D0%BB%D0%B8%D1%81" TargetMode="External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5%D1%80%D0%B0%D0%BB%D1%8C%D0%B4%D0%B8%D0%BA%D0%B0" TargetMode="External"/><Relationship Id="rId2" Type="http://schemas.openxmlformats.org/officeDocument/2006/relationships/hyperlink" Target="http://ru.wikipedia.org/wiki/%D0%9A%D0%B0%D0%BC%D0%B1%D0%B0%D1%81%D0%B5%D1%80%D0%B5%D1%81,_%D0%96%D0%B0%D0%BD_%D0%96%D0%B0%D0%BA_%D0%A0%D0%B5%D0%B6%D0%B8_%D0%B4%D0%B5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png"/><Relationship Id="rId5" Type="http://schemas.openxmlformats.org/officeDocument/2006/relationships/hyperlink" Target="http://ru.wikipedia.org/wiki/%D0%A4%D0%B0%D0%B9%D0%BB:Blason_Jean-Jacques-R%C3%A9gis_de_Cambac%C3%A9r%C3%A8s.svg" TargetMode="External"/><Relationship Id="rId4" Type="http://schemas.openxmlformats.org/officeDocument/2006/relationships/hyperlink" Target="http://ru.wikipedia.org/wiki/%D0%9C%D0%B0%D0%BD%D1%87%D0%B5%D1%81%D1%82%D0%B5%D1%80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hyperlink" Target="http://ru.wikipedia.org/wiki/%D0%91%D0%B5%D0%BB%D0%BA%D0%B8" TargetMode="External"/><Relationship Id="rId2" Type="http://schemas.openxmlformats.org/officeDocument/2006/relationships/hyperlink" Target="http://ru.wikipedia.org/wiki/%D0%A4%D0%B0%D0%B9%D0%BB:Bees_Collecting_Pollen_2004-08-14.jpg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ru.wikipedia.org/wiki/%D0%9F%D1%8B%D0%BB%D1%8C%D1%86%D0%B0" TargetMode="External"/><Relationship Id="rId5" Type="http://schemas.openxmlformats.org/officeDocument/2006/relationships/hyperlink" Target="http://ru.wikipedia.org/wiki/%D0%9D%D0%B5%D0%BA%D1%82%D0%B0%D1%80_(%D1%81%D0%B0%D1%85%D0%B0%D1%80%D0%B8%D1%81%D1%82%D1%8B%D0%B9_%D1%81%D0%BE%D0%BA)" TargetMode="External"/><Relationship Id="rId4" Type="http://schemas.openxmlformats.org/officeDocument/2006/relationships/hyperlink" Target="http://ru.wikipedia.org/wiki/%D0%90%D0%BD%D1%82%D0%B0%D1%80%D0%BA%D1%82%D0%B8%D0%B4%D0%B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Bees_hive.jpg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851866" cy="307752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Исследовательская  работа ученицы 4-б класса </a:t>
            </a:r>
            <a:br>
              <a:rPr lang="ru-RU" sz="3600" dirty="0" smtClean="0"/>
            </a:br>
            <a:r>
              <a:rPr lang="ru-RU" sz="3600" dirty="0" smtClean="0"/>
              <a:t>МБОУ «СОШ №1»г. Альметьевска РТ </a:t>
            </a:r>
            <a:br>
              <a:rPr lang="ru-RU" sz="3600" dirty="0" smtClean="0"/>
            </a:br>
            <a:r>
              <a:rPr lang="ru-RU" sz="3600" dirty="0" smtClean="0"/>
              <a:t>Юнусовой Азалии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068960"/>
            <a:ext cx="7772400" cy="3288998"/>
          </a:xfrm>
        </p:spPr>
        <p:txBody>
          <a:bodyPr>
            <a:normAutofit lnSpcReduction="10000"/>
          </a:bodyPr>
          <a:lstStyle/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 работы 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«Этот удивительный окружающий мир: ПЧЕЛЫ»</a:t>
            </a: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2012 год.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800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428596" y="428604"/>
            <a:ext cx="4572032" cy="535785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404664"/>
            <a:ext cx="3429000" cy="6192688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В полости головы рабочей пчелы находится большой мускульный мешок. Один конец его находится у ротового отверстия, а другой переходит в пищевод. Это — сосущий аппарат, работающий по принципу насоса и доставляющий жидкую пищу из канала хоботка в пищевод (рис. 5). Этот насос служит как для всасывания, так и для </a:t>
            </a:r>
            <a:r>
              <a:rPr lang="ru-RU" sz="2000" b="1" dirty="0" err="1" smtClean="0"/>
              <a:t>отрыгивания</a:t>
            </a:r>
            <a:r>
              <a:rPr lang="ru-RU" sz="2000" b="1" dirty="0" smtClean="0"/>
              <a:t> пищи (при кормлении матки и личинок).</a:t>
            </a:r>
          </a:p>
          <a:p>
            <a:endParaRPr lang="ru-RU" sz="2000" b="1" dirty="0"/>
          </a:p>
        </p:txBody>
      </p:sp>
      <p:pic>
        <p:nvPicPr>
          <p:cNvPr id="5" name="Рисунок 4" descr="http://beegu.ru/files/img/img124492647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928802"/>
            <a:ext cx="3857652" cy="182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86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3505200" y="548680"/>
            <a:ext cx="5029200" cy="372555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499992" y="1196752"/>
            <a:ext cx="4104456" cy="4007122"/>
          </a:xfrm>
        </p:spPr>
        <p:txBody>
          <a:bodyPr>
            <a:noAutofit/>
          </a:bodyPr>
          <a:lstStyle/>
          <a:p>
            <a:pPr algn="just"/>
            <a:r>
              <a:rPr lang="ru-RU" b="1" dirty="0" smtClean="0"/>
              <a:t>Грудь пчелы предназначена для несения ножек и крыльев, ее полость занята мышцами, приводящими в движение голову, брюшко, ножки и крылья.</a:t>
            </a:r>
          </a:p>
          <a:p>
            <a:pPr algn="just"/>
            <a:r>
              <a:rPr lang="ru-RU" b="1" dirty="0" smtClean="0"/>
              <a:t>Три пары ножек пчелы разделены на 6 сегментов, подвижно соединенных друг с другом. Движения сегментов ограничены одной плоскостью. Каждая ножка качается только взад и вперед; сегмент может поворачивать остальную часть ножки вверх и вниз.</a:t>
            </a:r>
          </a:p>
          <a:p>
            <a:pPr algn="just"/>
            <a:r>
              <a:rPr lang="ru-RU" b="1" dirty="0" smtClean="0"/>
              <a:t>На передних ножках расположены приспособления для очистки усиков (рис. 7). Они состоят из полукруглой выемки на длинном членике лапки и шпоры. Выемка покрыта по краям гребешком из мелких щетинок, а шпора на конце снабжена лопастью. При необходимости пчела сгибает ножку, </a:t>
            </a:r>
            <a:r>
              <a:rPr lang="ru-RU" b="1" dirty="0" err="1" smtClean="0"/>
              <a:t>жгутикусика</a:t>
            </a:r>
            <a:r>
              <a:rPr lang="ru-RU" b="1" dirty="0" smtClean="0"/>
              <a:t> захватывается шпорой и протягивается между гребешком выемки и скоблящим краем шпоры.</a:t>
            </a:r>
            <a:endParaRPr lang="ru-RU" b="1" dirty="0"/>
          </a:p>
        </p:txBody>
      </p:sp>
      <p:pic>
        <p:nvPicPr>
          <p:cNvPr id="5" name="Рисунок 4" descr="http://beegu.ru/files/img/img124492651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071678"/>
            <a:ext cx="3549344" cy="2071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696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beegu.ru/files/img/img1244926498.pn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9" b="11649"/>
          <a:stretch>
            <a:fillRect/>
          </a:stretch>
        </p:blipFill>
        <p:spPr bwMode="auto">
          <a:xfrm>
            <a:off x="285720" y="500042"/>
            <a:ext cx="4286280" cy="550072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476672"/>
            <a:ext cx="3429000" cy="472720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b="1" dirty="0" smtClean="0"/>
              <a:t>По сторонам внутренней полости головы расположены кормовые железы, вырабатывающие маточное молочко.</a:t>
            </a:r>
          </a:p>
          <a:p>
            <a:pPr algn="just"/>
            <a:r>
              <a:rPr lang="ru-RU" sz="2800" b="1" dirty="0" smtClean="0"/>
              <a:t>Вертикальное сечение головы, показывающее кормовую железу правой стороны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13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4509120"/>
            <a:ext cx="5999584" cy="2160240"/>
          </a:xfrm>
        </p:spPr>
        <p:txBody>
          <a:bodyPr>
            <a:normAutofit fontScale="90000"/>
          </a:bodyPr>
          <a:lstStyle/>
          <a:p>
            <a:r>
              <a:rPr lang="ru-RU" sz="1400" b="1" dirty="0"/>
              <a:t>При сборе прополиса частицы смолы пчелы собирают передними и средними ножками и помещают в пыльцевые корзиночки.</a:t>
            </a:r>
            <a:br>
              <a:rPr lang="ru-RU" sz="1400" b="1" dirty="0"/>
            </a:br>
            <a:r>
              <a:rPr lang="ru-RU" sz="1400" b="1" dirty="0"/>
              <a:t>Пчела имеет 4 крыла — пару передних и пару задних. Крылья ровные, тонкие, состоят из 2 слоев, они усилены жилками, которые представляют собой трубчатые утолщения. У рабочей пчелы передние крылья значительно больше задних, сильнее укреплены жилками. Для одновременной работы крылья снабжены зацепками на переднем крае заднего крыла и изогнутой складкой на заднем крае переднего крыла </a:t>
            </a:r>
            <a:br>
              <a:rPr lang="ru-RU" sz="1400" b="1" dirty="0"/>
            </a:b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3498468" cy="1394098"/>
          </a:xfrm>
        </p:spPr>
        <p:txBody>
          <a:bodyPr>
            <a:normAutofit fontScale="70000" lnSpcReduction="20000"/>
          </a:bodyPr>
          <a:lstStyle/>
          <a:p>
            <a:r>
              <a:rPr lang="ru-RU" sz="2000" b="1" dirty="0" smtClean="0"/>
              <a:t>Наружная поверхность задней голени у рабочей пчелы гладкая, </a:t>
            </a:r>
            <a:r>
              <a:rPr lang="ru-RU" sz="2000" b="1" dirty="0" smtClean="0"/>
              <a:t>с</a:t>
            </a:r>
            <a:r>
              <a:rPr lang="ru-RU" sz="2000" b="1" dirty="0" smtClean="0"/>
              <a:t> тела пчелы передними и средними ножками, затем откладывается на щеточках задних ножек, с которых затем поступает на дно пыльцевой корзиночки</a:t>
            </a:r>
            <a:endParaRPr lang="ru-RU" sz="20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5148064" y="188640"/>
            <a:ext cx="3600400" cy="2520280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В брюшке пчелы размещены важнейшие внутренние органы: желудок, кишечник, органы размножения. По бокам расположены зеркальца, изнутри покрытые восковыми железами. Когда рабочая пчела вырабатывает воск, железы утолщаются, воск выделяется через зеркальца и затвердевает в восковых кармашках между зеркальцами. В верхней части брюшка расположена пахучая железа.</a:t>
            </a:r>
          </a:p>
          <a:p>
            <a:r>
              <a:rPr lang="ru-RU" dirty="0">
                <a:solidFill>
                  <a:srgbClr val="002060"/>
                </a:solidFill>
              </a:rPr>
              <a:t>В камере на конце брюшка спрятано жало. В спокойном состоянии наружу выступает остроконечный стержень жала. Он состоит из трех частей-</a:t>
            </a:r>
            <a:r>
              <a:rPr lang="ru-RU" dirty="0" err="1">
                <a:solidFill>
                  <a:srgbClr val="002060"/>
                </a:solidFill>
              </a:rPr>
              <a:t>скилета</a:t>
            </a:r>
            <a:r>
              <a:rPr lang="ru-RU" dirty="0">
                <a:solidFill>
                  <a:srgbClr val="002060"/>
                </a:solidFill>
              </a:rPr>
              <a:t> и двух салазок. Между стилетом и салазками находится </a:t>
            </a:r>
            <a:r>
              <a:rPr lang="ru-RU" dirty="0" err="1">
                <a:solidFill>
                  <a:srgbClr val="002060"/>
                </a:solidFill>
              </a:rPr>
              <a:t>ядовыводящий</a:t>
            </a:r>
            <a:r>
              <a:rPr lang="ru-RU" dirty="0">
                <a:solidFill>
                  <a:srgbClr val="002060"/>
                </a:solidFill>
              </a:rPr>
              <a:t> канал, соединенный с двумя ядовитыми железами. Стилет и салазки вооружены зубцами и зазубринами.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281444" y="2060848"/>
            <a:ext cx="2922404" cy="19442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148064" y="3140968"/>
            <a:ext cx="3240360" cy="21168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beegu.ru/files/img/img124492655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30" y="2030156"/>
            <a:ext cx="3000396" cy="2362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beegu.ru/files/img/img1244926590.png"/>
          <p:cNvPicPr>
            <a:picLocks noGrp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2" r="4812"/>
          <a:stretch>
            <a:fillRect/>
          </a:stretch>
        </p:blipFill>
        <p:spPr bwMode="auto">
          <a:xfrm>
            <a:off x="5292080" y="2474588"/>
            <a:ext cx="2556000" cy="19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beegu.ru/files/img/img124492657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42" y="4581128"/>
            <a:ext cx="2196000" cy="190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121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pchela-i-uley.ru/wp-content/uploads/2009/12/pchela.jpg"/>
          <p:cNvPicPr>
            <a:picLocks noGrp="1"/>
          </p:cNvPicPr>
          <p:nvPr>
            <p:ph type="pic" idx="1"/>
          </p:nvPr>
        </p:nvPicPr>
        <p:blipFill>
          <a:blip r:embed="rId2"/>
          <a:srcRect t="5810" b="5810"/>
          <a:stretch>
            <a:fillRect/>
          </a:stretch>
        </p:blipFill>
        <p:spPr bwMode="auto">
          <a:xfrm>
            <a:off x="251520" y="188640"/>
            <a:ext cx="5029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796136" y="260648"/>
            <a:ext cx="3021962" cy="576064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. </a:t>
            </a:r>
          </a:p>
          <a:p>
            <a:pPr algn="just"/>
            <a:endParaRPr lang="ru-RU" dirty="0"/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Помощь цветкам.</a:t>
            </a:r>
            <a:endParaRPr lang="ru-RU" b="1" dirty="0">
              <a:solidFill>
                <a:srgbClr val="C00000"/>
              </a:solidFill>
            </a:endParaRPr>
          </a:p>
          <a:p>
            <a:pPr algn="just"/>
            <a:r>
              <a:rPr lang="ru-RU" dirty="0" smtClean="0"/>
              <a:t>Пчёлы  </a:t>
            </a:r>
            <a:r>
              <a:rPr lang="ru-RU" dirty="0"/>
              <a:t>полезны  не только  как  медоносные .Это главные  опылители цветков. Без  опыления не будет  плодов  и семян. От  пчёл  в этом  смысле  зависит  не менее  150 видов  культурных  растений. </a:t>
            </a:r>
          </a:p>
          <a:p>
            <a:endParaRPr lang="ru-RU" dirty="0"/>
          </a:p>
        </p:txBody>
      </p:sp>
      <p:pic>
        <p:nvPicPr>
          <p:cNvPr id="4" name="Рисунок 3" descr="http://p4elok.net/wp-content/uploads/2009/03/bee-big-4.jpg"/>
          <p:cNvPicPr>
            <a:picLocks/>
          </p:cNvPicPr>
          <p:nvPr/>
        </p:nvPicPr>
        <p:blipFill>
          <a:blip r:embed="rId3"/>
          <a:srcRect l="4152" r="4152"/>
          <a:stretch>
            <a:fillRect/>
          </a:stretch>
        </p:blipFill>
        <p:spPr bwMode="auto">
          <a:xfrm>
            <a:off x="5652120" y="3717032"/>
            <a:ext cx="3204000" cy="29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1000" stA="49000" endA="500" endPos="10000" dist="900" dir="5400000" sy="-9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Первое, что делает пчела, это разыскивает цветы и собирает с них нектар. Она засасывает его язычком в специальный медовый мешочек. Потом она переносит его в нем. Эта </a:t>
            </a:r>
            <a:r>
              <a:rPr lang="ru-RU" dirty="0" err="1"/>
              <a:t>сумкоподобная</a:t>
            </a:r>
            <a:r>
              <a:rPr lang="ru-RU" dirty="0"/>
              <a:t> полость находится перед брюшком пчелы. Существует клапан, который отделяет эту секцию от брюшка. </a:t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4" descr="bee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 t="4974" b="4974"/>
          <a:stretch>
            <a:fillRect/>
          </a:stretch>
        </p:blipFill>
        <p:spPr bwMode="auto">
          <a:xfrm>
            <a:off x="3491880" y="116632"/>
            <a:ext cx="5029200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5032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963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Оказывается от пчёл столько пользы… и для природы, и для самих пчёл, и для человека.</a:t>
            </a:r>
            <a:br>
              <a:rPr lang="ru-RU" dirty="0" smtClean="0"/>
            </a:br>
            <a:r>
              <a:rPr lang="ru-RU" dirty="0" smtClean="0"/>
              <a:t>Это – здоровье на крыльях…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3264162"/>
            <a:ext cx="2134080" cy="27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913" y="2348880"/>
            <a:ext cx="2892849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21" y="2760162"/>
            <a:ext cx="2901862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684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444" y="93383"/>
            <a:ext cx="7239000" cy="6339104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Продукты пчеловодства</a:t>
            </a:r>
          </a:p>
          <a:p>
            <a:pPr marL="0" lvl="0" indent="0">
              <a:buNone/>
            </a:pPr>
            <a:r>
              <a:rPr lang="ru-RU" sz="2800" b="1" dirty="0" smtClean="0">
                <a:hlinkClick r:id="rId2" tooltip="Воск"/>
              </a:rPr>
              <a:t>воск</a:t>
            </a:r>
            <a:endParaRPr lang="ru-RU" sz="2800" b="1" dirty="0" smtClean="0"/>
          </a:p>
          <a:p>
            <a:pPr marL="0" lvl="0" indent="0">
              <a:buNone/>
            </a:pPr>
            <a:r>
              <a:rPr lang="ru-RU" dirty="0" smtClean="0">
                <a:hlinkClick r:id="rId3" tooltip="Мёд"/>
              </a:rPr>
              <a:t>                                                мёд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Пчелиное молочко</a:t>
            </a:r>
          </a:p>
          <a:p>
            <a:pPr marL="0" lvl="0" indent="0">
              <a:buNone/>
            </a:pPr>
            <a:r>
              <a:rPr lang="ru-RU" b="1" dirty="0" smtClean="0">
                <a:solidFill>
                  <a:srgbClr val="C00000"/>
                </a:solidFill>
                <a:hlinkClick r:id="rId4" tooltip="Прополис"/>
              </a:rPr>
              <a:t>прополис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lvl="0" indent="0">
              <a:buNone/>
            </a:pPr>
            <a:r>
              <a:rPr lang="ru-RU" dirty="0" smtClean="0">
                <a:hlinkClick r:id="rId5" tooltip="Пчелиный подмор"/>
              </a:rPr>
              <a:t>пчелиный подмор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>
                <a:hlinkClick r:id="rId6" tooltip="Пчелиный яд"/>
              </a:rPr>
              <a:t>пчелиный яд</a:t>
            </a:r>
            <a:endParaRPr lang="ru-RU" dirty="0" smtClean="0"/>
          </a:p>
          <a:p>
            <a:pPr marL="0" lvl="0" indent="0">
              <a:buNone/>
            </a:pPr>
            <a:r>
              <a:rPr lang="ru-RU" dirty="0">
                <a:hlinkClick r:id="rId7" tooltip="Забрус"/>
              </a:rPr>
              <a:t> </a:t>
            </a:r>
            <a:r>
              <a:rPr lang="ru-RU" dirty="0" smtClean="0">
                <a:hlinkClick r:id="rId7" tooltip="Забрус"/>
              </a:rPr>
              <a:t>                                  </a:t>
            </a:r>
            <a:r>
              <a:rPr lang="ru-RU" dirty="0" err="1" smtClean="0">
                <a:hlinkClick r:id="rId7" tooltip="Забрус"/>
              </a:rPr>
              <a:t>забрус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>
                <a:hlinkClick r:id="rId8" tooltip="Трутовый гомогенат (страница отсутствует)"/>
              </a:rPr>
              <a:t>трутовый </a:t>
            </a:r>
            <a:r>
              <a:rPr lang="ru-RU" dirty="0" err="1" smtClean="0">
                <a:hlinkClick r:id="rId8" tooltip="Трутовый гомогенат (страница отсутствует)"/>
              </a:rPr>
              <a:t>гомогенат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48880"/>
            <a:ext cx="1457636" cy="11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048857"/>
            <a:ext cx="813182" cy="10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05142"/>
            <a:ext cx="1044000" cy="10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37112"/>
            <a:ext cx="142875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7" t="9306" r="24031" b="31752"/>
          <a:stretch/>
        </p:blipFill>
        <p:spPr bwMode="auto">
          <a:xfrm>
            <a:off x="3057696" y="3827507"/>
            <a:ext cx="674254" cy="572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779250"/>
            <a:ext cx="14192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387" y="5532487"/>
            <a:ext cx="1363637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387" y="1825250"/>
            <a:ext cx="752463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823" y="2276872"/>
            <a:ext cx="825000" cy="7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467544" y="1412775"/>
            <a:ext cx="3897287" cy="4749131"/>
          </a:xfrm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476672"/>
            <a:ext cx="3429000" cy="138069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Это интересно!!!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ГЕРБ канцлера </a:t>
            </a:r>
            <a:r>
              <a:rPr lang="ru-RU" b="1" i="1" dirty="0" err="1" smtClean="0">
                <a:solidFill>
                  <a:schemeClr val="tx1"/>
                </a:solidFill>
              </a:rPr>
              <a:t>Камбасереса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2071678"/>
            <a:ext cx="3096344" cy="313219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Герб канцлера </a:t>
            </a:r>
            <a:r>
              <a:rPr lang="ru-RU" sz="2300" b="1" dirty="0" err="1" smtClean="0">
                <a:latin typeface="Times New Roman" pitchFamily="18" charset="0"/>
                <a:cs typeface="Times New Roman" pitchFamily="18" charset="0"/>
                <a:hlinkClick r:id="rId2" tooltip="Камбасерес, Жан Жак Режи де"/>
              </a:rPr>
              <a:t>Камбасереса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  <a:hlinkClick r:id="rId3" tooltip="Геральдика"/>
              </a:rPr>
              <a:t>геральдике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пчела и муравей служат эмблемой трудолюбия и покорности. Пчела также символизирует усердие, благоразумие и, поскольку полагали, что она никогда не спит, бдительность. Поскольку пчёлы запасают свой мёд, они символизируют экономию и бережливость и в таком значении присутствуют на вывесках банков. В геральдике пчела изображалась на многих гербах: семь пчёл на фоне земного шара на гербе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  <a:hlinkClick r:id="rId4" tooltip="Манчестер"/>
              </a:rPr>
              <a:t>Манчестера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говорят, что плоды труда этого города можно встретить повсюду в мире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7" name="Содержимое 3" descr="http://upload.wikimedia.org/wikipedia/commons/thumb/a/a6/Blason_Jean-Jacques-R%C3%A9gis_de_Cambac%C3%A9r%C3%A8s.svg/150px-Blason_Jean-Jacques-R%C3%A9gis_de_Cambac%C3%A9r%C3%A8s.svg.png">
            <a:hlinkClick r:id="rId5"/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74" y="980728"/>
            <a:ext cx="3672408" cy="4086216"/>
          </a:xfrm>
          <a:prstGeom prst="rect">
            <a:avLst/>
          </a:prstGeom>
          <a:noFill/>
          <a:ln w="107950">
            <a:noFill/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7696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Выводы: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68760"/>
            <a:ext cx="7054850" cy="1655415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/>
              <a:t>Моя гипотеза подтвердилась. Пчёлы поедают мёд зимой, когда пищи становится мало</a:t>
            </a:r>
            <a:r>
              <a:rPr lang="ru-RU" sz="2400" b="1" dirty="0" smtClean="0"/>
              <a:t>.</a:t>
            </a:r>
            <a:endParaRPr lang="ru-RU" sz="2400" b="1" dirty="0"/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sz="2400" b="1" dirty="0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403350" y="5661025"/>
            <a:ext cx="5545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11188" y="2924175"/>
            <a:ext cx="7056437" cy="164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b="1" dirty="0" smtClean="0"/>
              <a:t>Узнала, </a:t>
            </a:r>
            <a:r>
              <a:rPr lang="ru-RU" sz="2400" b="1" dirty="0"/>
              <a:t>как пчелы делают мед. У них есть специальные мешочки для переноски нектара.</a:t>
            </a:r>
          </a:p>
          <a:p>
            <a:pPr>
              <a:spcBef>
                <a:spcPct val="50000"/>
              </a:spcBef>
            </a:pPr>
            <a:endParaRPr lang="ru-RU" sz="2400" dirty="0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68313" y="4005263"/>
            <a:ext cx="7488237" cy="21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dirty="0" smtClean="0"/>
              <a:t>  Эта </a:t>
            </a:r>
            <a:r>
              <a:rPr lang="ru-RU" sz="2400" b="1" dirty="0"/>
              <a:t>еда имеет особое значение для пчел: она позволяет сохранить постоянной температуру в улье</a:t>
            </a:r>
            <a:r>
              <a:rPr lang="ru-RU" sz="2400" b="1" dirty="0" smtClean="0"/>
              <a:t>.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ru-RU" sz="2400" b="1" dirty="0"/>
          </a:p>
          <a:p>
            <a:pPr>
              <a:spcBef>
                <a:spcPct val="50000"/>
              </a:spcBef>
            </a:pPr>
            <a:endParaRPr lang="ru-RU" sz="2400" dirty="0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763688" y="5718600"/>
            <a:ext cx="5759450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 b="1" dirty="0">
                <a:solidFill>
                  <a:srgbClr val="C00000"/>
                </a:solidFill>
              </a:rPr>
              <a:t>Пчела</a:t>
            </a:r>
            <a:r>
              <a:rPr lang="ru-RU" sz="2400" b="1" dirty="0"/>
              <a:t> – трудолюбивое насекомое.</a:t>
            </a:r>
          </a:p>
          <a:p>
            <a:pPr>
              <a:spcBef>
                <a:spcPct val="50000"/>
              </a:spcBef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961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6" grpId="0"/>
      <p:bldP spid="15367" grpId="0"/>
      <p:bldP spid="153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428605"/>
            <a:ext cx="800105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Зачем я выбрала эту тему?</a:t>
            </a:r>
            <a:endParaRPr lang="ru-RU" dirty="0" smtClean="0"/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Появление пчел в нашей семье домашние связывают со мной. Правда, я этого помнить не могу, но по семейному преданию, пчелы прилетели к нам в год, когда я родилась. Да, так просто взяли и прилетели. Рой был такой мощный, что верхушка подсолнуха, на котором он устроился, пригнулся к самой земле. Рой - хорошая примета. И мой дед, ошарашенный таким подарком, свалившимся прямо с небес, оставил этот рой у себя. И хотя до этого он не занимался вождением пчел, стал настоящим пчеловодом. 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928802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8" t="12576" r="12755" b="-12576"/>
          <a:stretch/>
        </p:blipFill>
        <p:spPr bwMode="auto">
          <a:xfrm>
            <a:off x="539552" y="2490352"/>
            <a:ext cx="4565390" cy="34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0" t="2327" r="21455"/>
          <a:stretch/>
        </p:blipFill>
        <p:spPr bwMode="auto">
          <a:xfrm>
            <a:off x="5508104" y="2490352"/>
            <a:ext cx="2761673" cy="3349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285860"/>
            <a:ext cx="8183880" cy="474918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Энциклопедия для детей «Обо всем на свете:</a:t>
            </a:r>
            <a:b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от А до Я» авторы Энн </a:t>
            </a:r>
            <a:r>
              <a:rPr lang="ru-RU" sz="2000" cap="none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Чиварди</a:t>
            </a: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Рут Томсон, г.Москва,</a:t>
            </a:r>
            <a:b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2009г.</a:t>
            </a:r>
            <a:b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 Великолепная энциклопедия животных, Мартин </a:t>
            </a:r>
            <a:r>
              <a:rPr lang="ru-RU" sz="2000" cap="none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Уолтерс</a:t>
            </a: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cap="none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Джинни</a:t>
            </a: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Джонсон, г.Москва, 2006г.</a:t>
            </a:r>
            <a:b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Большая энциклопедия «Природа»,  </a:t>
            </a:r>
            <a:r>
              <a:rPr lang="ru-RU" sz="2000" cap="none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Элен</a:t>
            </a: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cap="none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Дютийёль</a:t>
            </a: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г.Москва, 2011г.</a:t>
            </a:r>
            <a:b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Сайт «</a:t>
            </a:r>
            <a:r>
              <a:rPr lang="en-US" sz="2000" cap="none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ActiveBee.Ru</a:t>
            </a: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О пчелах</a:t>
            </a:r>
            <a:b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Личные наблюдения.</a:t>
            </a:r>
            <a:b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none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7569542" cy="9698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Источники информации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http://upload.wikimedia.org/wikipedia/commons/thumb/6/67/Bienen_35b.jpg/300px-Bienen_35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960" y="3861048"/>
            <a:ext cx="3744000" cy="26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76672"/>
            <a:ext cx="8458200" cy="432392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Мое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воображение всегда поражали их постройки. С чем сравнить прекрасный, свежий, только что отстроенный сот во всей его молочной белизне и геометрической четкости? Построенные пчелами соты строго параллельны, расстояние между ними выдерживается с удивительным постоянством. "Почему пчелиные ячейки, скажем, не круглые, не трех , не четырех , а шестигранные?" - этот вопрос буквально "мучил" меня с самого детства. Ответы находил самые разнообразные. Но один из них мне нравится больше всего, мне кажется, именно он больше всего близок к истине. Жаль, что мы не можем увидеть Вселенную со стороны, чтобы на практике убедиться в этом. Но поверим на слово ученым, которые считают, что Вселенная имеет форму шестигранного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Вполне возможно, что пчелы в своих постройках копируют её форму. Ведь именно эта форма наиболее совершенна и экономна для всего: материалов, времени, пространства, энергии. Знаете ли вы более прочный материал, чем восковая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 Я - нет.  Стеклянная посуда, если её использовать как емкость для хранения меда, весит всего лишь в два раза меньше, чем сам мёд, деревянная - в шесть-восемь раз, а естественная пчелиная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выдерживает мёда в 27 раз больше своего веса. Вот такая она,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Маленькая, но такая прочная, сильная и стойкая. Форма - одно из многих подтверждений связи пчелиных с информацией о мироздании, Космосе и т.д. Эта тема для отдельного материала. А я вернусь к более практичным чудесам, которыми не устают удивлять нас пчелы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Как же они собирают мёд?  Зачем он им нужен?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581128"/>
            <a:ext cx="2532752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473128"/>
            <a:ext cx="2478682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511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Цель</a:t>
            </a:r>
            <a:r>
              <a:rPr lang="ru-RU" b="1" dirty="0"/>
              <a:t>:</a:t>
            </a:r>
            <a:r>
              <a:rPr lang="ru-RU" dirty="0"/>
              <a:t> выяснить, зачем </a:t>
            </a:r>
            <a:r>
              <a:rPr lang="ru-RU" dirty="0" smtClean="0"/>
              <a:t>и как пчелы </a:t>
            </a:r>
            <a:r>
              <a:rPr lang="ru-RU" dirty="0"/>
              <a:t>делают мед?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</a:rPr>
              <a:t>Задачи</a:t>
            </a:r>
            <a:r>
              <a:rPr lang="ru-RU" sz="2800" b="1" dirty="0"/>
              <a:t>: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-Узнать</a:t>
            </a:r>
            <a:r>
              <a:rPr lang="ru-RU" sz="2800" dirty="0"/>
              <a:t>, </a:t>
            </a:r>
            <a:r>
              <a:rPr lang="ru-RU" sz="2800" dirty="0" smtClean="0"/>
              <a:t>как пчёлы собирают </a:t>
            </a:r>
            <a:r>
              <a:rPr lang="ru-RU" sz="2800" dirty="0"/>
              <a:t>мед?</a:t>
            </a:r>
          </a:p>
          <a:p>
            <a:pPr marL="0" indent="0">
              <a:buNone/>
            </a:pPr>
            <a:r>
              <a:rPr lang="ru-RU" sz="2800" dirty="0" smtClean="0"/>
              <a:t>-Как </a:t>
            </a:r>
            <a:r>
              <a:rPr lang="ru-RU" sz="2800" dirty="0"/>
              <a:t>они это </a:t>
            </a:r>
            <a:r>
              <a:rPr lang="ru-RU" sz="2800" dirty="0" err="1" smtClean="0"/>
              <a:t>делают?Узнать</a:t>
            </a:r>
            <a:r>
              <a:rPr lang="ru-RU" sz="2800" dirty="0" smtClean="0"/>
              <a:t> о строении пчёл?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-Выяснить</a:t>
            </a:r>
            <a:r>
              <a:rPr lang="ru-RU" sz="2800" dirty="0"/>
              <a:t>, для чего пчелы делают мед?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</a:rPr>
              <a:t>Гипотеза</a:t>
            </a:r>
            <a:r>
              <a:rPr lang="ru-RU" sz="2800" b="1" dirty="0"/>
              <a:t>:</a:t>
            </a:r>
            <a:r>
              <a:rPr lang="ru-RU" sz="2800" dirty="0"/>
              <a:t> Возможно, они используют его в пищу?</a:t>
            </a:r>
          </a:p>
        </p:txBody>
      </p:sp>
    </p:spTree>
    <p:extLst>
      <p:ext uri="{BB962C8B-B14F-4D97-AF65-F5344CB8AC3E}">
        <p14:creationId xmlns:p14="http://schemas.microsoft.com/office/powerpoint/2010/main" val="29045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едоносная пчела">
            <a:hlinkClick r:id="rId2" tooltip="&quot;Медоносная пчела&quot;"/>
          </p:cNvPr>
          <p:cNvPicPr>
            <a:picLocks noGrp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6" b="1456"/>
          <a:stretch>
            <a:fillRect/>
          </a:stretch>
        </p:blipFill>
        <p:spPr bwMode="auto">
          <a:xfrm>
            <a:off x="1691680" y="260648"/>
            <a:ext cx="50292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4077072"/>
            <a:ext cx="8568952" cy="244827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Пчёлы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Существует около 20 тысяч видов пчёл. Их можно обнаружить на всех континентах, кроме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4" tooltip="Антарктида"/>
              </a:rPr>
              <a:t>Антарктиды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Пчёлы приспособились питаться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5" tooltip="Нектар (сахаристый сок)"/>
              </a:rPr>
              <a:t>нектаром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6" tooltip="Пыльца"/>
              </a:rPr>
              <a:t>пыльцой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используя нектар главным образом в качестве источника энергии, а пыльцу для получения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7" tooltip="Белки"/>
              </a:rPr>
              <a:t>белков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других питательных веществ.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1472" y="1071546"/>
            <a:ext cx="7072362" cy="1102578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14400" b="1" dirty="0" smtClean="0">
                <a:solidFill>
                  <a:srgbClr val="C00000"/>
                </a:solidFill>
              </a:rPr>
              <a:t>Пчелы</a:t>
            </a:r>
            <a:r>
              <a:rPr lang="ru-RU" sz="6200" dirty="0" smtClean="0"/>
              <a:t> — насекомые общественные (живут сообществом, семьей). Выполняемые особями функции строго разделены, что и обуславливает их полную зависимость от всего сообщества. Состоит пчелиная семья из одной матки, нескольких десятков тысяч рабочих пчел (от 15-20 до 80-100 в разное время года) и нескольких сотен, очень редко 1-2 тысячи трутней, живущих только в летнее время.</a:t>
            </a:r>
          </a:p>
          <a:p>
            <a:endParaRPr lang="ru-RU" sz="3800" dirty="0"/>
          </a:p>
        </p:txBody>
      </p:sp>
      <p:pic>
        <p:nvPicPr>
          <p:cNvPr id="5" name="Содержимое 3" descr="http://upload.wikimedia.org/wikipedia/commons/thumb/f/ff/Bees_hive.jpg/300px-Bees_hive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1800" y="3140968"/>
            <a:ext cx="3810000" cy="254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971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10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ПЧЕЛИНАЯ СЕМЬЯ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908720"/>
            <a:ext cx="4290556" cy="397792"/>
          </a:xfrm>
        </p:spPr>
        <p:txBody>
          <a:bodyPr/>
          <a:lstStyle/>
          <a:p>
            <a:r>
              <a:rPr lang="ru-RU" dirty="0" smtClean="0"/>
              <a:t>ЦАРИЦА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08720"/>
            <a:ext cx="4292241" cy="397792"/>
          </a:xfrm>
        </p:spPr>
        <p:txBody>
          <a:bodyPr/>
          <a:lstStyle/>
          <a:p>
            <a:r>
              <a:rPr lang="ru-RU" dirty="0" smtClean="0"/>
              <a:t>РАБОЧИЕ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 smtClean="0"/>
              <a:t>В колонии общественных  насекомых только одна самка откладывает яйца. Она называется  маткой или  царицей. У медоносных пчёл. Она  откладывает до 1500 яиц  ежедневно. </a:t>
            </a:r>
            <a:endParaRPr lang="ru-RU" sz="16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dirty="0" smtClean="0"/>
              <a:t>За ней ухаживают рабочие особи. Другие рабочие  летают  за кормом-нектаром и пыльцой  цветков. Все они – бесплодные  самки. Дикие пчёлы  гнездятся  в дуплах и расселинах скал. Медоносную  пчелу  разводят  в ульях  уже более 3000 лет.</a:t>
            </a:r>
            <a:endParaRPr lang="ru-RU" sz="1400" dirty="0"/>
          </a:p>
        </p:txBody>
      </p:sp>
      <p:pic>
        <p:nvPicPr>
          <p:cNvPr id="7" name="Рисунок 6" descr="Мат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62"/>
          <a:stretch/>
        </p:blipFill>
        <p:spPr bwMode="auto">
          <a:xfrm>
            <a:off x="1714480" y="2636913"/>
            <a:ext cx="2569488" cy="2147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Рабочие пчелы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07"/>
          <a:stretch/>
        </p:blipFill>
        <p:spPr bwMode="auto">
          <a:xfrm>
            <a:off x="5500694" y="3714750"/>
            <a:ext cx="2455682" cy="21625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651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Трутни"/>
          <p:cNvPicPr>
            <a:picLocks noGrp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6" t="5077" r="11154" b="17640"/>
          <a:stretch/>
        </p:blipFill>
        <p:spPr bwMode="auto">
          <a:xfrm>
            <a:off x="1052944" y="489528"/>
            <a:ext cx="3666837" cy="48583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134530" cy="216024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Строение пчелы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16016" y="1268760"/>
            <a:ext cx="4030074" cy="487121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Трутни</a:t>
            </a:r>
            <a:r>
              <a:rPr lang="ru-RU" dirty="0" smtClean="0"/>
              <a:t> — </a:t>
            </a:r>
            <a:r>
              <a:rPr lang="ru-RU" sz="1800" b="1" dirty="0" smtClean="0"/>
              <a:t>особи мужского пола пчелиной семьи, появляются в семьях в мае — июне и изгоняются в конце лета, зимовать они могут только в безматочных семьях. Трутни лишены возможности сбора пищевых запасов, поскольку приспособлений для сбора нектара и пыльцы у них нет. Тем не менее трутни ― неотъемлемая часть сообщества, так как во время спаривания с неплодной маткой они передают матке мужские половые клетки, после чего матка становиться плодной. Из неоплодотворенных яиц развиваются только трутни, что ведет к кончине пчелиной семьи.</a:t>
            </a:r>
          </a:p>
          <a:p>
            <a:r>
              <a:rPr lang="ru-RU" sz="1800" b="1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99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-15063" y="404664"/>
            <a:ext cx="5572164" cy="507209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6056" y="500042"/>
            <a:ext cx="3593612" cy="5521246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Ротовой аппарат состоит из верхних и нижних челюстей, верхней и нижней губы, которые в действующем положении собираются в хоботок для питания жидким кормом.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 задней части головы находится затылочное отверстие, через которое проходят пищевод, нервы, кровеносные сосуды, воздушные трубки и слюнной проток.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важным органом, расположенным на голове пчелы, являются усики. Каждый усик подвижно закреплен четырьмя мышцами так, что он может вращаться, и состоит из стержня и жгутика.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Стержень у трутня короче, чем у рабочей пчелы, а хоботок намного длиннее Он состоит из 13 колец, а у маток и рабочих пчел — из 11. Жгутики покрыты чувствительными образованиями реагирующими на прикосновение, запах, температуру.</a:t>
            </a: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beegu.ru/files/img/img124492645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3831462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5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453</TotalTime>
  <Words>800</Words>
  <Application>Microsoft Office PowerPoint</Application>
  <PresentationFormat>Экран (4:3)</PresentationFormat>
  <Paragraphs>81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Исследовательская  работа ученицы 4-б класса  МБОУ «СОШ №1»г. Альметьевска РТ  Юнусовой Азалии</vt:lpstr>
      <vt:lpstr>Презентация PowerPoint</vt:lpstr>
      <vt:lpstr>Презентация PowerPoint</vt:lpstr>
      <vt:lpstr>Цель: выяснить, зачем и как пчелы делают мед?</vt:lpstr>
      <vt:lpstr>Презентация PowerPoint</vt:lpstr>
      <vt:lpstr>Презентация PowerPoint</vt:lpstr>
      <vt:lpstr>ПЧЕЛИНАЯ СЕМЬЯ </vt:lpstr>
      <vt:lpstr>Строение пчелы  </vt:lpstr>
      <vt:lpstr>Презентация PowerPoint</vt:lpstr>
      <vt:lpstr>Презентация PowerPoint</vt:lpstr>
      <vt:lpstr>Презентация PowerPoint</vt:lpstr>
      <vt:lpstr>Презентация PowerPoint</vt:lpstr>
      <vt:lpstr>При сборе прополиса частицы смолы пчелы собирают передними и средними ножками и помещают в пыльцевые корзиночки. Пчела имеет 4 крыла — пару передних и пару задних. Крылья ровные, тонкие, состоят из 2 слоев, они усилены жилками, которые представляют собой трубчатые утолщения. У рабочей пчелы передние крылья значительно больше задних, сильнее укреплены жилками. Для одновременной работы крылья снабжены зацепками на переднем крае заднего крыла и изогнутой складкой на заднем крае переднего крыла  </vt:lpstr>
      <vt:lpstr>Презентация PowerPoint</vt:lpstr>
      <vt:lpstr>Первое, что делает пчела, это разыскивает цветы и собирает с них нектар. Она засасывает его язычком в специальный медовый мешочек. Потом она переносит его в нем. Эта сумкоподобная полость находится перед брюшком пчелы. Существует клапан, который отделяет эту секцию от брюшка.  </vt:lpstr>
      <vt:lpstr>Оказывается от пчёл столько пользы… и для природы, и для самих пчёл, и для человека. Это – здоровье на крыльях… </vt:lpstr>
      <vt:lpstr> </vt:lpstr>
      <vt:lpstr>Это интересно!!!  ГЕРБ канцлера Камбасереса</vt:lpstr>
      <vt:lpstr>Выводы:</vt:lpstr>
      <vt:lpstr>1. Энциклопедия для детей «Обо всем на свете:  от А до Я» авторы Энн Чиварди, Рут Томсон, г.Москва, 2009г. 2.  Великолепная энциклопедия животных, Мартин Уолтерс, Джинни Джонсон, г.Москва, 2006г. 3. Большая энциклопедия «Природа»,  Элен Дютийёль, г.Москва, 2011г. 4. Сайт «ActiveBee.Ru» О пчелах 5. Личные наблюдения.      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Юнусовой Азалии</dc:title>
  <dc:creator>азалия</dc:creator>
  <cp:lastModifiedBy>Пользователь</cp:lastModifiedBy>
  <cp:revision>60</cp:revision>
  <dcterms:created xsi:type="dcterms:W3CDTF">2012-03-07T18:31:13Z</dcterms:created>
  <dcterms:modified xsi:type="dcterms:W3CDTF">2012-03-11T18:45:47Z</dcterms:modified>
</cp:coreProperties>
</file>