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56" r:id="rId2"/>
    <p:sldId id="276" r:id="rId3"/>
    <p:sldId id="277" r:id="rId4"/>
    <p:sldId id="278" r:id="rId5"/>
    <p:sldId id="257" r:id="rId6"/>
    <p:sldId id="262" r:id="rId7"/>
    <p:sldId id="273" r:id="rId8"/>
    <p:sldId id="279" r:id="rId9"/>
    <p:sldId id="259" r:id="rId10"/>
    <p:sldId id="275" r:id="rId11"/>
    <p:sldId id="260" r:id="rId12"/>
    <p:sldId id="261" r:id="rId13"/>
    <p:sldId id="270" r:id="rId14"/>
    <p:sldId id="264" r:id="rId15"/>
    <p:sldId id="265" r:id="rId16"/>
    <p:sldId id="266" r:id="rId17"/>
    <p:sldId id="267" r:id="rId18"/>
    <p:sldId id="271" r:id="rId19"/>
    <p:sldId id="26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21" autoAdjust="0"/>
    <p:restoredTop sz="94660"/>
  </p:normalViewPr>
  <p:slideViewPr>
    <p:cSldViewPr>
      <p:cViewPr varScale="1">
        <p:scale>
          <a:sx n="65" d="100"/>
          <a:sy n="65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1E395-17B5-449A-AB42-E9CAE20974D9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4B94D0-69F8-4DA3-9FE5-77111C5BD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4B94D0-69F8-4DA3-9FE5-77111C5BDD2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0DBAC0-0745-464E-B98B-3A0F082576E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ru.wikipedia.org/wiki/%D0%A4%D0%B0%D0%B9%D0%BB:Milka_cow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2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jpeg"/><Relationship Id="rId5" Type="http://schemas.openxmlformats.org/officeDocument/2006/relationships/hyperlink" Target="http://ru.wikipedia.org/wiki/%D0%A4%D0%B0%D0%B9%D0%BB:Milka_cow.jpg" TargetMode="Externa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ru.wikipedia.org/wiki/%D0%A4%D0%B0%D0%B9%D0%BB:Stanis%C5%82aw_Lem.jpg" TargetMode="Externa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ru.wikipedia.org/wiki/%D0%A4%D0%B0%D0%B9%D0%BB:Milka_cow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image" Target="../media/image17.jpeg"/><Relationship Id="rId7" Type="http://schemas.openxmlformats.org/officeDocument/2006/relationships/image" Target="../media/image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0%D0%B9%D0%BB:Milka_cow.jpg" TargetMode="External"/><Relationship Id="rId5" Type="http://schemas.openxmlformats.org/officeDocument/2006/relationships/image" Target="../media/image18.jpeg"/><Relationship Id="rId4" Type="http://schemas.openxmlformats.org/officeDocument/2006/relationships/hyperlink" Target="http://proactions.ru/actions/2011/01/akciya-milka_sozdaj-cvoyu-valentinku.html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20.jpeg"/><Relationship Id="rId7" Type="http://schemas.openxmlformats.org/officeDocument/2006/relationships/hyperlink" Target="http://ru.wikipedia.org/wiki/%D0%A4%D0%B0%D0%B9%D0%BB:Milka_cow.jp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hyperlink" Target="http://proactions.ru/actions/2011/01/akciya-milka_sozdaj-cvoyu-valentinku.html" TargetMode="External"/><Relationship Id="rId4" Type="http://schemas.openxmlformats.org/officeDocument/2006/relationships/image" Target="../media/image21.jpeg"/><Relationship Id="rId9" Type="http://schemas.openxmlformats.org/officeDocument/2006/relationships/image" Target="../media/image2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hyperlink" Target="http://proactions.ru/actions/2011/01/akciya-milka_sozdaj-cvoyu-valentinku.html" TargetMode="External"/><Relationship Id="rId4" Type="http://schemas.openxmlformats.org/officeDocument/2006/relationships/image" Target="../media/image2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ru.wikipedia.org/wiki/%D0%A4%D0%B0%D0%B9%D0%BB:Milka_cow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andynet.ru/interesting/id/7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hyperlink" Target="http://ru.wikipedia.org/wiki/%D0%AE%D1%80%D0%B8%D0%B4%D0%B8%D1%87%D0%B5%D1%81%D0%BA%D0%BE%D0%B5_%D0%BB%D0%B8%D1%86%D0%BE" TargetMode="Externa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5.png"/><Relationship Id="rId7" Type="http://schemas.openxmlformats.org/officeDocument/2006/relationships/hyperlink" Target="http://www.milka.de/milka2/page?siteid=milka2-prd&amp;locale=dede1&amp;PagecRef=848" TargetMode="External"/><Relationship Id="rId2" Type="http://schemas.openxmlformats.org/officeDocument/2006/relationships/hyperlink" Target="http://www.milka.de/milka2/page?siteid=milka2-prd&amp;locale=dede1&amp;PagecRef=762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ru.wikipedia.org/wiki/%D0%A4%D0%B0%D0%B9%D0%BB:Kraft_Foods_logo_2009_2.sv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Kraft_Foods_logo_2009_2.sv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772400" cy="400052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Баевское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общеобразовательное учреждение 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«Баевская средняя общеобразовательная школа»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районный конкурс исследовательских работ гуманитарного направления  в номинации «Лингвострановедение» 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тема: Путешествие швейцарской «Милки»</a:t>
            </a:r>
            <a:b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по России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57694"/>
            <a:ext cx="7558118" cy="2071702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Выполнила учащаяся 6в класса 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МБОУ «Баевская СОШ»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Климова Ольга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Руководитель: учитель 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немецкого языка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Климова Инна Петровна</a:t>
            </a:r>
            <a:endParaRPr lang="ru-RU" dirty="0" smtClean="0">
              <a:solidFill>
                <a:srgbClr val="7030A0"/>
              </a:solidFill>
            </a:endParaRPr>
          </a:p>
        </p:txBody>
      </p:sp>
      <p:pic>
        <p:nvPicPr>
          <p:cNvPr id="4" name="Рисунок 3" descr="http://upload.wikimedia.org/wikipedia/ru/4/4f/Milka_cow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643446"/>
            <a:ext cx="3000396" cy="1928826"/>
          </a:xfrm>
          <a:prstGeom prst="flowChartAlternateProcess">
            <a:avLst/>
          </a:prstGeom>
          <a:noFill/>
          <a:ln w="76200">
            <a:solidFill>
              <a:srgbClr val="7030A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75000"/>
            </a:schemeClr>
          </a:solidFill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Из России с любовью …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525963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Из …</a:t>
            </a:r>
            <a:endParaRPr lang="ru-RU" dirty="0"/>
          </a:p>
        </p:txBody>
      </p:sp>
      <p:pic>
        <p:nvPicPr>
          <p:cNvPr id="6146" name="Picture 2" descr="C:\Documents and Settings\учитель\Рабочий стол\рмо-февраль12\декада-12\январь\IMG_288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428736"/>
            <a:ext cx="4038600" cy="2266763"/>
          </a:xfrm>
          <a:prstGeom prst="rect">
            <a:avLst/>
          </a:prstGeom>
          <a:noFill/>
        </p:spPr>
      </p:pic>
      <p:pic>
        <p:nvPicPr>
          <p:cNvPr id="6" name="Picture 3" descr="C:\Documents and Settings\учитель\Рабочий стол\рмо-февраль12\декада-12\январь\IMG_28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928934"/>
            <a:ext cx="4038600" cy="2266763"/>
          </a:xfrm>
          <a:prstGeom prst="rect">
            <a:avLst/>
          </a:prstGeom>
          <a:noFill/>
        </p:spPr>
      </p:pic>
      <p:pic>
        <p:nvPicPr>
          <p:cNvPr id="7" name="Picture 2" descr="C:\Documents and Settings\учитель\Рабочий стол\климова ир\23 февраля и милка\IMG_3003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0" y="2928934"/>
            <a:ext cx="4038600" cy="2266763"/>
          </a:xfrm>
          <a:prstGeom prst="rect">
            <a:avLst/>
          </a:prstGeom>
          <a:noFill/>
        </p:spPr>
      </p:pic>
      <p:pic>
        <p:nvPicPr>
          <p:cNvPr id="8" name="Содержимое 3" descr="http://upload.wikimedia.org/wikipedia/ru/4/4f/Milka_cow.jpg">
            <a:hlinkClick r:id="rId5"/>
          </p:cNvPr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3000372"/>
            <a:ext cx="200026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http://gifanimation.ru/images/ludi_new/backpacker02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00496" y="4929198"/>
            <a:ext cx="11239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7030A0"/>
                </a:solidFill>
              </a:rPr>
              <a:t>Станислав </a:t>
            </a:r>
            <a:r>
              <a:rPr lang="ru-RU" sz="2400" b="1" i="1" dirty="0" err="1" smtClean="0">
                <a:solidFill>
                  <a:srgbClr val="7030A0"/>
                </a:solidFill>
              </a:rPr>
              <a:t>Лем</a:t>
            </a:r>
            <a:endParaRPr lang="ru-RU" sz="2400" b="1" i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2400" b="1" i="1" dirty="0" smtClean="0">
                <a:solidFill>
                  <a:srgbClr val="7030A0"/>
                </a:solidFill>
              </a:rPr>
              <a:t>    1921-2006 </a:t>
            </a:r>
          </a:p>
          <a:p>
            <a:pPr algn="ctr">
              <a:buNone/>
            </a:pPr>
            <a:endParaRPr lang="ru-RU" sz="2400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rgbClr val="7030A0"/>
                </a:solidFill>
              </a:rPr>
              <a:t>   Гражданство: Польша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7030A0"/>
                </a:solidFill>
              </a:rPr>
              <a:t>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7030A0"/>
                </a:solidFill>
              </a:rPr>
              <a:t>   Род деятельности: писатель</a:t>
            </a:r>
          </a:p>
          <a:p>
            <a:pPr>
              <a:buNone/>
            </a:pPr>
            <a:endParaRPr lang="ru-RU" sz="2400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rgbClr val="7030A0"/>
                </a:solidFill>
              </a:rPr>
              <a:t>   Направление:  писатель-фантаст</a:t>
            </a:r>
          </a:p>
          <a:p>
            <a:pPr>
              <a:buNone/>
            </a:pPr>
            <a:endParaRPr lang="ru-RU" sz="2400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rgbClr val="7030A0"/>
                </a:solidFill>
              </a:rPr>
              <a:t>   Жанр: научная фантастика</a:t>
            </a:r>
          </a:p>
          <a:p>
            <a:pPr>
              <a:buNone/>
            </a:pPr>
            <a:endParaRPr lang="ru-RU" sz="1600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Stanisław Lem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071546"/>
            <a:ext cx="3000396" cy="4357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Отрывок  из  научно-фантастического романа </a:t>
            </a:r>
            <a:br>
              <a:rPr lang="ru-RU" sz="2400" b="1" i="1" dirty="0" smtClean="0">
                <a:solidFill>
                  <a:srgbClr val="7030A0"/>
                </a:solidFill>
              </a:rPr>
            </a:br>
            <a:r>
              <a:rPr lang="ru-RU" sz="2400" b="1" i="1" dirty="0" smtClean="0">
                <a:solidFill>
                  <a:srgbClr val="7030A0"/>
                </a:solidFill>
              </a:rPr>
              <a:t>«Осмотр на месте»  ( нем.</a:t>
            </a:r>
            <a:r>
              <a:rPr lang="de-DE" sz="2400" b="1" i="1" dirty="0" smtClean="0">
                <a:solidFill>
                  <a:srgbClr val="7030A0"/>
                </a:solidFill>
              </a:rPr>
              <a:t> Lokaltermin</a:t>
            </a:r>
            <a:r>
              <a:rPr lang="ru-RU" sz="2400" b="1" i="1" dirty="0" smtClean="0">
                <a:solidFill>
                  <a:srgbClr val="7030A0"/>
                </a:solidFill>
              </a:rPr>
              <a:t>) Станислава </a:t>
            </a:r>
            <a:r>
              <a:rPr lang="ru-RU" sz="2400" b="1" i="1" dirty="0" err="1" smtClean="0">
                <a:solidFill>
                  <a:srgbClr val="7030A0"/>
                </a:solidFill>
              </a:rPr>
              <a:t>Лема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 </a:t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«Встаешь рано, в шлепанцах подходишь к окну, а там — альпийские луга, лиловые коровы с большими буквами «MILKA» на боках.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Содержимое 3" descr="http://upload.wikimedia.org/wikipedia/ru/4/4f/Milka_cow.jpg">
            <a:hlinkClick r:id="rId2"/>
          </p:cNvPr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143248"/>
            <a:ext cx="4000528" cy="2571768"/>
          </a:xfrm>
          <a:prstGeom prst="cloudCallou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7" name="Содержимое 3" descr="http://upload.wikimedia.org/wikipedia/ru/4/4f/Milka_cow.jpg">
            <a:hlinkClick r:id="rId2"/>
          </p:cNvPr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857628"/>
            <a:ext cx="2500330" cy="1928826"/>
          </a:xfrm>
          <a:prstGeom prst="cloudCallou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8" name="Содержимое 3" descr="http://upload.wikimedia.org/wikipedia/ru/4/4f/Milka_cow.jpg">
            <a:hlinkClick r:id="rId2"/>
          </p:cNvPr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4857760"/>
            <a:ext cx="2286016" cy="1643074"/>
          </a:xfrm>
          <a:prstGeom prst="cloudCallou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9" name="Picture 4" descr="http://gifanimation.ru/images/ludi_new/backpacker0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85729"/>
            <a:ext cx="85722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1928802"/>
            <a:ext cx="4040188" cy="419736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de-DE" dirty="0" smtClean="0">
                <a:solidFill>
                  <a:srgbClr val="7030A0"/>
                </a:solidFill>
              </a:rPr>
              <a:t>  </a:t>
            </a:r>
            <a:r>
              <a:rPr lang="de-DE" b="1" i="1" dirty="0" smtClean="0">
                <a:solidFill>
                  <a:srgbClr val="7030A0"/>
                </a:solidFill>
              </a:rPr>
              <a:t>SAG ES MIT MILKA</a:t>
            </a:r>
          </a:p>
          <a:p>
            <a:pPr>
              <a:buNone/>
            </a:pPr>
            <a:r>
              <a:rPr lang="de-DE" dirty="0" smtClean="0">
                <a:solidFill>
                  <a:srgbClr val="7030A0"/>
                </a:solidFill>
              </a:rPr>
              <a:t>     Häufig sagt eine kleine Geste mehr als tausend Worte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r>
              <a:rPr lang="de-DE" dirty="0" smtClean="0">
                <a:solidFill>
                  <a:srgbClr val="7030A0"/>
                </a:solidFill>
              </a:rPr>
              <a:t> Vor allem</a:t>
            </a:r>
            <a:r>
              <a:rPr lang="ru-RU" dirty="0" smtClean="0">
                <a:solidFill>
                  <a:srgbClr val="7030A0"/>
                </a:solidFill>
              </a:rPr>
              <a:t>,</a:t>
            </a:r>
            <a:r>
              <a:rPr lang="de-DE" dirty="0" smtClean="0">
                <a:solidFill>
                  <a:srgbClr val="7030A0"/>
                </a:solidFill>
              </a:rPr>
              <a:t> wenn sie so zart und einzigartig ist wie „I Lowe Milka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r>
              <a:rPr lang="de-DE" dirty="0" smtClean="0">
                <a:solidFill>
                  <a:srgbClr val="7030A0"/>
                </a:solidFill>
              </a:rPr>
              <a:t>“ Stück für Stück ein unvergleichliches Genusserlebnis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de-DE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de-DE" b="1" i="1" dirty="0" smtClean="0">
                <a:solidFill>
                  <a:srgbClr val="7030A0"/>
                </a:solidFill>
              </a:rPr>
              <a:t>Milka Praline-</a:t>
            </a:r>
          </a:p>
          <a:p>
            <a:pPr algn="ctr">
              <a:buNone/>
            </a:pPr>
            <a:r>
              <a:rPr lang="de-DE" b="1" i="1" dirty="0" smtClean="0">
                <a:solidFill>
                  <a:srgbClr val="7030A0"/>
                </a:solidFill>
              </a:rPr>
              <a:t> Zarter als  Worte!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2000240"/>
            <a:ext cx="4041775" cy="412592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600" b="1" i="1" dirty="0" smtClean="0">
                <a:solidFill>
                  <a:srgbClr val="7030A0"/>
                </a:solidFill>
              </a:rPr>
              <a:t>Скажи это с Милкой</a:t>
            </a:r>
          </a:p>
          <a:p>
            <a:pPr>
              <a:buNone/>
            </a:pPr>
            <a:r>
              <a:rPr lang="de-DE" sz="2600" dirty="0" smtClean="0">
                <a:solidFill>
                  <a:srgbClr val="7030A0"/>
                </a:solidFill>
              </a:rPr>
              <a:t>    </a:t>
            </a:r>
            <a:r>
              <a:rPr lang="ru-RU" sz="2600" dirty="0" smtClean="0">
                <a:solidFill>
                  <a:srgbClr val="7030A0"/>
                </a:solidFill>
              </a:rPr>
              <a:t>Часто маленький жест говорит больше</a:t>
            </a:r>
            <a:r>
              <a:rPr lang="de-DE" sz="2600" dirty="0" smtClean="0">
                <a:solidFill>
                  <a:srgbClr val="7030A0"/>
                </a:solidFill>
              </a:rPr>
              <a:t>,</a:t>
            </a:r>
            <a:r>
              <a:rPr lang="ru-RU" sz="2600" dirty="0" smtClean="0">
                <a:solidFill>
                  <a:srgbClr val="7030A0"/>
                </a:solidFill>
              </a:rPr>
              <a:t> чем тысяча слов</a:t>
            </a:r>
            <a:r>
              <a:rPr lang="de-DE" sz="2600" dirty="0" smtClean="0">
                <a:solidFill>
                  <a:srgbClr val="7030A0"/>
                </a:solidFill>
              </a:rPr>
              <a:t>.</a:t>
            </a:r>
            <a:r>
              <a:rPr lang="ru-RU" sz="2600" dirty="0" smtClean="0">
                <a:solidFill>
                  <a:srgbClr val="7030A0"/>
                </a:solidFill>
              </a:rPr>
              <a:t> Прежде всего, если он так нежен и единственный в своём роде как шоколад «Я люблю Милку». </a:t>
            </a:r>
            <a:r>
              <a:rPr lang="de-DE" sz="2600" dirty="0" smtClean="0">
                <a:solidFill>
                  <a:srgbClr val="7030A0"/>
                </a:solidFill>
              </a:rPr>
              <a:t>       </a:t>
            </a:r>
            <a:r>
              <a:rPr lang="ru-RU" sz="2600" dirty="0" smtClean="0">
                <a:solidFill>
                  <a:srgbClr val="7030A0"/>
                </a:solidFill>
              </a:rPr>
              <a:t>Кусочек за кусочком - это бесподобное наслаждение.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Милка пролине</a:t>
            </a:r>
            <a:r>
              <a:rPr lang="de-DE" sz="2600" b="1" dirty="0" smtClean="0">
                <a:solidFill>
                  <a:srgbClr val="7030A0"/>
                </a:solidFill>
              </a:rPr>
              <a:t>-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 нежнее чем слова!</a:t>
            </a:r>
          </a:p>
          <a:p>
            <a:pPr>
              <a:buNone/>
            </a:pPr>
            <a:endParaRPr lang="ru-RU" sz="2000" dirty="0" smtClean="0"/>
          </a:p>
          <a:p>
            <a:endParaRPr lang="ru-RU" dirty="0"/>
          </a:p>
        </p:txBody>
      </p:sp>
      <p:pic>
        <p:nvPicPr>
          <p:cNvPr id="9" name="Рисунок 8" descr="http://www.shokosea.ru/upload/iblock/4ec/4ec8e647cc9ad8b48cdbfd91d765f52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57166"/>
            <a:ext cx="342902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shokosea.ru/upload/iblock/4ec/4ec8e647cc9ad8b48cdbfd91d765f52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57166"/>
            <a:ext cx="328614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Documents and Settings\учитель\Рабочий стол\климова ир\23 февраля и милка\IMG_3006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714744" y="4286256"/>
            <a:ext cx="1285884" cy="2282443"/>
          </a:xfrm>
          <a:prstGeom prst="rect">
            <a:avLst/>
          </a:prstGeom>
          <a:noFill/>
        </p:spPr>
      </p:pic>
      <p:pic>
        <p:nvPicPr>
          <p:cNvPr id="12" name="Picture 4" descr="http://gifanimation.ru/images/ludi_new/backpacker0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85728"/>
            <a:ext cx="1214414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Результаты исследования детского конкурса рисунков</a:t>
            </a:r>
            <a:endParaRPr lang="ru-RU" b="1" i="1" dirty="0">
              <a:solidFill>
                <a:srgbClr val="7030A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Возраст </a:t>
                      </a:r>
                      <a:r>
                        <a:rPr lang="ru-RU" sz="2000" dirty="0" smtClean="0"/>
                        <a:t>детей</a:t>
                      </a:r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  <a:p>
                      <a:endParaRPr lang="ru-R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Количество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участников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Изобразили</a:t>
                      </a:r>
                      <a:r>
                        <a:rPr lang="ru-RU" sz="2000" baseline="0" dirty="0" smtClean="0"/>
                        <a:t> л</a:t>
                      </a:r>
                      <a:r>
                        <a:rPr lang="ru-RU" sz="2000" dirty="0" smtClean="0"/>
                        <a:t>иловую корову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% лиловых коров от общего количества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9-10</a:t>
                      </a:r>
                      <a:r>
                        <a:rPr lang="ru-RU" b="1" baseline="0" dirty="0" smtClean="0"/>
                        <a:t> лет </a:t>
                      </a:r>
                    </a:p>
                    <a:p>
                      <a:endParaRPr lang="ru-RU" b="0" baseline="0" dirty="0" smtClean="0"/>
                    </a:p>
                    <a:p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11-13 лет</a:t>
                      </a:r>
                    </a:p>
                    <a:p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16-17 лет</a:t>
                      </a:r>
                    </a:p>
                    <a:p>
                      <a:endParaRPr lang="ru-RU" b="0" dirty="0" smtClean="0"/>
                    </a:p>
                    <a:p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Все</a:t>
                      </a:r>
                      <a:r>
                        <a:rPr lang="ru-RU" b="1" baseline="0" dirty="0" smtClean="0"/>
                        <a:t> дети</a:t>
                      </a:r>
                      <a:endParaRPr lang="ru-RU" b="1" dirty="0" smtClean="0"/>
                    </a:p>
                    <a:p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1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Picture 4" descr="http://gifanimation.ru/images/ludi_new/backpacker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4414" cy="15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Путешествие Милки </a:t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>по начальной школе: </a:t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>«Парад лиловой коровы!»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Documents and Settings\учитель\Рабочий стол\суббота\IMG_29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2357430"/>
            <a:ext cx="4214810" cy="3399648"/>
          </a:xfrm>
          <a:prstGeom prst="rect">
            <a:avLst/>
          </a:prstGeom>
          <a:noFill/>
        </p:spPr>
      </p:pic>
      <p:pic>
        <p:nvPicPr>
          <p:cNvPr id="1027" name="Picture 3" descr="C:\Documents and Settings\учитель\Рабочий стол\суббота\IMG_2965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3438" y="2285992"/>
            <a:ext cx="4500562" cy="3430592"/>
          </a:xfrm>
          <a:prstGeom prst="rect">
            <a:avLst/>
          </a:prstGeom>
          <a:noFill/>
        </p:spPr>
      </p:pic>
      <p:pic>
        <p:nvPicPr>
          <p:cNvPr id="14" name="Рисунок 13" descr="Конкурс шоколада «Milka» (Милка) «Создай Cвою Валентинку!»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5500702"/>
            <a:ext cx="135732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Содержимое 3" descr="http://upload.wikimedia.org/wikipedia/ru/4/4f/Milka_cow.jpg">
            <a:hlinkClick r:id="rId6"/>
          </p:cNvPr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14678" y="1928802"/>
            <a:ext cx="2428892" cy="1428760"/>
          </a:xfrm>
          <a:prstGeom prst="cloudCallou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7" name="Picture 4" descr="http://gifanimation.ru/images/ludi_new/backpacker02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285728"/>
            <a:ext cx="11239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</a:rPr>
              <a:t>Путешествие Милки по средней школе: «Парад лиловой коровы!»</a:t>
            </a:r>
            <a:endParaRPr lang="ru-RU" sz="4000" b="1" i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Documents and Settings\учитель\Рабочий стол\климова ир\23 февраля и милка\IMG_30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5720" y="1571613"/>
            <a:ext cx="4038600" cy="3071834"/>
          </a:xfrm>
          <a:prstGeom prst="rect">
            <a:avLst/>
          </a:prstGeom>
          <a:noFill/>
        </p:spPr>
      </p:pic>
      <p:pic>
        <p:nvPicPr>
          <p:cNvPr id="1027" name="Picture 3" descr="C:\Documents and Settings\учитель\Рабочий стол\климова ир\23 февраля и милка\IMG_30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857752" y="1571613"/>
            <a:ext cx="4038600" cy="3000396"/>
          </a:xfrm>
          <a:prstGeom prst="rect">
            <a:avLst/>
          </a:prstGeom>
          <a:noFill/>
        </p:spPr>
      </p:pic>
      <p:pic>
        <p:nvPicPr>
          <p:cNvPr id="15" name="Picture 2" descr="C:\Documents and Settings\учитель\Рабочий стол\климова ир\23 февраля и милка\IMG_30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4429108"/>
            <a:ext cx="4327458" cy="2428892"/>
          </a:xfrm>
          <a:prstGeom prst="rect">
            <a:avLst/>
          </a:prstGeom>
          <a:noFill/>
        </p:spPr>
      </p:pic>
      <p:pic>
        <p:nvPicPr>
          <p:cNvPr id="16" name="Рисунок 15" descr="Конкурс шоколада «Milka» (Милка) «Создай Cвою Валентинку!»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86644" y="5286388"/>
            <a:ext cx="135732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Содержимое 3" descr="http://upload.wikimedia.org/wikipedia/ru/4/4f/Milka_cow.jpg">
            <a:hlinkClick r:id="rId7"/>
          </p:cNvPr>
          <p:cNvPicPr>
            <a:picLocks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58" y="5357826"/>
            <a:ext cx="1785950" cy="785818"/>
          </a:xfrm>
          <a:prstGeom prst="cloudCallou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8" name="Picture 4" descr="http://gifanimation.ru/images/ludi_new/backpacker02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1142976" cy="15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           С чем ассоциируется слово «Милка» среди учащихся 5-11 классов нашей школы?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endParaRPr lang="ru-RU" sz="2400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7030A0"/>
                </a:solidFill>
              </a:rPr>
              <a:t>Сокращенное имя от имени Людмила, Мила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7030A0"/>
                </a:solidFill>
              </a:rPr>
              <a:t>Слово обозначающее понятие милая, нежная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7030A0"/>
                </a:solidFill>
              </a:rPr>
              <a:t>Название шоколада «Милка»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7030A0"/>
                </a:solidFill>
              </a:rPr>
              <a:t>Фольклорное звучание строчек из песен</a:t>
            </a:r>
          </a:p>
          <a:p>
            <a:pPr>
              <a:buFont typeface="Wingdings" pitchFamily="2" charset="2"/>
              <a:buChar char="ü"/>
            </a:pP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4" name="Picture 4" descr="http://gifanimation.ru/images/ludi_new/backpacker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11239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0" descr="C:\Documents and Settings\Admin\Рабочий стол\картинки\Фоны\colourback_1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вал 1"/>
          <p:cNvSpPr/>
          <p:nvPr/>
        </p:nvSpPr>
        <p:spPr>
          <a:xfrm>
            <a:off x="857250" y="1500188"/>
            <a:ext cx="2071688" cy="2071687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Людмила, Мила -  5%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6786563" y="1857375"/>
            <a:ext cx="2071687" cy="207168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Милая, нежная  -    11 %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714348" y="4429132"/>
            <a:ext cx="2071687" cy="2071687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Строчки из песни - 2%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6572264" y="4500570"/>
            <a:ext cx="2071687" cy="207168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500430" y="0"/>
            <a:ext cx="2071688" cy="207168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Шоколад «Милка» -82%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133" name="TextBox 22"/>
          <p:cNvSpPr txBox="1">
            <a:spLocks noChangeArrowheads="1"/>
          </p:cNvSpPr>
          <p:nvPr/>
        </p:nvSpPr>
        <p:spPr bwMode="auto">
          <a:xfrm>
            <a:off x="3929063" y="3786188"/>
            <a:ext cx="1714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>
              <a:solidFill>
                <a:srgbClr val="3B5018"/>
              </a:solidFill>
              <a:latin typeface="Century" pitchFamily="18" charset="0"/>
            </a:endParaRPr>
          </a:p>
        </p:txBody>
      </p:sp>
      <p:pic>
        <p:nvPicPr>
          <p:cNvPr id="5136" name="Picture 16" descr="C:\Documents and Settings\Admin\Мои документы\Мои рисунки\Организатор клипов (Microsoft)\j0437860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8208402">
            <a:off x="2347857" y="2435710"/>
            <a:ext cx="1135182" cy="1443787"/>
          </a:xfrm>
          <a:prstGeom prst="upArrow">
            <a:avLst/>
          </a:prstGeom>
          <a:noFill/>
          <a:ln w="28575">
            <a:solidFill>
              <a:srgbClr val="005000"/>
            </a:solidFill>
          </a:ln>
        </p:spPr>
      </p:pic>
      <p:pic>
        <p:nvPicPr>
          <p:cNvPr id="17" name="Picture 16" descr="C:\Documents and Settings\Admin\Мои документы\Мои рисунки\Организатор клипов (Microsoft)\j0437860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857620" y="1571612"/>
            <a:ext cx="1135182" cy="1443787"/>
          </a:xfrm>
          <a:prstGeom prst="upArrow">
            <a:avLst/>
          </a:prstGeom>
          <a:noFill/>
          <a:ln w="28575">
            <a:solidFill>
              <a:srgbClr val="005000"/>
            </a:solidFill>
          </a:ln>
        </p:spPr>
      </p:pic>
      <p:pic>
        <p:nvPicPr>
          <p:cNvPr id="18" name="Picture 16" descr="C:\Documents and Settings\Admin\Мои документы\Мои рисунки\Организатор клипов (Microsoft)\j0437860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3473443">
            <a:off x="5851410" y="2598963"/>
            <a:ext cx="1135182" cy="1443787"/>
          </a:xfrm>
          <a:prstGeom prst="upArrow">
            <a:avLst/>
          </a:prstGeom>
          <a:noFill/>
          <a:ln w="28575">
            <a:solidFill>
              <a:srgbClr val="005000"/>
            </a:solidFill>
          </a:ln>
        </p:spPr>
      </p:pic>
      <p:pic>
        <p:nvPicPr>
          <p:cNvPr id="20" name="Picture 16" descr="C:\Documents and Settings\Admin\Мои документы\Мои рисунки\Организатор клипов (Microsoft)\j0437860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4476526">
            <a:off x="2481358" y="4409047"/>
            <a:ext cx="1135182" cy="1443787"/>
          </a:xfrm>
          <a:prstGeom prst="upArrow">
            <a:avLst/>
          </a:prstGeom>
          <a:noFill/>
          <a:ln w="38100">
            <a:solidFill>
              <a:srgbClr val="005000"/>
            </a:solidFill>
          </a:ln>
        </p:spPr>
      </p:pic>
      <p:pic>
        <p:nvPicPr>
          <p:cNvPr id="21" name="Picture 16" descr="C:\Documents and Settings\Admin\Мои документы\Мои рисунки\Организатор клипов (Microsoft)\j0437860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7340044">
            <a:off x="5775203" y="4287177"/>
            <a:ext cx="1135182" cy="1443787"/>
          </a:xfrm>
          <a:prstGeom prst="upArrow">
            <a:avLst/>
          </a:prstGeom>
          <a:noFill/>
          <a:ln w="28575">
            <a:solidFill>
              <a:srgbClr val="005000"/>
            </a:solidFill>
          </a:ln>
        </p:spPr>
      </p:pic>
      <p:pic>
        <p:nvPicPr>
          <p:cNvPr id="22" name="Picture 16" descr="C:\Documents and Settings\Admin\Мои документы\Мои рисунки\Организатор клипов (Microsoft)\j0437860.wmf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069535" y="2857496"/>
            <a:ext cx="2982786" cy="2664804"/>
          </a:xfrm>
          <a:prstGeom prst="hexagon">
            <a:avLst/>
          </a:prstGeom>
          <a:noFill/>
          <a:ln w="28575">
            <a:solidFill>
              <a:srgbClr val="005000"/>
            </a:solidFill>
          </a:ln>
        </p:spPr>
      </p:pic>
      <p:sp>
        <p:nvSpPr>
          <p:cNvPr id="23" name="Прямоугольник 22"/>
          <p:cNvSpPr/>
          <p:nvPr/>
        </p:nvSpPr>
        <p:spPr>
          <a:xfrm>
            <a:off x="3286116" y="3500438"/>
            <a:ext cx="25897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 smtClean="0">
                <a:solidFill>
                  <a:srgbClr val="7030A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entury" pitchFamily="18" charset="0"/>
              </a:rPr>
              <a:t>«Милка»</a:t>
            </a:r>
          </a:p>
          <a:p>
            <a:pPr>
              <a:defRPr/>
            </a:pPr>
            <a:r>
              <a:rPr lang="ru-RU" sz="2800" b="1" dirty="0" smtClean="0">
                <a:solidFill>
                  <a:srgbClr val="7030A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entury" pitchFamily="18" charset="0"/>
              </a:rPr>
              <a:t>среди школьников</a:t>
            </a:r>
            <a:endParaRPr lang="ru-RU" sz="2800" b="1" dirty="0">
              <a:solidFill>
                <a:srgbClr val="7030A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Century" pitchFamily="18" charset="0"/>
            </a:endParaRPr>
          </a:p>
        </p:txBody>
      </p:sp>
      <p:pic>
        <p:nvPicPr>
          <p:cNvPr id="24" name="Рисунок 23" descr="Конкурс шоколада «Milka» (Милка) «Создай Cвою Валентинку!»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5000636"/>
            <a:ext cx="135732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" descr="http://gifanimation.ru/images/ludi_new/backpacker02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472" y="0"/>
            <a:ext cx="11239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</a:rPr>
              <a:t>Путешествие лиловой коровы…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http://www.shokosea.ru/upload/iblock/4ec/4ec8e647cc9ad8b48cdbfd91d765f525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14348" y="4572008"/>
            <a:ext cx="7988300" cy="194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upload.wikimedia.org/wikipedia/ru/4/4f/Milka_cow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571744"/>
            <a:ext cx="2786082" cy="1714512"/>
          </a:xfrm>
          <a:prstGeom prst="flowChartAlternateProcess">
            <a:avLst/>
          </a:prstGeom>
          <a:noFill/>
          <a:ln w="76200">
            <a:solidFill>
              <a:srgbClr val="7030A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6" name="Picture 4" descr="http://gifanimation.ru/images/ludi_new/backpacker0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28"/>
            <a:ext cx="11239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Предметом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моего исследования стала история возникновения названия шоколада «Милка». 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Почему корову зовут Милка?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Почему она лиловая?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Я отправляюсь в путь за открытиями в мир шоколада.   В этом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новизна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исследования и её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актуальность.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upload.wikimedia.org/wikipedia/ru/4/4f/Milka_cow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785926"/>
            <a:ext cx="2643206" cy="1714512"/>
          </a:xfrm>
          <a:prstGeom prst="flowChartAlternateProcess">
            <a:avLst/>
          </a:prstGeom>
          <a:noFill/>
          <a:ln w="76200">
            <a:solidFill>
              <a:srgbClr val="7030A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5" name="Picture 4" descr="http://gifanimation.ru/images/ludi_new/backpacker0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85729"/>
            <a:ext cx="107153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Историко-культурный метод     моего исследования включает 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поиск и анализ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выявленных сокровищ из файлов Википедии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синтез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материалов и формирование общей картины найденной информации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://gifanimation.ru/images/ludi_new/backpacker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107153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Целью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моего исследования стало сочинение </a:t>
            </a:r>
            <a:b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сказки –путешествия  волшебной коровы  по имени Милка.</a:t>
            </a:r>
            <a:b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Необходимо решить следующие задачи: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1.Установить страну и  дату рождения Милки, первого мага- изобретателя лилового цвета и открыть тайну её происхождения.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Определить маршрут путешествия шоколадной «Милки» по миру и по России.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Выявить рейтинг популярности Милки среди школьников села Баево.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Создать необычную сказку для своих друзей-читателей о путешествии лиловой коровы.</a:t>
            </a:r>
          </a:p>
          <a:p>
            <a:endParaRPr lang="ru-RU" dirty="0"/>
          </a:p>
        </p:txBody>
      </p:sp>
      <p:pic>
        <p:nvPicPr>
          <p:cNvPr id="4" name="Picture 4" descr="http://gifanimation.ru/images/ludi_new/backpacker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1214446" cy="171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Milkа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Mil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ch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Ka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kao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857752" y="2714620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 flipV="1">
            <a:off x="3643306" y="2714620"/>
            <a:ext cx="92869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4" descr="http://gifanimation.ru/images/ludi_new/backpacker0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11239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info-food.ru/photos-bg/107-b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286256"/>
            <a:ext cx="521497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img.candynet.ru/cache/b/b/milka.jpg/w500h200.jpg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071670" y="1785926"/>
            <a:ext cx="678661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428604"/>
            <a:ext cx="84296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Корова Ласточка</a:t>
            </a:r>
          </a:p>
          <a:p>
            <a:endParaRPr lang="ru-RU" b="1" u="sng" dirty="0" smtClean="0">
              <a:solidFill>
                <a:srgbClr val="7030A0"/>
              </a:solidFill>
              <a:hlinkClick r:id="rId5" tooltip="Юридическое лицо"/>
            </a:endParaRPr>
          </a:p>
          <a:p>
            <a:endParaRPr lang="ru-RU" sz="2400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928802"/>
            <a:ext cx="20002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Содержание  коровы обходилось производителю в 6000 франков в год.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http://gifanimation.ru/images/ludi_new/backpacker0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14290"/>
            <a:ext cx="11239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Из Швейцарии с любовью …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Milka Osterprodukte">
            <a:hlinkClick r:id="rId2" tooltip="&quot;Milka Osterprodukte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44" y="1285860"/>
            <a:ext cx="442915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info-food.ru/photos-bg/107-bg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4143356"/>
            <a:ext cx="564360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Milka für Padmaschinen, 7 Pads + 7 Sticks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214554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://gifanimation.ru/images/ludi_new/backpacker0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357166"/>
            <a:ext cx="11239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111 zarte Jahre Gewinnaktion">
            <a:hlinkClick r:id="rId7" tooltip="&quot;111 zarte Jahre Gewinnaktion&quot;"/>
          </p:cNvPr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71802" y="2857496"/>
            <a:ext cx="428628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Тип: </a:t>
            </a:r>
            <a:r>
              <a:rPr lang="ru-RU" sz="33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публичная компания 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Девиз компании:</a:t>
            </a:r>
            <a:endParaRPr lang="ru-RU" sz="33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3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Сделай вкусным каждый день!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Год основания: 1903</a:t>
            </a:r>
            <a:endParaRPr lang="ru-RU" sz="33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Расположение: </a:t>
            </a:r>
            <a:r>
              <a:rPr lang="ru-RU" sz="33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США </a:t>
            </a:r>
            <a:r>
              <a:rPr lang="ru-RU" sz="33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Нортфилд</a:t>
            </a:r>
            <a:r>
              <a:rPr lang="ru-RU" sz="33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штат Иллинойс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Ключевые фигуры: </a:t>
            </a:r>
            <a:r>
              <a:rPr lang="ru-RU" sz="33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Айрин</a:t>
            </a:r>
            <a:r>
              <a:rPr lang="ru-RU" sz="33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Розенфельд - президент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Отрасль: </a:t>
            </a:r>
            <a:r>
              <a:rPr lang="ru-RU" sz="33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производство продуктов питания</a:t>
            </a:r>
            <a:r>
              <a:rPr lang="ru-RU" sz="33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3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Число сотрудников: </a:t>
            </a:r>
            <a:r>
              <a:rPr lang="ru-RU" sz="33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94 тыс. человек</a:t>
            </a:r>
          </a:p>
          <a:p>
            <a:endParaRPr lang="ru-RU" dirty="0"/>
          </a:p>
        </p:txBody>
      </p:sp>
      <p:pic>
        <p:nvPicPr>
          <p:cNvPr id="4" name="Рисунок 3" descr="Kraft Foods logo 2009 2.sv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0"/>
            <a:ext cx="4572032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8940"/>
          </a:xfrm>
        </p:spPr>
        <p:txBody>
          <a:bodyPr/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январе 2004 года компания «</a:t>
            </a:r>
            <a:r>
              <a:rPr lang="ru-RU" sz="2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Крафт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Фудс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начала производство шоколада Milka в России на кондитерской фабрике в городе Покров Владимирской области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МИЛКА - Шоколадные плитки, конфеты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868" y="3929066"/>
            <a:ext cx="2143140" cy="1438278"/>
          </a:xfrm>
          <a:prstGeom prst="horizontalScroll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Kraft Foods logo 2009 2.sv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428604"/>
            <a:ext cx="457203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</TotalTime>
  <Words>486</Words>
  <PresentationFormat>Экран (4:3)</PresentationFormat>
  <Paragraphs>92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Муниципальное Баевское  общеобразовательное учреждение  «Баевская средняя общеобразовательная школа»  районный конкурс исследовательских работ гуманитарного направления  в номинации «Лингвострановедение»  тема: Путешествие швейцарской «Милки»  по России</vt:lpstr>
      <vt:lpstr>      Предметом моего исследования стала история возникновения названия шоколада «Милка». </vt:lpstr>
      <vt:lpstr>      Историко-культурный метод     моего исследования включает : </vt:lpstr>
      <vt:lpstr>             Целью моего исследования стало сочинение                 сказки –путешествия  волшебной коровы  по имени Милка. </vt:lpstr>
      <vt:lpstr> Milkа   Milch          Kakao  </vt:lpstr>
      <vt:lpstr>Слайд 6</vt:lpstr>
      <vt:lpstr>Из Швейцарии с любовью …</vt:lpstr>
      <vt:lpstr>Слайд 8</vt:lpstr>
      <vt:lpstr> В январе 2004 года компания «Крафт Фудс» начала производство шоколада Milka в России на кондитерской фабрике в городе Покров Владимирской области </vt:lpstr>
      <vt:lpstr>Из России с любовью …</vt:lpstr>
      <vt:lpstr>Слайд 11</vt:lpstr>
      <vt:lpstr>Отрывок  из  научно-фантастического романа  «Осмотр на месте»  ( нем. Lokaltermin) Станислава Лема   </vt:lpstr>
      <vt:lpstr>Слайд 13</vt:lpstr>
      <vt:lpstr>Результаты исследования детского конкурса рисунков</vt:lpstr>
      <vt:lpstr>Путешествие Милки  по начальной школе:  «Парад лиловой коровы!»</vt:lpstr>
      <vt:lpstr>Путешествие Милки по средней школе: «Парад лиловой коровы!»</vt:lpstr>
      <vt:lpstr>           С чем ассоциируется слово «Милка» среди учащихся 5-11 классов нашей школы?</vt:lpstr>
      <vt:lpstr>Слайд 18</vt:lpstr>
      <vt:lpstr>Путешествие лиловой коровы…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по немецкому языку  Путешествие швейцарской «Милки» по России</dc:title>
  <cp:lastModifiedBy>user</cp:lastModifiedBy>
  <cp:revision>61</cp:revision>
  <dcterms:modified xsi:type="dcterms:W3CDTF">2012-03-15T11:31:53Z</dcterms:modified>
</cp:coreProperties>
</file>