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67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6" r:id="rId11"/>
    <p:sldId id="265" r:id="rId12"/>
    <p:sldId id="264" r:id="rId13"/>
    <p:sldId id="268" r:id="rId14"/>
    <p:sldId id="270" r:id="rId15"/>
    <p:sldId id="269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  <a:srgbClr val="66FF66"/>
    <a:srgbClr val="AE4297"/>
    <a:srgbClr val="FF0066"/>
    <a:srgbClr val="66FF33"/>
    <a:srgbClr val="FF00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38" d="100"/>
          <a:sy n="38" d="100"/>
        </p:scale>
        <p:origin x="-115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68E834-ACD2-44BB-914E-120AA02494C4}" type="datetimeFigureOut">
              <a:rPr lang="ru-RU" smtClean="0"/>
              <a:pPr/>
              <a:t>25.06.2012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9A0BF9-8A02-4F57-A1D4-D05ADA612B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68E834-ACD2-44BB-914E-120AA02494C4}" type="datetimeFigureOut">
              <a:rPr lang="ru-RU" smtClean="0"/>
              <a:pPr/>
              <a:t>25.06.2012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9A0BF9-8A02-4F57-A1D4-D05ADA612B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68E834-ACD2-44BB-914E-120AA02494C4}" type="datetimeFigureOut">
              <a:rPr lang="ru-RU" smtClean="0"/>
              <a:pPr/>
              <a:t>25.06.2012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9A0BF9-8A02-4F57-A1D4-D05ADA612B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68E834-ACD2-44BB-914E-120AA02494C4}" type="datetimeFigureOut">
              <a:rPr lang="ru-RU" smtClean="0"/>
              <a:pPr/>
              <a:t>25.06.2012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9A0BF9-8A02-4F57-A1D4-D05ADA612B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68E834-ACD2-44BB-914E-120AA02494C4}" type="datetimeFigureOut">
              <a:rPr lang="ru-RU" smtClean="0"/>
              <a:pPr/>
              <a:t>25.06.2012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9A0BF9-8A02-4F57-A1D4-D05ADA612B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68E834-ACD2-44BB-914E-120AA02494C4}" type="datetimeFigureOut">
              <a:rPr lang="ru-RU" smtClean="0"/>
              <a:pPr/>
              <a:t>25.06.2012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9A0BF9-8A02-4F57-A1D4-D05ADA612B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68E834-ACD2-44BB-914E-120AA02494C4}" type="datetimeFigureOut">
              <a:rPr lang="ru-RU" smtClean="0"/>
              <a:pPr/>
              <a:t>25.06.2012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9A0BF9-8A02-4F57-A1D4-D05ADA612B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68E834-ACD2-44BB-914E-120AA02494C4}" type="datetimeFigureOut">
              <a:rPr lang="ru-RU" smtClean="0"/>
              <a:pPr/>
              <a:t>25.06.2012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9A0BF9-8A02-4F57-A1D4-D05ADA612B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68E834-ACD2-44BB-914E-120AA02494C4}" type="datetimeFigureOut">
              <a:rPr lang="ru-RU" smtClean="0"/>
              <a:pPr/>
              <a:t>25.06.2012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9A0BF9-8A02-4F57-A1D4-D05ADA612B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68E834-ACD2-44BB-914E-120AA02494C4}" type="datetimeFigureOut">
              <a:rPr lang="ru-RU" smtClean="0"/>
              <a:pPr/>
              <a:t>25.06.2012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9A0BF9-8A02-4F57-A1D4-D05ADA612B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68E834-ACD2-44BB-914E-120AA02494C4}" type="datetimeFigureOut">
              <a:rPr lang="ru-RU" smtClean="0"/>
              <a:pPr/>
              <a:t>25.06.2012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9A0BF9-8A02-4F57-A1D4-D05ADA612B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68E834-ACD2-44BB-914E-120AA02494C4}" type="datetimeFigureOut">
              <a:rPr lang="ru-RU" smtClean="0"/>
              <a:pPr/>
              <a:t>25.06.2012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9A0BF9-8A02-4F57-A1D4-D05ADA612B4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1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54000">
              <a:srgbClr val="66FF33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path path="circle">
            <a:fillToRect t="100000" r="100000"/>
          </a:path>
          <a:tileRect l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685800" y="357167"/>
            <a:ext cx="7772400" cy="214314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Презентация </a:t>
            </a:r>
            <a:br>
              <a:rPr lang="ru-RU" dirty="0" smtClean="0"/>
            </a:br>
            <a:r>
              <a:rPr lang="ru-RU" dirty="0" smtClean="0"/>
              <a:t>к уроку физической культуре.</a:t>
            </a:r>
            <a:br>
              <a:rPr lang="ru-RU" dirty="0" smtClean="0"/>
            </a:br>
            <a:r>
              <a:rPr lang="ru-RU" dirty="0" smtClean="0"/>
              <a:t>Тема: «Олимпийские игры»</a:t>
            </a:r>
            <a:br>
              <a:rPr lang="ru-RU" dirty="0" smtClean="0"/>
            </a:br>
            <a:r>
              <a:rPr lang="ru-RU" dirty="0" smtClean="0"/>
              <a:t>для учащихся 5 класса.</a:t>
            </a:r>
            <a:endParaRPr lang="ru-RU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6072198" y="4786322"/>
            <a:ext cx="2714644" cy="2071678"/>
          </a:xfrm>
        </p:spPr>
        <p:txBody>
          <a:bodyPr anchor="b">
            <a:normAutofit fontScale="25000" lnSpcReduction="20000"/>
          </a:bodyPr>
          <a:lstStyle/>
          <a:p>
            <a:pPr algn="l">
              <a:lnSpc>
                <a:spcPct val="120000"/>
              </a:lnSpc>
              <a:spcBef>
                <a:spcPts val="0"/>
              </a:spcBef>
            </a:pPr>
            <a:r>
              <a:rPr lang="ru-RU" sz="5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endParaRPr lang="ru-RU" sz="51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>
              <a:lnSpc>
                <a:spcPct val="120000"/>
              </a:lnSpc>
              <a:spcBef>
                <a:spcPts val="0"/>
              </a:spcBef>
            </a:pPr>
            <a:endParaRPr lang="ru-RU" sz="51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>
              <a:lnSpc>
                <a:spcPct val="120000"/>
              </a:lnSpc>
              <a:spcBef>
                <a:spcPts val="0"/>
              </a:spcBef>
            </a:pPr>
            <a:endParaRPr lang="ru-RU" sz="51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>
              <a:lnSpc>
                <a:spcPct val="120000"/>
              </a:lnSpc>
              <a:spcBef>
                <a:spcPts val="0"/>
              </a:spcBef>
            </a:pPr>
            <a:endParaRPr lang="ru-RU" sz="51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>
              <a:lnSpc>
                <a:spcPct val="120000"/>
              </a:lnSpc>
              <a:spcBef>
                <a:spcPts val="0"/>
              </a:spcBef>
            </a:pPr>
            <a:endParaRPr lang="ru-RU" sz="51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>
              <a:lnSpc>
                <a:spcPct val="120000"/>
              </a:lnSpc>
              <a:spcBef>
                <a:spcPts val="0"/>
              </a:spcBef>
            </a:pPr>
            <a:endParaRPr lang="ru-RU" sz="51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>
              <a:lnSpc>
                <a:spcPct val="120000"/>
              </a:lnSpc>
              <a:spcBef>
                <a:spcPts val="0"/>
              </a:spcBef>
            </a:pPr>
            <a:endParaRPr lang="ru-RU" sz="51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>
              <a:lnSpc>
                <a:spcPct val="120000"/>
              </a:lnSpc>
              <a:spcBef>
                <a:spcPts val="0"/>
              </a:spcBef>
            </a:pPr>
            <a:r>
              <a:rPr lang="ru-RU" sz="5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5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Учитель: </a:t>
            </a:r>
            <a:r>
              <a:rPr lang="ru-RU" sz="5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5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Романова Т.С.</a:t>
            </a:r>
          </a:p>
          <a:p>
            <a:pPr algn="l">
              <a:lnSpc>
                <a:spcPct val="120000"/>
              </a:lnSpc>
              <a:spcBef>
                <a:spcPts val="0"/>
              </a:spcBef>
            </a:pPr>
            <a:r>
              <a:rPr lang="ru-RU" sz="5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5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учитель    </a:t>
            </a:r>
            <a:r>
              <a:rPr lang="ru-RU" sz="5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физической </a:t>
            </a:r>
          </a:p>
          <a:p>
            <a:pPr algn="l">
              <a:lnSpc>
                <a:spcPct val="120000"/>
              </a:lnSpc>
              <a:spcBef>
                <a:spcPts val="0"/>
              </a:spcBef>
            </a:pPr>
            <a:r>
              <a:rPr lang="ru-RU" sz="5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5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культуры </a:t>
            </a:r>
          </a:p>
          <a:p>
            <a:pPr algn="l">
              <a:lnSpc>
                <a:spcPct val="120000"/>
              </a:lnSpc>
              <a:spcBef>
                <a:spcPts val="0"/>
              </a:spcBef>
            </a:pPr>
            <a:r>
              <a:rPr lang="ru-RU" sz="5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5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ГОУ СОШ  № 78, </a:t>
            </a:r>
          </a:p>
          <a:p>
            <a:pPr algn="l">
              <a:lnSpc>
                <a:spcPct val="120000"/>
              </a:lnSpc>
              <a:spcBef>
                <a:spcPts val="0"/>
              </a:spcBef>
            </a:pPr>
            <a:r>
              <a:rPr lang="ru-RU" sz="5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5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Калининского района</a:t>
            </a:r>
            <a:endParaRPr lang="ru-RU" sz="51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>
              <a:lnSpc>
                <a:spcPct val="120000"/>
              </a:lnSpc>
              <a:spcBef>
                <a:spcPts val="0"/>
              </a:spcBef>
            </a:pPr>
            <a:r>
              <a:rPr lang="ru-RU" sz="128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endParaRPr lang="ru-RU" sz="5100" dirty="0"/>
          </a:p>
        </p:txBody>
      </p:sp>
      <p:pic>
        <p:nvPicPr>
          <p:cNvPr id="1026" name="Picture 2" descr="http://www.infosport.ru/press/images/raznoe/30.11.05/19_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3143248"/>
            <a:ext cx="4857784" cy="334565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74000">
              <a:srgbClr val="FC9FCB"/>
            </a:gs>
            <a:gs pos="13000">
              <a:srgbClr val="F8B049"/>
            </a:gs>
            <a:gs pos="21001">
              <a:srgbClr val="F8B049"/>
            </a:gs>
            <a:gs pos="63000">
              <a:srgbClr val="FEE7F2"/>
            </a:gs>
            <a:gs pos="67000">
              <a:srgbClr val="F952A0"/>
            </a:gs>
            <a:gs pos="69000">
              <a:srgbClr val="C50849"/>
            </a:gs>
            <a:gs pos="82001">
              <a:srgbClr val="B43E85"/>
            </a:gs>
            <a:gs pos="100000">
              <a:srgbClr val="F8B049"/>
            </a:gs>
          </a:gsLst>
          <a:path path="circle">
            <a:fillToRect l="100000" b="100000"/>
          </a:path>
          <a:tileRect t="-100000" r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12" name="Содержимое 11"/>
          <p:cNvSpPr>
            <a:spLocks noGrp="1"/>
          </p:cNvSpPr>
          <p:nvPr>
            <p:ph sz="half" idx="1"/>
          </p:nvPr>
        </p:nvSpPr>
        <p:spPr>
          <a:xfrm>
            <a:off x="457200" y="285728"/>
            <a:ext cx="4038600" cy="5840435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    ПРЫЖКИ</a:t>
            </a:r>
            <a:endParaRPr lang="ru-RU" dirty="0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357166"/>
            <a:ext cx="4038600" cy="6500834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МЕТАНИЕ</a:t>
            </a:r>
            <a:endParaRPr lang="ru-RU" dirty="0"/>
          </a:p>
        </p:txBody>
      </p:sp>
      <p:pic>
        <p:nvPicPr>
          <p:cNvPr id="14" name="Рисунок 13" descr="http://www.olympiady.ru/olgames/img/olympic_rings_small.pn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58016" y="285728"/>
            <a:ext cx="1571625" cy="9548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Рисунок 15" descr="http://cdn.photocentra.ru/images/main3/37017_main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928670"/>
            <a:ext cx="3071834" cy="2571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Рисунок 16" descr="http://im8-tub-ru.yandex.net/i?id=551129339-71-72&amp;n=17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57224" y="3857628"/>
            <a:ext cx="3286148" cy="2643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Рисунок 18" descr="http://www.yug-sport.com/thumb-photo-gallery-big.php?i=2726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643306" y="1000108"/>
            <a:ext cx="3500462" cy="2571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Рисунок 19" descr=" Фото 63. Метание диска. 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072066" y="3357562"/>
            <a:ext cx="3643338" cy="3143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77000">
              <a:srgbClr val="FF3399"/>
            </a:gs>
            <a:gs pos="25000">
              <a:srgbClr val="FF6633"/>
            </a:gs>
            <a:gs pos="50000">
              <a:srgbClr val="FFFF00"/>
            </a:gs>
            <a:gs pos="75000">
              <a:srgbClr val="01A78F"/>
            </a:gs>
            <a:gs pos="100000">
              <a:srgbClr val="3366FF"/>
            </a:gs>
          </a:gsLst>
          <a:lin ang="108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ru-RU" b="1" dirty="0" smtClean="0"/>
              <a:t> Марафонский бег.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928670"/>
            <a:ext cx="4714876" cy="592933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    Марафонский бег – состязание, пожалуй, самое сложное в программе Олимпийских игр. Не у каждого хватит сил выдержать дистанцию 42 км и 192 метра. Только самые сильные и мужественные смогут ее преодолеть. </a:t>
            </a:r>
            <a:endParaRPr lang="ru-RU" dirty="0"/>
          </a:p>
        </p:txBody>
      </p:sp>
      <p:pic>
        <p:nvPicPr>
          <p:cNvPr id="4" name="Рисунок 3" descr="Бег 1500 м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4876" y="2714620"/>
            <a:ext cx="4143404" cy="3786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www.olympiady.ru/olgames/img/olympic_rings_small.pn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43504" y="285728"/>
            <a:ext cx="3071834" cy="2071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3399"/>
            </a:gs>
            <a:gs pos="25000">
              <a:srgbClr val="FF6633"/>
            </a:gs>
            <a:gs pos="50000">
              <a:srgbClr val="FFFF00"/>
            </a:gs>
            <a:gs pos="75000">
              <a:srgbClr val="01A78F"/>
            </a:gs>
            <a:gs pos="100000">
              <a:srgbClr val="3366FF"/>
            </a:gs>
          </a:gsLst>
          <a:lin ang="135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0"/>
            <a:ext cx="3043230" cy="1214422"/>
          </a:xfrm>
        </p:spPr>
        <p:txBody>
          <a:bodyPr>
            <a:normAutofit fontScale="90000"/>
          </a:bodyPr>
          <a:lstStyle/>
          <a:p>
            <a:pPr algn="l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Прыжки: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в длину,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3428992" y="1071546"/>
            <a:ext cx="2286016" cy="642941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в 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высоту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6357950" y="1785926"/>
            <a:ext cx="2214578" cy="1500198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с шестом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Рисунок 7" descr="http://im7-tub-ru.yandex.net/i?id=448199872-12-72&amp;n=17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1428736"/>
            <a:ext cx="2643206" cy="3143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Картинка 15 из 34318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 flipH="1">
            <a:off x="3357554" y="2071678"/>
            <a:ext cx="2643206" cy="3429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 Фото 54. Прыжки с шестом. 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357950" y="3000372"/>
            <a:ext cx="2357454" cy="3500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5900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path path="circle">
            <a:fillToRect r="100000" b="100000"/>
          </a:path>
          <a:tileRect l="-100000" t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2984"/>
          </a:xfrm>
        </p:spPr>
        <p:txBody>
          <a:bodyPr>
            <a:normAutofit fontScale="90000"/>
          </a:bodyPr>
          <a:lstStyle/>
          <a:p>
            <a:pPr algn="l"/>
            <a:r>
              <a:rPr lang="ru-RU" b="1" dirty="0" smtClean="0"/>
              <a:t> </a:t>
            </a:r>
            <a:r>
              <a:rPr lang="ru-RU" b="1" dirty="0" smtClean="0"/>
              <a:t> Эстафетный бег:  4х100м,  4х400м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4143380"/>
            <a:ext cx="9144000" cy="2357455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Один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из видов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легкоатлетического</a:t>
            </a:r>
          </a:p>
          <a:p>
            <a:pPr>
              <a:spcBef>
                <a:spcPts val="0"/>
              </a:spcBef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бега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носящих командный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характер</a:t>
            </a:r>
          </a:p>
          <a:p>
            <a:pPr>
              <a:spcBef>
                <a:spcPts val="0"/>
              </a:spcBef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  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Задача каждой эстафетной команды как можно быстрее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>
              <a:spcBef>
                <a:spcPts val="0"/>
              </a:spcBef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передавая палочку с этапа на этап, пронести ее от старта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до </a:t>
            </a:r>
          </a:p>
          <a:p>
            <a:pPr>
              <a:spcBef>
                <a:spcPts val="0"/>
              </a:spcBef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финиша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Эстафеты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проходят очень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эмоционально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и  интересно</a:t>
            </a:r>
          </a:p>
          <a:p>
            <a:pPr>
              <a:spcBef>
                <a:spcPts val="0"/>
              </a:spcBef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обычно ими завершаются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Олимпийские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игры.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Картинка 1 из 16112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1071546"/>
            <a:ext cx="3429024" cy="3000396"/>
          </a:xfrm>
          <a:prstGeom prst="rect">
            <a:avLst/>
          </a:prstGeom>
          <a:noFill/>
        </p:spPr>
      </p:pic>
      <p:pic>
        <p:nvPicPr>
          <p:cNvPr id="4100" name="Picture 4" descr="Картинка 8 из 16272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57818" y="1071546"/>
            <a:ext cx="3429000" cy="378621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59000">
              <a:srgbClr val="66FF33"/>
            </a:gs>
            <a:gs pos="13000">
              <a:srgbClr val="F8B049"/>
            </a:gs>
            <a:gs pos="21001">
              <a:srgbClr val="F8B049"/>
            </a:gs>
            <a:gs pos="63000">
              <a:srgbClr val="FEE7F2"/>
            </a:gs>
            <a:gs pos="67000">
              <a:srgbClr val="F952A0"/>
            </a:gs>
            <a:gs pos="69000">
              <a:srgbClr val="C50849"/>
            </a:gs>
            <a:gs pos="82001">
              <a:srgbClr val="B43E85"/>
            </a:gs>
            <a:gs pos="100000">
              <a:srgbClr val="F8B049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                                   Эстафетный </a:t>
            </a:r>
            <a:r>
              <a:rPr lang="ru-RU" b="1" dirty="0" smtClean="0"/>
              <a:t>бег.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Содержимое 3" descr="http://photo.mir-la.com/uploads/photos/previews/%5b4%5d_22_Oct_11/3574_img_7399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42910" y="3857628"/>
            <a:ext cx="3500462" cy="30003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://farm4.static.flickr.com/3110/2452466778_1ef35469c6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628" y="1214422"/>
            <a:ext cx="3500462" cy="2500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://im3-tub-ru.yandex.net/i?id=181341850-47-72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0034" y="500042"/>
            <a:ext cx="3714776" cy="2786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Фото эстафеты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 flipH="1">
            <a:off x="4714876" y="4143380"/>
            <a:ext cx="3929090" cy="2428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68000">
              <a:srgbClr val="66FF33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path path="circle">
            <a:fillToRect t="100000" r="100000"/>
          </a:path>
          <a:tileRect l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http://gorod.tomsk.ru/i/u/19559/beijing-close-16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642918"/>
            <a:ext cx="2571768" cy="2286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428660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Закрытие Олимпийских игр.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i="1" dirty="0" smtClean="0">
                <a:latin typeface="Times New Roman" pitchFamily="18" charset="0"/>
                <a:cs typeface="Times New Roman" pitchFamily="18" charset="0"/>
              </a:rPr>
            </a:br>
            <a:endParaRPr lang="ru-RU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928926" y="571480"/>
            <a:ext cx="5857916" cy="6572296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dirty="0" smtClean="0"/>
              <a:t> На  церемонии закрытия Игр, по 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традиции</a:t>
            </a:r>
            <a:r>
              <a:rPr lang="ru-RU" dirty="0" smtClean="0"/>
              <a:t>, спортсмены принимают 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участие </a:t>
            </a:r>
            <a:r>
              <a:rPr lang="ru-RU" dirty="0" smtClean="0"/>
              <a:t>ещё в одном параде, но на 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 </a:t>
            </a:r>
            <a:r>
              <a:rPr lang="ru-RU" dirty="0" smtClean="0"/>
              <a:t>            этот </a:t>
            </a:r>
            <a:r>
              <a:rPr lang="ru-RU" dirty="0" smtClean="0"/>
              <a:t>раз они идут все вместе</a:t>
            </a:r>
            <a:r>
              <a:rPr lang="ru-RU" dirty="0" smtClean="0"/>
              <a:t>,</a:t>
            </a:r>
          </a:p>
          <a:p>
            <a:pPr>
              <a:buNone/>
            </a:pPr>
            <a:r>
              <a:rPr lang="ru-RU" dirty="0" smtClean="0"/>
              <a:t> </a:t>
            </a:r>
            <a:r>
              <a:rPr lang="ru-RU" dirty="0" smtClean="0"/>
              <a:t>            символизируя </a:t>
            </a:r>
            <a:r>
              <a:rPr lang="ru-RU" dirty="0" smtClean="0"/>
              <a:t>олимпийское 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 </a:t>
            </a:r>
            <a:r>
              <a:rPr lang="ru-RU" dirty="0" smtClean="0"/>
              <a:t>            единство</a:t>
            </a:r>
            <a:r>
              <a:rPr lang="ru-RU" dirty="0" smtClean="0"/>
              <a:t>. Олимпийский флаг 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 </a:t>
            </a:r>
            <a:r>
              <a:rPr lang="ru-RU" dirty="0" smtClean="0"/>
              <a:t>            спускают </a:t>
            </a:r>
            <a:r>
              <a:rPr lang="ru-RU" dirty="0" smtClean="0"/>
              <a:t>с флагштока и 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 </a:t>
            </a:r>
            <a:r>
              <a:rPr lang="ru-RU" dirty="0" smtClean="0"/>
              <a:t>            торжественно </a:t>
            </a:r>
            <a:r>
              <a:rPr lang="ru-RU" dirty="0" smtClean="0"/>
              <a:t>передают, 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 </a:t>
            </a:r>
            <a:r>
              <a:rPr lang="ru-RU" dirty="0" smtClean="0"/>
              <a:t>               столице </a:t>
            </a:r>
            <a:r>
              <a:rPr lang="ru-RU" dirty="0" smtClean="0"/>
              <a:t>следующих Игр. 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 </a:t>
            </a:r>
            <a:r>
              <a:rPr lang="ru-RU" dirty="0" smtClean="0"/>
              <a:t>               После  </a:t>
            </a:r>
            <a:r>
              <a:rPr lang="ru-RU" dirty="0" smtClean="0"/>
              <a:t>официального 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               объявления Игр  закрытыми,</a:t>
            </a:r>
          </a:p>
          <a:p>
            <a:pPr>
              <a:buNone/>
            </a:pPr>
            <a:r>
              <a:rPr lang="ru-RU" dirty="0" smtClean="0"/>
              <a:t>               заснет  Олимпийский </a:t>
            </a:r>
            <a:r>
              <a:rPr lang="ru-RU" dirty="0" smtClean="0"/>
              <a:t>огонь. 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 </a:t>
            </a:r>
            <a:r>
              <a:rPr lang="ru-RU" dirty="0" smtClean="0"/>
              <a:t>               Церемония </a:t>
            </a:r>
            <a:r>
              <a:rPr lang="ru-RU" dirty="0" smtClean="0"/>
              <a:t>завершается </a:t>
            </a:r>
            <a:r>
              <a:rPr lang="ru-RU" dirty="0" smtClean="0"/>
              <a:t> </a:t>
            </a:r>
          </a:p>
          <a:p>
            <a:pPr>
              <a:buNone/>
            </a:pPr>
            <a:r>
              <a:rPr lang="ru-RU" dirty="0" smtClean="0"/>
              <a:t> </a:t>
            </a:r>
            <a:r>
              <a:rPr lang="ru-RU" dirty="0" smtClean="0"/>
              <a:t>               праздником</a:t>
            </a:r>
            <a:r>
              <a:rPr lang="ru-RU" dirty="0" smtClean="0"/>
              <a:t>.</a:t>
            </a:r>
          </a:p>
          <a:p>
            <a:endParaRPr lang="ru-RU" dirty="0"/>
          </a:p>
        </p:txBody>
      </p:sp>
      <p:pic>
        <p:nvPicPr>
          <p:cNvPr id="6" name="Рисунок 5" descr="http://gorod.tomsk.ru/i/u/19559/beijing-close-06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348" y="2143116"/>
            <a:ext cx="2786082" cy="2643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http://araneum.ucoz.ru/_nw/2/06879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71538" y="4143380"/>
            <a:ext cx="2857520" cy="2357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3399">
                <a:alpha val="10000"/>
              </a:srgbClr>
            </a:gs>
            <a:gs pos="25000">
              <a:srgbClr val="FF6633"/>
            </a:gs>
            <a:gs pos="50000">
              <a:srgbClr val="FFFF00"/>
            </a:gs>
            <a:gs pos="75000">
              <a:srgbClr val="01A78F"/>
            </a:gs>
            <a:gs pos="100000">
              <a:srgbClr val="3366FF"/>
            </a:gs>
          </a:gsLst>
          <a:lin ang="5400000" scaled="0"/>
          <a:tileRect l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81000" y="1"/>
            <a:ext cx="8458200" cy="1428735"/>
          </a:xfrm>
        </p:spPr>
        <p:txBody>
          <a:bodyPr>
            <a:normAutofit/>
          </a:bodyPr>
          <a:lstStyle/>
          <a:p>
            <a:r>
              <a:rPr lang="ru-RU" sz="6600" cap="none" dirty="0" smtClean="0">
                <a:latin typeface="Times New Roman" pitchFamily="18" charset="0"/>
                <a:cs typeface="Times New Roman" pitchFamily="18" charset="0"/>
              </a:rPr>
              <a:t>Олимпийские игры</a:t>
            </a:r>
            <a:endParaRPr lang="ru-RU" sz="6600" cap="none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0034" y="1142984"/>
            <a:ext cx="8286808" cy="5429288"/>
          </a:xfrm>
        </p:spPr>
        <p:txBody>
          <a:bodyPr>
            <a:normAutofit/>
          </a:bodyPr>
          <a:lstStyle/>
          <a:p>
            <a:r>
              <a:rPr lang="ru-RU" sz="3500" dirty="0" smtClean="0">
                <a:solidFill>
                  <a:schemeClr val="tx1"/>
                </a:solidFill>
              </a:rPr>
              <a:t>                          </a:t>
            </a:r>
          </a:p>
          <a:p>
            <a:r>
              <a:rPr lang="ru-RU" sz="3500" dirty="0" smtClean="0">
                <a:solidFill>
                  <a:schemeClr val="tx1"/>
                </a:solidFill>
              </a:rPr>
              <a:t> </a:t>
            </a:r>
            <a:r>
              <a:rPr lang="ru-RU" sz="3500" dirty="0" smtClean="0">
                <a:solidFill>
                  <a:schemeClr val="tx1"/>
                </a:solidFill>
              </a:rPr>
              <a:t>                               </a:t>
            </a:r>
            <a:r>
              <a:rPr lang="ru-RU" sz="3500" dirty="0" smtClean="0">
                <a:solidFill>
                  <a:schemeClr val="tx1"/>
                </a:solidFill>
              </a:rPr>
              <a:t> Царь  </a:t>
            </a:r>
            <a:r>
              <a:rPr lang="ru-RU" sz="3500" dirty="0" err="1" smtClean="0">
                <a:solidFill>
                  <a:schemeClr val="tx1"/>
                </a:solidFill>
              </a:rPr>
              <a:t>Ифид</a:t>
            </a:r>
            <a:r>
              <a:rPr lang="ru-RU" sz="3500" dirty="0" smtClean="0">
                <a:solidFill>
                  <a:schemeClr val="tx1"/>
                </a:solidFill>
              </a:rPr>
              <a:t> </a:t>
            </a:r>
            <a:r>
              <a:rPr lang="ru-RU" sz="3500" dirty="0" smtClean="0">
                <a:solidFill>
                  <a:schemeClr val="tx1"/>
                </a:solidFill>
              </a:rPr>
              <a:t>учредил</a:t>
            </a:r>
          </a:p>
          <a:p>
            <a:r>
              <a:rPr lang="ru-RU" sz="3500" dirty="0" smtClean="0">
                <a:solidFill>
                  <a:schemeClr val="tx1"/>
                </a:solidFill>
              </a:rPr>
              <a:t> </a:t>
            </a:r>
            <a:r>
              <a:rPr lang="ru-RU" sz="3500" dirty="0" smtClean="0">
                <a:solidFill>
                  <a:schemeClr val="tx1"/>
                </a:solidFill>
              </a:rPr>
              <a:t>                             </a:t>
            </a:r>
            <a:r>
              <a:rPr lang="ru-RU" sz="3500" dirty="0" smtClean="0">
                <a:solidFill>
                  <a:schemeClr val="tx1"/>
                </a:solidFill>
              </a:rPr>
              <a:t> </a:t>
            </a:r>
            <a:r>
              <a:rPr lang="ru-RU" sz="3500" dirty="0" smtClean="0">
                <a:solidFill>
                  <a:schemeClr val="tx1"/>
                </a:solidFill>
              </a:rPr>
              <a:t>атлетические Игры: они </a:t>
            </a:r>
            <a:endParaRPr lang="ru-RU" sz="3500" dirty="0" smtClean="0">
              <a:solidFill>
                <a:schemeClr val="tx1"/>
              </a:solidFill>
            </a:endParaRPr>
          </a:p>
          <a:p>
            <a:r>
              <a:rPr lang="ru-RU" sz="3500" dirty="0" smtClean="0">
                <a:solidFill>
                  <a:schemeClr val="tx1"/>
                </a:solidFill>
              </a:rPr>
              <a:t> </a:t>
            </a:r>
            <a:r>
              <a:rPr lang="ru-RU" sz="3500" dirty="0" smtClean="0">
                <a:solidFill>
                  <a:schemeClr val="tx1"/>
                </a:solidFill>
              </a:rPr>
              <a:t>                               </a:t>
            </a:r>
            <a:r>
              <a:rPr lang="ru-RU" sz="3500" dirty="0" smtClean="0">
                <a:solidFill>
                  <a:schemeClr val="tx1"/>
                </a:solidFill>
              </a:rPr>
              <a:t>должны </a:t>
            </a:r>
            <a:r>
              <a:rPr lang="ru-RU" sz="3500" dirty="0" smtClean="0">
                <a:solidFill>
                  <a:schemeClr val="tx1"/>
                </a:solidFill>
              </a:rPr>
              <a:t>были </a:t>
            </a:r>
            <a:r>
              <a:rPr lang="ru-RU" sz="3500" dirty="0" smtClean="0">
                <a:solidFill>
                  <a:schemeClr val="tx1"/>
                </a:solidFill>
              </a:rPr>
              <a:t>проходить</a:t>
            </a:r>
          </a:p>
          <a:p>
            <a:r>
              <a:rPr lang="ru-RU" sz="3500" dirty="0" smtClean="0">
                <a:solidFill>
                  <a:schemeClr val="tx1"/>
                </a:solidFill>
              </a:rPr>
              <a:t> </a:t>
            </a:r>
            <a:r>
              <a:rPr lang="ru-RU" sz="3500" dirty="0" smtClean="0">
                <a:solidFill>
                  <a:schemeClr val="tx1"/>
                </a:solidFill>
              </a:rPr>
              <a:t>                      </a:t>
            </a:r>
            <a:r>
              <a:rPr lang="ru-RU" sz="3500" dirty="0" smtClean="0">
                <a:solidFill>
                  <a:schemeClr val="tx1"/>
                </a:solidFill>
              </a:rPr>
              <a:t> </a:t>
            </a:r>
            <a:r>
              <a:rPr lang="ru-RU" sz="3500" dirty="0" smtClean="0">
                <a:solidFill>
                  <a:schemeClr val="tx1"/>
                </a:solidFill>
              </a:rPr>
              <a:t>в Олимпии каждые </a:t>
            </a:r>
            <a:endParaRPr lang="ru-RU" sz="3500" dirty="0" smtClean="0">
              <a:solidFill>
                <a:schemeClr val="tx1"/>
              </a:solidFill>
            </a:endParaRPr>
          </a:p>
          <a:p>
            <a:r>
              <a:rPr lang="ru-RU" sz="3500" dirty="0" smtClean="0">
                <a:solidFill>
                  <a:schemeClr val="tx1"/>
                </a:solidFill>
              </a:rPr>
              <a:t> </a:t>
            </a:r>
            <a:r>
              <a:rPr lang="ru-RU" sz="3500" dirty="0" smtClean="0">
                <a:solidFill>
                  <a:schemeClr val="tx1"/>
                </a:solidFill>
              </a:rPr>
              <a:t>                             </a:t>
            </a:r>
            <a:r>
              <a:rPr lang="ru-RU" sz="3500" dirty="0" smtClean="0">
                <a:solidFill>
                  <a:schemeClr val="tx1"/>
                </a:solidFill>
              </a:rPr>
              <a:t>четыре </a:t>
            </a:r>
            <a:r>
              <a:rPr lang="ru-RU" sz="3500" dirty="0" smtClean="0">
                <a:solidFill>
                  <a:schemeClr val="tx1"/>
                </a:solidFill>
              </a:rPr>
              <a:t>года. Отсюда и название их — Олимпийские. Первым в летопись Игр вошёл 776 г. до н. э. — год проведения первых Олимпийских Игр</a:t>
            </a:r>
            <a:r>
              <a:rPr lang="ru-RU" dirty="0" smtClean="0">
                <a:solidFill>
                  <a:schemeClr val="tx1"/>
                </a:solidFill>
              </a:rPr>
              <a:t>.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4" name="Рисунок 3" descr="http://im0-tub-ru.yandex.net/i?id=169395978-59-72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1714488"/>
            <a:ext cx="2786081" cy="2428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6FF33">
            <a:alpha val="69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357158" y="428604"/>
            <a:ext cx="8786842" cy="6429396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     </a:t>
            </a:r>
            <a:r>
              <a:rPr lang="ru-RU" dirty="0" smtClean="0"/>
              <a:t>                     </a:t>
            </a: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С приближением 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 Олимпийских </a:t>
            </a:r>
          </a:p>
          <a:p>
            <a:pPr>
              <a:buNone/>
            </a:pP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                         игр 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из Элиды во 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все стороны </a:t>
            </a:r>
          </a:p>
          <a:p>
            <a:pPr>
              <a:buNone/>
            </a:pP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разъезжались 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гонцы, которые сообщали о 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начале </a:t>
            </a:r>
          </a:p>
          <a:p>
            <a:pPr>
              <a:buNone/>
            </a:pP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Олимпийских 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игр  и объявляли «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священное </a:t>
            </a:r>
          </a:p>
          <a:p>
            <a:pPr>
              <a:buNone/>
            </a:pP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перемирие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». 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Воины  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откладывали в 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сторону оружие</a:t>
            </a:r>
          </a:p>
          <a:p>
            <a:pPr>
              <a:buNone/>
            </a:pP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отправлялись 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в Олимпию. 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Для того чтобы</a:t>
            </a:r>
          </a:p>
          <a:p>
            <a:pPr>
              <a:buNone/>
            </a:pP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участвовать 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в Играх, полагалось «не быть 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ни рабом,</a:t>
            </a:r>
          </a:p>
          <a:p>
            <a:pPr>
              <a:buNone/>
            </a:pP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ни варваром, не 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совершать</a:t>
            </a:r>
          </a:p>
          <a:p>
            <a:pPr>
              <a:buNone/>
            </a:pP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 преступления, 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ни святотатства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».</a:t>
            </a:r>
          </a:p>
          <a:p>
            <a:pPr>
              <a:buNone/>
            </a:pP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(Варварами считались те, кто 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не</a:t>
            </a:r>
          </a:p>
          <a:p>
            <a:pPr>
              <a:buNone/>
            </a:pP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являлся гражданином 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греческих</a:t>
            </a:r>
          </a:p>
          <a:p>
            <a:pPr>
              <a:buNone/>
            </a:pP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государств.)</a:t>
            </a:r>
            <a:endParaRPr lang="ru-RU" sz="3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История древних олимпийских игр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00760" y="4286232"/>
            <a:ext cx="2571768" cy="2571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www.olympiady.ru/olgames/img/olympic_rings_small.pn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357166"/>
            <a:ext cx="2000264" cy="12858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67000">
              <a:srgbClr val="66FF66"/>
            </a:gs>
            <a:gs pos="50000">
              <a:srgbClr val="00B0F0"/>
            </a:gs>
            <a:gs pos="33000">
              <a:srgbClr val="FF0066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path path="circle">
            <a:fillToRect l="100000" b="100000"/>
          </a:path>
          <a:tileRect t="-100000" r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 smtClean="0"/>
              <a:t>  </a:t>
            </a:r>
            <a:endParaRPr lang="ru-RU" sz="4000" cap="none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2714620"/>
            <a:ext cx="8991600" cy="450059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 </a:t>
            </a:r>
          </a:p>
          <a:p>
            <a:pPr>
              <a:buNone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   В первый день проходили состязания по всем видам бега, во второй — в пятиборье, а в третий — в борьбе, кулачном бое и панкратионе. Четвёртый день полностью отдавали в распоряжение детям. Дистанции бега для них были в два раза короче, чем для взрослых. На пятый день устраивались гонки на колесницах, запряжённых четвёркой лошадей, и скачки на лошадях по кругу на 8 и 73 стадии (1538 и 14000 м).</a:t>
            </a:r>
            <a:br>
              <a:rPr lang="ru-RU" sz="2600" dirty="0" smtClean="0">
                <a:latin typeface="Times New Roman" pitchFamily="18" charset="0"/>
                <a:cs typeface="Times New Roman" pitchFamily="18" charset="0"/>
              </a:rPr>
            </a:br>
            <a:endParaRPr lang="ru-RU" sz="2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http://im3-tub-ru.yandex.net/i?id=541167715-19-72&amp;n=16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571480"/>
            <a:ext cx="3429024" cy="2428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Картинка 90 из 90092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29124" y="571480"/>
            <a:ext cx="4286279" cy="24288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50000">
              <a:srgbClr val="66FF66"/>
            </a:gs>
            <a:gs pos="13000">
              <a:srgbClr val="F8B049"/>
            </a:gs>
            <a:gs pos="21001">
              <a:srgbClr val="FFFF00"/>
            </a:gs>
            <a:gs pos="63000">
              <a:srgbClr val="FEE7F2"/>
            </a:gs>
            <a:gs pos="67000">
              <a:srgbClr val="F952A0"/>
            </a:gs>
            <a:gs pos="69000">
              <a:srgbClr val="C50849"/>
            </a:gs>
            <a:gs pos="82001">
              <a:srgbClr val="B43E85"/>
            </a:gs>
            <a:gs pos="100000">
              <a:srgbClr val="F8B049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786182" y="0"/>
            <a:ext cx="5205418" cy="1857364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300" cap="none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Современные</a:t>
            </a:r>
            <a:br>
              <a:rPr lang="ru-RU" sz="5300" cap="none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5300" cap="none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олимпийские   игры </a:t>
            </a:r>
            <a:endParaRPr lang="ru-RU" sz="5300" cap="none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928802"/>
            <a:ext cx="8686800" cy="535785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         </a:t>
            </a:r>
          </a:p>
          <a:p>
            <a:pPr>
              <a:buNone/>
            </a:pPr>
            <a:r>
              <a:rPr lang="ru-RU" dirty="0" smtClean="0"/>
              <a:t>   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Первые современные Олимпийские игры состоялись в 1896 в Афинах. Для организации проведения Игр был создан Международный олимпийский комитет (МОК).  В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играх современности приняли участие 241 атлетов из 14 стран, они прошли с огромным успехом, став значительным спортивным событием в мире. Изначально подразумевалось всегда проводить Игры  в Греции, но олимпийский комитет принял решение о том, что место проведения  игр будет меняться каждые 4 года. 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5362" name="Picture 2" descr="Картинка 5 из 17102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285728"/>
            <a:ext cx="3643338" cy="24288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36000">
              <a:srgbClr val="FFC000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lin ang="8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8229600" cy="1857388"/>
          </a:xfrm>
        </p:spPr>
        <p:txBody>
          <a:bodyPr>
            <a:normAutofit fontScale="90000"/>
          </a:bodyPr>
          <a:lstStyle/>
          <a:p>
            <a:pPr algn="l"/>
            <a:r>
              <a:rPr lang="ru-RU" dirty="0" smtClean="0"/>
              <a:t> </a:t>
            </a: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Символы  </a:t>
            </a: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олимпийских</a:t>
            </a:r>
            <a:br>
              <a:rPr lang="ru-RU" sz="4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игр</a:t>
            </a:r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sz="half" idx="1"/>
          </p:nvPr>
        </p:nvSpPr>
        <p:spPr>
          <a:xfrm>
            <a:off x="5286380" y="2928934"/>
            <a:ext cx="3571900" cy="3929066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2400" b="1" u="sng" dirty="0" smtClean="0">
                <a:latin typeface="Times New Roman" pitchFamily="18" charset="0"/>
                <a:cs typeface="Times New Roman" pitchFamily="18" charset="0"/>
              </a:rPr>
              <a:t>Официальный флаг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Олимпийских Игр представляет собой изображение олимпийского логотипа на белом фоне. Белый цвет символизирует мир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sz="half" idx="2"/>
          </p:nvPr>
        </p:nvSpPr>
        <p:spPr>
          <a:xfrm>
            <a:off x="0" y="1857364"/>
            <a:ext cx="5214942" cy="535785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400" dirty="0" smtClean="0"/>
              <a:t>     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Символ Олимпийских Игр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состоит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из пяти сцепленных между собой колец. Этот символ был разработан основателем современных Олимпийских Игр бароном Пьером де Кубертеном в 1913 году, под впечатлением от подобных символов на древнегреческих предметах. Считается, что пять колец – символ пяти континентов (Европы, Азии, Австралии, Африки и Америки)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http://www.olympichistory.info/olympic_rings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596" y="357166"/>
            <a:ext cx="3571932" cy="18573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37000">
              <a:srgbClr val="FFF200"/>
            </a:gs>
            <a:gs pos="45000">
              <a:srgbClr val="66FF66"/>
            </a:gs>
            <a:gs pos="70000">
              <a:srgbClr val="FFFF00"/>
            </a:gs>
            <a:gs pos="89000">
              <a:srgbClr val="FF0066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381000" y="0"/>
            <a:ext cx="4262438" cy="2214554"/>
          </a:xfrm>
        </p:spPr>
        <p:txBody>
          <a:bodyPr>
            <a:noAutofit/>
          </a:bodyPr>
          <a:lstStyle/>
          <a:p>
            <a:pPr algn="l">
              <a:spcBef>
                <a:spcPts val="0"/>
              </a:spcBef>
            </a:pPr>
            <a:r>
              <a:rPr lang="ru-RU" sz="3200" b="1" cap="none" dirty="0" smtClean="0"/>
              <a:t/>
            </a:r>
            <a:br>
              <a:rPr lang="ru-RU" sz="3200" b="1" cap="none" dirty="0" smtClean="0"/>
            </a:br>
            <a:r>
              <a:rPr lang="ru-RU" sz="3200" b="1" dirty="0" smtClean="0"/>
              <a:t/>
            </a:r>
            <a:br>
              <a:rPr lang="ru-RU" sz="3200" b="1" dirty="0" smtClean="0"/>
            </a:br>
            <a:r>
              <a:rPr lang="ru-RU" sz="3200" b="1" cap="none" dirty="0" smtClean="0"/>
              <a:t>Олимпийский девиз</a:t>
            </a:r>
            <a:br>
              <a:rPr lang="ru-RU" sz="3200" b="1" cap="none" dirty="0" smtClean="0"/>
            </a:br>
            <a:r>
              <a:rPr lang="ru-RU" sz="3200" b="1" cap="none" dirty="0" smtClean="0"/>
              <a:t/>
            </a:r>
            <a:br>
              <a:rPr lang="ru-RU" sz="3200" b="1" cap="none" dirty="0" smtClean="0"/>
            </a:br>
            <a:r>
              <a:rPr lang="ru-RU" sz="3200" cap="none" dirty="0" smtClean="0"/>
              <a:t>«быстрее,</a:t>
            </a:r>
            <a:br>
              <a:rPr lang="ru-RU" sz="3200" cap="none" dirty="0" smtClean="0"/>
            </a:br>
            <a:r>
              <a:rPr lang="ru-RU" sz="3200" dirty="0" smtClean="0"/>
              <a:t> </a:t>
            </a:r>
            <a:r>
              <a:rPr lang="ru-RU" sz="3200" dirty="0" smtClean="0"/>
              <a:t>        </a:t>
            </a:r>
            <a:r>
              <a:rPr lang="ru-RU" sz="3200" cap="none" dirty="0" smtClean="0"/>
              <a:t> </a:t>
            </a:r>
            <a:r>
              <a:rPr lang="ru-RU" sz="3200" cap="none" dirty="0" smtClean="0"/>
              <a:t>выше,</a:t>
            </a:r>
            <a:br>
              <a:rPr lang="ru-RU" sz="3200" cap="none" dirty="0" smtClean="0"/>
            </a:br>
            <a:r>
              <a:rPr lang="ru-RU" sz="3200" cap="none" dirty="0" smtClean="0"/>
              <a:t>               </a:t>
            </a:r>
            <a:r>
              <a:rPr lang="ru-RU" sz="3200" cap="none" dirty="0" smtClean="0"/>
              <a:t>  </a:t>
            </a:r>
            <a:r>
              <a:rPr lang="ru-RU" sz="3200" cap="none" dirty="0" smtClean="0"/>
              <a:t>сильнее»</a:t>
            </a:r>
            <a:endParaRPr lang="ru-RU" sz="3200" cap="none" dirty="0"/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>
          <a:xfrm>
            <a:off x="4286248" y="500042"/>
            <a:ext cx="4429156" cy="6357958"/>
          </a:xfrm>
        </p:spPr>
        <p:txBody>
          <a:bodyPr>
            <a:noAutofit/>
          </a:bodyPr>
          <a:lstStyle/>
          <a:p>
            <a:pPr algn="l"/>
            <a:endParaRPr lang="ru-RU" sz="20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Олимпийский </a:t>
            </a: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огонь.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Ритуал зажжения священного огня происходит от древних греков и был возобновлен Кубертеном в 1912 году. Факел зажигают в Олимпии  от солнечных 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лучей.  Олимпийский 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огонь символизирует чистоту, попытку совершенствования и борьбу за победу, а также мир и дружбу. Традиция зажигать огонь была начата в 1928 году . Эстафета по доставке факела в город-хозяин  Игр впервые состоялась в 1936 году. Олимпийский факел доставляется на главный стадион Игр во время церемонии открытия, где с помощью него зажигается огонь в 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чаше на стадионе. Олимпийский огонь горит до закрытия Олимпиады.</a:t>
            </a:r>
            <a:endParaRPr lang="ru-RU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http://res.bid.ru/upload/1265612315_1242913196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3000372"/>
            <a:ext cx="3286148" cy="3214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3399"/>
            </a:gs>
            <a:gs pos="25000">
              <a:srgbClr val="FF6633"/>
            </a:gs>
            <a:gs pos="50000">
              <a:srgbClr val="FFFF00"/>
            </a:gs>
            <a:gs pos="75000">
              <a:srgbClr val="01A78F"/>
            </a:gs>
            <a:gs pos="100000">
              <a:srgbClr val="3366FF"/>
            </a:gs>
          </a:gsLst>
          <a:lin ang="17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685800" y="357166"/>
            <a:ext cx="3600448" cy="2000264"/>
          </a:xfrm>
        </p:spPr>
        <p:txBody>
          <a:bodyPr>
            <a:normAutofit fontScale="90000"/>
          </a:bodyPr>
          <a:lstStyle/>
          <a:p>
            <a:pPr algn="l"/>
            <a:r>
              <a:rPr lang="ru-RU" b="1" dirty="0" smtClean="0"/>
              <a:t>Церемония </a:t>
            </a:r>
            <a:br>
              <a:rPr lang="ru-RU" b="1" dirty="0" smtClean="0"/>
            </a:br>
            <a:r>
              <a:rPr lang="ru-RU" b="1" dirty="0" smtClean="0"/>
              <a:t>открытия </a:t>
            </a:r>
            <a:br>
              <a:rPr lang="ru-RU" b="1" dirty="0" smtClean="0"/>
            </a:br>
            <a:r>
              <a:rPr lang="ru-RU" b="1" dirty="0" smtClean="0"/>
              <a:t>игр.</a:t>
            </a:r>
            <a:endParaRPr lang="ru-RU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285720" y="1571612"/>
            <a:ext cx="8858280" cy="4857784"/>
          </a:xfrm>
        </p:spPr>
        <p:txBody>
          <a:bodyPr>
            <a:noAutofit/>
          </a:bodyPr>
          <a:lstStyle/>
          <a:p>
            <a:endParaRPr lang="ru-RU" sz="2800" dirty="0" smtClean="0">
              <a:solidFill>
                <a:srgbClr val="002060"/>
              </a:solidFill>
            </a:endParaRPr>
          </a:p>
          <a:p>
            <a:endParaRPr lang="ru-RU" sz="2800" dirty="0">
              <a:solidFill>
                <a:srgbClr val="002060"/>
              </a:solidFill>
            </a:endParaRPr>
          </a:p>
          <a:p>
            <a:r>
              <a:rPr lang="ru-RU" sz="2800" dirty="0" smtClean="0">
                <a:solidFill>
                  <a:schemeClr val="tx1"/>
                </a:solidFill>
              </a:rPr>
              <a:t> Первой, в параде стран, всегда </a:t>
            </a:r>
            <a:r>
              <a:rPr lang="ru-RU" sz="2800" dirty="0">
                <a:solidFill>
                  <a:schemeClr val="tx1"/>
                </a:solidFill>
              </a:rPr>
              <a:t>выходит команда Греции. Далее команды стран идут в алфавитном порядке. Замыкает парад команда </a:t>
            </a:r>
            <a:r>
              <a:rPr lang="ru-RU" sz="2800" dirty="0" smtClean="0">
                <a:solidFill>
                  <a:schemeClr val="tx1"/>
                </a:solidFill>
              </a:rPr>
              <a:t>страны-хозяйки Игр</a:t>
            </a:r>
            <a:r>
              <a:rPr lang="ru-RU" sz="2800" dirty="0">
                <a:solidFill>
                  <a:schemeClr val="tx1"/>
                </a:solidFill>
              </a:rPr>
              <a:t>. На церемонии </a:t>
            </a:r>
            <a:r>
              <a:rPr lang="ru-RU" sz="2800" dirty="0" smtClean="0">
                <a:solidFill>
                  <a:schemeClr val="tx1"/>
                </a:solidFill>
              </a:rPr>
              <a:t>выступает Президент </a:t>
            </a:r>
            <a:r>
              <a:rPr lang="ru-RU" sz="2800" dirty="0">
                <a:solidFill>
                  <a:schemeClr val="tx1"/>
                </a:solidFill>
              </a:rPr>
              <a:t>МОК. </a:t>
            </a:r>
            <a:r>
              <a:rPr lang="ru-RU" sz="2800" dirty="0" smtClean="0">
                <a:solidFill>
                  <a:schemeClr val="tx1"/>
                </a:solidFill>
              </a:rPr>
              <a:t>Под звуки </a:t>
            </a:r>
            <a:r>
              <a:rPr lang="ru-RU" sz="2800" dirty="0">
                <a:solidFill>
                  <a:schemeClr val="tx1"/>
                </a:solidFill>
              </a:rPr>
              <a:t>олимпийского </a:t>
            </a:r>
            <a:r>
              <a:rPr lang="ru-RU" sz="2800" dirty="0" smtClean="0">
                <a:solidFill>
                  <a:schemeClr val="tx1"/>
                </a:solidFill>
              </a:rPr>
              <a:t>гимна поднимают . Олимпийский флаг . От факел а, доставленного </a:t>
            </a:r>
            <a:r>
              <a:rPr lang="ru-RU" sz="2800" dirty="0">
                <a:solidFill>
                  <a:schemeClr val="tx1"/>
                </a:solidFill>
              </a:rPr>
              <a:t>из Греции, </a:t>
            </a:r>
            <a:r>
              <a:rPr lang="ru-RU" sz="2800" dirty="0" smtClean="0">
                <a:solidFill>
                  <a:schemeClr val="tx1"/>
                </a:solidFill>
              </a:rPr>
              <a:t> зажигают  олимпийский огонь.  Как </a:t>
            </a:r>
            <a:r>
              <a:rPr lang="ru-RU" sz="2800" dirty="0">
                <a:solidFill>
                  <a:schemeClr val="tx1"/>
                </a:solidFill>
              </a:rPr>
              <a:t>символ </a:t>
            </a:r>
            <a:r>
              <a:rPr lang="ru-RU" sz="2800" dirty="0" smtClean="0">
                <a:solidFill>
                  <a:schemeClr val="tx1"/>
                </a:solidFill>
              </a:rPr>
              <a:t>мира, выпускаются голуби . Атлеты, судьи </a:t>
            </a:r>
            <a:r>
              <a:rPr lang="ru-RU" sz="2800" dirty="0">
                <a:solidFill>
                  <a:schemeClr val="tx1"/>
                </a:solidFill>
              </a:rPr>
              <a:t>и официальные лица команд принимают олимпийскую клятву.</a:t>
            </a:r>
          </a:p>
        </p:txBody>
      </p:sp>
      <p:pic>
        <p:nvPicPr>
          <p:cNvPr id="30722" name="Picture 2" descr="http://www.etoday.ru/uploads/2008/08/09/olympic_team_russia_beijing200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143372" y="357166"/>
            <a:ext cx="4500594" cy="223839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http://photo.sportcom.ru/images/full/57176.jpe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81510" y="1643050"/>
            <a:ext cx="4462490" cy="47149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Спринт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596" y="1643050"/>
            <a:ext cx="3214710" cy="2857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</p:spPr>
        <p:txBody>
          <a:bodyPr>
            <a:normAutofit fontScale="90000"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/>
              <a:t>«Легкая атлетика»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85728"/>
            <a:ext cx="4038600" cy="1928827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            </a:t>
            </a:r>
            <a:r>
              <a:rPr lang="ru-RU" dirty="0" smtClean="0"/>
              <a:t>Бег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>
          <a:xfrm>
            <a:off x="4648200" y="857233"/>
            <a:ext cx="4038600" cy="1000132"/>
          </a:xfrm>
        </p:spPr>
        <p:txBody>
          <a:bodyPr/>
          <a:lstStyle/>
          <a:p>
            <a:pPr algn="ctr">
              <a:buNone/>
            </a:pPr>
            <a:r>
              <a:rPr lang="ru-RU" dirty="0" smtClean="0"/>
              <a:t>Спортивная ходьба</a:t>
            </a:r>
            <a:endParaRPr lang="ru-RU" dirty="0"/>
          </a:p>
        </p:txBody>
      </p:sp>
      <p:pic>
        <p:nvPicPr>
          <p:cNvPr id="9" name="Рисунок 8" descr="http://photo.mir-la.com/uploads/photos/previews/%5b4%5d_22_Oct_11/3487_img_7254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71736" y="3500438"/>
            <a:ext cx="3500462" cy="3357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Модульная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644</TotalTime>
  <Words>582</Words>
  <Application>Microsoft Office PowerPoint</Application>
  <PresentationFormat>Экран (4:3)</PresentationFormat>
  <Paragraphs>87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Презентация  к уроку физической культуре. Тема: «Олимпийские игры» для учащихся 5 класса.</vt:lpstr>
      <vt:lpstr>Олимпийские игры</vt:lpstr>
      <vt:lpstr>Слайд 3</vt:lpstr>
      <vt:lpstr>  </vt:lpstr>
      <vt:lpstr>  Современные  олимпийские   игры </vt:lpstr>
      <vt:lpstr> Символы   олимпийских  игр</vt:lpstr>
      <vt:lpstr>  Олимпийский девиз  «быстрее,           выше,                  сильнее»</vt:lpstr>
      <vt:lpstr>Церемония  открытия  игр.</vt:lpstr>
      <vt:lpstr> «Легкая атлетика» </vt:lpstr>
      <vt:lpstr> </vt:lpstr>
      <vt:lpstr> Марафонский бег. </vt:lpstr>
      <vt:lpstr>Прыжки:      в длину,</vt:lpstr>
      <vt:lpstr>  Эстафетный бег:  4х100м,  4х400м</vt:lpstr>
      <vt:lpstr>                                   Эстафетный бег. </vt:lpstr>
      <vt:lpstr>Закрытие Олимпийских игр. 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70</cp:revision>
  <dcterms:created xsi:type="dcterms:W3CDTF">2012-06-21T16:12:36Z</dcterms:created>
  <dcterms:modified xsi:type="dcterms:W3CDTF">2012-06-25T10:04:36Z</dcterms:modified>
</cp:coreProperties>
</file>