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1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F261A-F382-4BCA-8C5B-8D794E2BEDD3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95417-0F0F-4B35-B1FD-356AC660F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C95417-0F0F-4B35-B1FD-356AC660FC2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727DC9-9CA2-4200-B0F3-A487AB0CD5D0}" type="datetimeFigureOut">
              <a:rPr lang="ru-RU" smtClean="0"/>
              <a:pPr/>
              <a:t>29.07.2012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756898-1DC1-49C0-B084-A87A213A90E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«Воздух и его свойства»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110566" cy="3200860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Воспитатель 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АУ ДОУ ДСОВ №10 «Березка»</a:t>
            </a: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Ермакова Светлана Ивановна</a:t>
            </a:r>
          </a:p>
          <a:p>
            <a:pPr algn="ctr"/>
            <a:endParaRPr lang="ru-RU" sz="2400" dirty="0" smtClean="0">
              <a:solidFill>
                <a:schemeClr val="tx2"/>
              </a:solidFill>
            </a:endParaRPr>
          </a:p>
          <a:p>
            <a:pPr algn="ctr"/>
            <a:endParaRPr lang="ru-RU" sz="2400" dirty="0" smtClean="0">
              <a:solidFill>
                <a:schemeClr val="tx2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г. Радужный</a:t>
            </a:r>
          </a:p>
          <a:p>
            <a:pPr algn="ctr"/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177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            Используемая литература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857364"/>
            <a:ext cx="67866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« Экспериментальная деятельность детей среднего и старшего дошкольного возраста» Г.П.Тугушева, А.Г.Чистякова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«Методика организации экологических наблюдений и экспериментов в детском саду» А.И.Иванова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 Технология экологического образования детей старшей группы ДОУ» Е.В. Гончарова, Л.В. Монсеева</a:t>
            </a:r>
          </a:p>
        </p:txBody>
      </p:sp>
    </p:spTree>
  </p:cSld>
  <p:clrMapOvr>
    <a:masterClrMapping/>
  </p:clrMapOvr>
  <p:transition spd="slow"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</a:rPr>
              <a:t>Цель: Обобщить и систематизировать знание детей о воздухе и его свойствах.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</a:rPr>
              <a:t>Задачи: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4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 б у ч а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щ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и е:</a:t>
            </a:r>
            <a:endParaRPr lang="ru-RU" sz="2000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-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Учить устанавливать простейшие связи, делать выводы.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Р а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в и в а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щ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и е:</a:t>
            </a:r>
            <a:endParaRPr lang="ru-RU" sz="2000" dirty="0" smtClean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-Развивать интерес к исследовательской деятельности.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 о с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и т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ы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в а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ю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000" b="1" dirty="0" err="1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щ</a:t>
            </a:r>
            <a:r>
              <a:rPr lang="ru-RU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и е</a:t>
            </a:r>
            <a:r>
              <a:rPr lang="ru-RU" sz="2000" b="1" dirty="0" smtClean="0">
                <a:solidFill>
                  <a:schemeClr val="accent4"/>
                </a:solidFill>
              </a:rPr>
              <a:t>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-Воспитывать бережное отношение к первозданной чистоте природы;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-Привлечь внимание к тому, что деятельность людей влияет на качество воздуха.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3200" cap="all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Вступительная часть</a:t>
            </a:r>
            <a:endParaRPr lang="ru-RU" sz="3200" dirty="0"/>
          </a:p>
        </p:txBody>
      </p:sp>
      <p:pic>
        <p:nvPicPr>
          <p:cNvPr id="5" name="Рисунок 4" descr="P10207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3643314"/>
            <a:ext cx="307183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034" y="1214422"/>
            <a:ext cx="428628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dirty="0" smtClean="0"/>
              <a:t> Дети, почтальон нам вручил посылку. Оказывается эта посылка от Незнайки! Давайте посмотрим, что там внутри. (Открываем посылку). Достаем </a:t>
            </a:r>
            <a:r>
              <a:rPr lang="ru-RU" dirty="0" smtClean="0">
                <a:latin typeface="Constantia" pitchFamily="18" charset="0"/>
              </a:rPr>
              <a:t>стаканы, салфетки, соломинки, губки, полоски бумаги,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ru-RU" dirty="0" smtClean="0">
                <a:latin typeface="Constantia" pitchFamily="18" charset="0"/>
              </a:rPr>
              <a:t>письмо от Незнайки. Читаем письмо. </a:t>
            </a:r>
          </a:p>
          <a:p>
            <a:pPr algn="just">
              <a:buNone/>
            </a:pPr>
            <a:r>
              <a:rPr lang="ru-RU" dirty="0" smtClean="0">
                <a:latin typeface="Constantia" pitchFamily="18" charset="0"/>
              </a:rPr>
              <a:t>    Незнайка просит помочь ему, найти воздух. Так как ученый </a:t>
            </a:r>
            <a:r>
              <a:rPr lang="ru-RU" dirty="0" err="1" smtClean="0">
                <a:latin typeface="Constantia" pitchFamily="18" charset="0"/>
              </a:rPr>
              <a:t>Знайка</a:t>
            </a:r>
            <a:r>
              <a:rPr lang="ru-RU" dirty="0" smtClean="0">
                <a:latin typeface="Constantia" pitchFamily="18" charset="0"/>
              </a:rPr>
              <a:t> утверждает что вокруг везде воздух. </a:t>
            </a:r>
          </a:p>
          <a:p>
            <a:pPr algn="just">
              <a:buNone/>
            </a:pPr>
            <a:r>
              <a:rPr lang="ru-RU" dirty="0" smtClean="0">
                <a:latin typeface="Constantia" pitchFamily="18" charset="0"/>
              </a:rPr>
              <a:t>    А может его и нет? А еще он утверждает, что с помощью предметов, которые я вам прислал можно обнаружить воздух. Ребята помогите мне! Я надеюсь на вашу помощь! </a:t>
            </a:r>
          </a:p>
          <a:p>
            <a:pPr algn="just">
              <a:buNone/>
            </a:pPr>
            <a:r>
              <a:rPr lang="ru-RU" dirty="0" smtClean="0">
                <a:latin typeface="Constantia" pitchFamily="18" charset="0"/>
              </a:rPr>
              <a:t>       Дети с легкостью соглашаются помочь Незнайке, выдвигают гипотезы, проводят опыты</a:t>
            </a:r>
            <a:r>
              <a:rPr lang="ru-RU" sz="2800" dirty="0" smtClean="0">
                <a:latin typeface="Constantia" pitchFamily="18" charset="0"/>
              </a:rPr>
              <a:t>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3674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Опыт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3786214" cy="5181616"/>
          </a:xfrm>
        </p:spPr>
        <p:txBody>
          <a:bodyPr>
            <a:normAutofit lnSpcReduction="10000"/>
          </a:bodyPr>
          <a:lstStyle/>
          <a:p>
            <a:pPr marL="514350" indent="-514350" algn="just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Опыт с салфеткой: </a:t>
            </a:r>
            <a:r>
              <a:rPr lang="ru-RU" sz="1800" dirty="0" smtClean="0"/>
              <a:t>Намокнет ли салфетка находящаяся на дне стакана? Проводим опыт, </a:t>
            </a:r>
          </a:p>
          <a:p>
            <a:pPr marL="514350" indent="-514350" algn="just">
              <a:buNone/>
            </a:pPr>
            <a:r>
              <a:rPr lang="ru-RU" sz="1800" dirty="0" smtClean="0"/>
              <a:t>          берем стакан (с прикрепленным на дно кусочком пластилина, салфетку) Повернув стакан</a:t>
            </a:r>
          </a:p>
          <a:p>
            <a:pPr marL="514350" indent="-514350" algn="just">
              <a:buNone/>
            </a:pPr>
            <a:r>
              <a:rPr lang="ru-RU" sz="1800" dirty="0" smtClean="0"/>
              <a:t>         отверстием вниз, опускаем его резко в аквариум так, чтобы он полностью был погружен.</a:t>
            </a:r>
          </a:p>
          <a:p>
            <a:pPr marL="514350" indent="-514350" algn="just">
              <a:buNone/>
            </a:pPr>
            <a:r>
              <a:rPr lang="ru-RU" sz="1800" dirty="0" smtClean="0"/>
              <a:t>         Вода вошла в стакан до половины, но замочила ли она салфетку? Вынимаем стакан из воды </a:t>
            </a:r>
          </a:p>
          <a:p>
            <a:pPr marL="514350" indent="-514350" algn="just">
              <a:buNone/>
            </a:pPr>
            <a:r>
              <a:rPr lang="ru-RU" sz="1800" dirty="0" smtClean="0"/>
              <a:t>         и видим что салфетка сухая. (гипотезы детей) </a:t>
            </a:r>
          </a:p>
          <a:p>
            <a:pPr marL="514350" indent="-514350" algn="just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Вывод: </a:t>
            </a:r>
            <a:r>
              <a:rPr lang="ru-RU" sz="1800" dirty="0" smtClean="0"/>
              <a:t>Воде не дал войти в стакан воздух, который там был.</a:t>
            </a:r>
          </a:p>
          <a:p>
            <a:pPr marL="514350" indent="-514350" algn="just">
              <a:buNone/>
            </a:pPr>
            <a:endParaRPr lang="ru-RU" sz="1800" dirty="0"/>
          </a:p>
        </p:txBody>
      </p:sp>
      <p:pic>
        <p:nvPicPr>
          <p:cNvPr id="6" name="Рисунок 5" descr="P10207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857496"/>
            <a:ext cx="3571900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557194"/>
          </a:xfrm>
        </p:spPr>
        <p:txBody>
          <a:bodyPr>
            <a:normAutofit/>
          </a:bodyPr>
          <a:lstStyle/>
          <a:p>
            <a:r>
              <a:rPr lang="ru-RU" dirty="0" smtClean="0"/>
              <a:t>Опыт №2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28596" y="1142984"/>
            <a:ext cx="3214718" cy="535785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rgbClr val="C00000"/>
                </a:solidFill>
              </a:rPr>
              <a:t>Есть ли в воде воздух? </a:t>
            </a:r>
            <a:r>
              <a:rPr lang="ru-RU" sz="1800" dirty="0" smtClean="0"/>
              <a:t>(Слушаем высказывания детей) Давайте возьмем соломинки и стаканы с водой. Один конец опустим в воду, а другой возьмем в рот и осторожно подуем. В воде образуются пузырьки воздуха.</a:t>
            </a:r>
          </a:p>
          <a:p>
            <a:pPr algn="just"/>
            <a:r>
              <a:rPr lang="ru-RU" sz="1800" dirty="0" smtClean="0">
                <a:solidFill>
                  <a:srgbClr val="C00000"/>
                </a:solidFill>
              </a:rPr>
              <a:t>Вывод: </a:t>
            </a:r>
            <a:r>
              <a:rPr lang="ru-RU" sz="1800" dirty="0" smtClean="0"/>
              <a:t>Мы с вами выдыхаем воздух, и он виден в воде в виде пузырьков. А если в воде образуются пузырьки, то это значит, что в ней появился воздух. Значит, в воде есть воздух.</a:t>
            </a:r>
            <a:endParaRPr lang="ru-RU" sz="1800" dirty="0"/>
          </a:p>
        </p:txBody>
      </p:sp>
      <p:pic>
        <p:nvPicPr>
          <p:cNvPr id="7" name="Рисунок 6" descr="P10207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588" y="3429000"/>
            <a:ext cx="492925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357166"/>
            <a:ext cx="2743200" cy="628632"/>
          </a:xfrm>
        </p:spPr>
        <p:txBody>
          <a:bodyPr/>
          <a:lstStyle/>
          <a:p>
            <a:r>
              <a:rPr lang="ru-RU" dirty="0" smtClean="0"/>
              <a:t>Опыт №3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85720" y="1214422"/>
            <a:ext cx="3143280" cy="5033978"/>
          </a:xfrm>
        </p:spPr>
        <p:txBody>
          <a:bodyPr/>
          <a:lstStyle/>
          <a:p>
            <a:r>
              <a:rPr lang="ru-RU" sz="1800" dirty="0" smtClean="0">
                <a:solidFill>
                  <a:srgbClr val="C00000"/>
                </a:solidFill>
              </a:rPr>
              <a:t>Что в этих «дырочках»?</a:t>
            </a:r>
          </a:p>
          <a:p>
            <a:pPr algn="just"/>
            <a:r>
              <a:rPr lang="ru-RU" sz="1800" dirty="0" smtClean="0"/>
              <a:t>Дети рассматривают губку, В губке есть отверстия – «дырочки». Что в этих дырочках? (воздух) </a:t>
            </a:r>
          </a:p>
          <a:p>
            <a:pPr algn="just"/>
            <a:r>
              <a:rPr lang="ru-RU" sz="1800" dirty="0" smtClean="0"/>
              <a:t>Что случится, если губку погрузить в воду. Дети высказываю свое мнение.</a:t>
            </a:r>
          </a:p>
          <a:p>
            <a:pPr algn="just"/>
            <a:r>
              <a:rPr lang="ru-RU" sz="1800" dirty="0" smtClean="0"/>
              <a:t>Проводим проверку: губку погружаем в воду, при этом выделяются пузырьки воздуха. </a:t>
            </a:r>
          </a:p>
          <a:p>
            <a:pPr algn="just"/>
            <a:r>
              <a:rPr lang="ru-RU" sz="1800" dirty="0" smtClean="0">
                <a:solidFill>
                  <a:srgbClr val="C00000"/>
                </a:solidFill>
              </a:rPr>
              <a:t>Вывод: </a:t>
            </a:r>
            <a:r>
              <a:rPr lang="ru-RU" sz="1800" dirty="0" smtClean="0"/>
              <a:t>В «дырочках» есть воздух</a:t>
            </a:r>
            <a:r>
              <a:rPr lang="ru-RU" dirty="0" smtClean="0"/>
              <a:t>.</a:t>
            </a:r>
          </a:p>
        </p:txBody>
      </p:sp>
      <p:pic>
        <p:nvPicPr>
          <p:cNvPr id="8" name="Содержимое 7" descr="P10207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7654" y="642918"/>
            <a:ext cx="4500626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414318"/>
          </a:xfrm>
        </p:spPr>
        <p:txBody>
          <a:bodyPr/>
          <a:lstStyle/>
          <a:p>
            <a:r>
              <a:rPr lang="ru-RU" dirty="0" smtClean="0"/>
              <a:t>Опыт №4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28596" y="1000108"/>
            <a:ext cx="3357586" cy="5429288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rgbClr val="C00000"/>
                </a:solidFill>
              </a:rPr>
              <a:t>Может ли перемещаться воздух?</a:t>
            </a:r>
          </a:p>
          <a:p>
            <a:pPr algn="just"/>
            <a:r>
              <a:rPr lang="ru-RU" sz="1800" dirty="0" smtClean="0"/>
              <a:t>Как вы думаете, воздух может перемещаться, (высказывания детей).</a:t>
            </a:r>
          </a:p>
          <a:p>
            <a:pPr algn="just"/>
            <a:r>
              <a:rPr lang="ru-RU" sz="1800" dirty="0" smtClean="0"/>
              <a:t>Возьмем полоски бумаги и подуем на них. Что происходит с полосками? Почему они отклоняются? </a:t>
            </a:r>
          </a:p>
          <a:p>
            <a:pPr algn="just"/>
            <a:r>
              <a:rPr lang="ru-RU" sz="1800" dirty="0" smtClean="0">
                <a:solidFill>
                  <a:srgbClr val="C00000"/>
                </a:solidFill>
              </a:rPr>
              <a:t>Вывод: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/>
              <a:t>Воздух может перемещаться, двигаться. Когда он перемещается над землей с одного места в другое, мы говорим , дует ветер.</a:t>
            </a:r>
            <a:endParaRPr lang="ru-RU" sz="1800" dirty="0"/>
          </a:p>
        </p:txBody>
      </p:sp>
      <p:pic>
        <p:nvPicPr>
          <p:cNvPr id="9" name="Рисунок 8" descr="P10208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786190"/>
            <a:ext cx="414340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3600448" cy="842946"/>
          </a:xfrm>
        </p:spPr>
        <p:txBody>
          <a:bodyPr/>
          <a:lstStyle/>
          <a:p>
            <a:r>
              <a:rPr lang="ru-RU" dirty="0" smtClean="0"/>
              <a:t>Рисунки для Незнайки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100382" cy="4572000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    Ребята а сейчас сядем поудобней и напишем ответ Незнайке. Что мы напишем? (дети предлагают)</a:t>
            </a:r>
          </a:p>
          <a:p>
            <a:pPr algn="just"/>
            <a:r>
              <a:rPr lang="ru-RU" sz="1800" dirty="0" smtClean="0"/>
              <a:t>     А еще  нарисуете воздух, как вы его представляете и опыты которые вам больше всего запомнились. Рисунки мы тоже отправим Незнайке.</a:t>
            </a:r>
            <a:endParaRPr lang="ru-RU" sz="1800" dirty="0"/>
          </a:p>
        </p:txBody>
      </p:sp>
      <p:pic>
        <p:nvPicPr>
          <p:cNvPr id="6" name="Содержимое 5" descr="P10208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4" y="500042"/>
            <a:ext cx="382586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P10208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143248"/>
            <a:ext cx="3571900" cy="3071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500042"/>
            <a:ext cx="4929222" cy="6000792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Мои воспитанники научились:</a:t>
            </a: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Обобщать и систематизировать знание  о воздухе и его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свойствах (он есть повсюду, прозрачен,  подвижен,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отсутствует запах, воздух имеет вес).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Научились устанавливать простейшие связи, делать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выводы.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Развивили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интерес к исследовательской деятельности.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Осознали последствия своих действий во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взаимоотношении с природой.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Имеют представления  о законах природы.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Учатся бережно относиться к  первозданной чистоте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роды. 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Между детьми  укрепились дружеские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взаимоотношения, дети научились работать совместно,</a:t>
            </a:r>
          </a:p>
          <a:p>
            <a:pPr marL="609600" indent="-609600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стали более доброжелательны.</a:t>
            </a:r>
          </a:p>
          <a:p>
            <a:pPr marL="609600" indent="-609600">
              <a:lnSpc>
                <a:spcPct val="8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>
              <a:lnSpc>
                <a:spcPct val="80000"/>
              </a:lnSpc>
            </a:pPr>
            <a:r>
              <a:rPr lang="ru-RU" sz="1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1800" b="1" u="sng" dirty="0" smtClean="0">
                <a:solidFill>
                  <a:srgbClr val="FF0000"/>
                </a:solidFill>
              </a:rPr>
              <a:t>: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1800" i="1" dirty="0" smtClean="0">
                <a:solidFill>
                  <a:srgbClr val="FF0000"/>
                </a:solidFill>
              </a:rPr>
              <a:t>         </a:t>
            </a:r>
          </a:p>
          <a:p>
            <a:pPr marL="609600" indent="-609600" algn="just">
              <a:lnSpc>
                <a:spcPct val="8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Таким образом,  использование  на занятии опытов, игрового метода в экологическом  воспитании детей дошкольного возраста способствует более эффективному усвоению детьми экологических  знаний, умений и навыков.</a:t>
            </a:r>
          </a:p>
          <a:p>
            <a:endParaRPr lang="ru-RU" dirty="0"/>
          </a:p>
        </p:txBody>
      </p:sp>
      <p:pic>
        <p:nvPicPr>
          <p:cNvPr id="5" name="Содержимое 4" descr="P10208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642918"/>
            <a:ext cx="2428892" cy="2857520"/>
          </a:xfrm>
        </p:spPr>
      </p:pic>
      <p:pic>
        <p:nvPicPr>
          <p:cNvPr id="6" name="Содержимое 4" descr="P10208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9216" y="642918"/>
            <a:ext cx="401478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440</TotalTime>
  <Words>737</Words>
  <Application>Microsoft Office PowerPoint</Application>
  <PresentationFormat>Экран (4:3)</PresentationFormat>
  <Paragraphs>72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«Воздух и его свойства»</vt:lpstr>
      <vt:lpstr>Цель: Обобщить и систематизировать знание детей о воздухе и его свойствах.</vt:lpstr>
      <vt:lpstr>Вступительная часть</vt:lpstr>
      <vt:lpstr>Опыт №1</vt:lpstr>
      <vt:lpstr>Опыт №2</vt:lpstr>
      <vt:lpstr>Опыт №3</vt:lpstr>
      <vt:lpstr>Опыт №4</vt:lpstr>
      <vt:lpstr>Рисунки для Незнайки</vt:lpstr>
      <vt:lpstr>Слайд 9</vt:lpstr>
      <vt:lpstr>             Используемая литература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«Воздух и его свойства»</dc:title>
  <dc:creator>UserXP</dc:creator>
  <cp:lastModifiedBy>UserXP</cp:lastModifiedBy>
  <cp:revision>49</cp:revision>
  <dcterms:created xsi:type="dcterms:W3CDTF">2012-07-15T14:55:30Z</dcterms:created>
  <dcterms:modified xsi:type="dcterms:W3CDTF">2012-07-29T12:05:25Z</dcterms:modified>
</cp:coreProperties>
</file>