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8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306" r:id="rId9"/>
    <p:sldId id="263" r:id="rId10"/>
    <p:sldId id="264" r:id="rId11"/>
    <p:sldId id="292" r:id="rId12"/>
    <p:sldId id="296" r:id="rId13"/>
    <p:sldId id="265" r:id="rId14"/>
    <p:sldId id="297" r:id="rId15"/>
    <p:sldId id="266" r:id="rId16"/>
    <p:sldId id="267" r:id="rId17"/>
    <p:sldId id="268" r:id="rId18"/>
    <p:sldId id="269" r:id="rId19"/>
    <p:sldId id="270" r:id="rId20"/>
    <p:sldId id="272" r:id="rId21"/>
    <p:sldId id="305" r:id="rId22"/>
    <p:sldId id="273" r:id="rId23"/>
    <p:sldId id="276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chemeClr val="tx1"/>
    </p:penClr>
  </p:showPr>
  <p:clrMru>
    <a:srgbClr val="FFFF00"/>
    <a:srgbClr val="008000"/>
    <a:srgbClr val="FF00FF"/>
    <a:srgbClr val="00FF99"/>
    <a:srgbClr val="FF0066"/>
    <a:srgbClr val="FF0000"/>
    <a:srgbClr val="003300"/>
    <a:srgbClr val="8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091" autoAdjust="0"/>
    <p:restoredTop sz="94730" autoAdjust="0"/>
  </p:normalViewPr>
  <p:slideViewPr>
    <p:cSldViewPr>
      <p:cViewPr varScale="1">
        <p:scale>
          <a:sx n="95" d="100"/>
          <a:sy n="95" d="100"/>
        </p:scale>
        <p:origin x="-42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2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792B88-4527-4375-A42D-9DA2D25257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A43F63-F277-4C31-B653-33F89833F6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F47D7B-9D95-456C-8432-7C9161C8A8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C061F0-3796-4BB1-8478-6AE06B3DC3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E696C7-014C-4261-952C-8EA53BD6DE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BA061B-CCF6-4B90-9CB8-C525E95873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4F2F85-E8FA-4065-AF96-F3A781F0BD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D2F88D-036B-4D06-99B1-5EF4184F97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0983A1-3ADC-402F-B192-8501265765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305A65-76BB-457C-9B69-77AC2B2424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68CA40-BCE9-4648-B29D-881F80B422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E5C1AA-2F87-4DC0-AD9E-D28B0141A7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0D6C20-1973-433B-B4A2-11BBEBDBAE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0EA428-37AD-4255-AA09-0CD20638CF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31746C09-3568-444E-8AE1-8127A7B401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88" r:id="rId1"/>
    <p:sldLayoutId id="2147484277" r:id="rId2"/>
    <p:sldLayoutId id="2147484289" r:id="rId3"/>
    <p:sldLayoutId id="2147484278" r:id="rId4"/>
    <p:sldLayoutId id="2147484279" r:id="rId5"/>
    <p:sldLayoutId id="2147484280" r:id="rId6"/>
    <p:sldLayoutId id="2147484281" r:id="rId7"/>
    <p:sldLayoutId id="2147484282" r:id="rId8"/>
    <p:sldLayoutId id="2147484290" r:id="rId9"/>
    <p:sldLayoutId id="2147484283" r:id="rId10"/>
    <p:sldLayoutId id="2147484284" r:id="rId11"/>
    <p:sldLayoutId id="2147484285" r:id="rId12"/>
    <p:sldLayoutId id="2147484286" r:id="rId13"/>
    <p:sldLayoutId id="2147484287" r:id="rId14"/>
  </p:sldLayoutIdLst>
  <p:transition>
    <p:dissolve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28596" y="4071942"/>
            <a:ext cx="7813576" cy="1914524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МЕТОДИКА ПРЕОДОЛЕНИЯ </a:t>
            </a:r>
            <a:br>
              <a:rPr lang="ru-RU" dirty="0" smtClean="0"/>
            </a:br>
            <a:r>
              <a:rPr lang="ru-RU" dirty="0" smtClean="0"/>
              <a:t>ВОДОБОЯЗНИ </a:t>
            </a:r>
            <a:br>
              <a:rPr lang="ru-RU" dirty="0" smtClean="0"/>
            </a:br>
            <a:r>
              <a:rPr lang="ru-RU" dirty="0" smtClean="0"/>
              <a:t>У ДЕТЕЙ  ДОШКОЛЬНОГО ВОЗРАСТА.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5123" name="Подзаголовок 5"/>
          <p:cNvSpPr>
            <a:spLocks noGrp="1"/>
          </p:cNvSpPr>
          <p:nvPr>
            <p:ph type="subTitle" idx="1"/>
          </p:nvPr>
        </p:nvSpPr>
        <p:spPr>
          <a:xfrm>
            <a:off x="500063" y="4929188"/>
            <a:ext cx="7854950" cy="1752600"/>
          </a:xfrm>
        </p:spPr>
        <p:txBody>
          <a:bodyPr/>
          <a:lstStyle/>
          <a:p>
            <a:pPr marR="0" algn="ctr" eaLnBrk="1" hangingPunct="1"/>
            <a:endParaRPr lang="ru-RU" smtClean="0"/>
          </a:p>
          <a:p>
            <a:pPr marR="0" algn="ctr" eaLnBrk="1" hangingPunct="1"/>
            <a:r>
              <a:rPr lang="ru-RU" smtClean="0"/>
              <a:t>Макарова Елена Ивановна 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7"/>
          <p:cNvSpPr>
            <a:spLocks noGrp="1" noChangeArrowheads="1"/>
          </p:cNvSpPr>
          <p:nvPr>
            <p:ph type="title"/>
          </p:nvPr>
        </p:nvSpPr>
        <p:spPr>
          <a:xfrm>
            <a:off x="457200" y="704850"/>
            <a:ext cx="8229600" cy="708025"/>
          </a:xfrm>
        </p:spPr>
        <p:txBody>
          <a:bodyPr/>
          <a:lstStyle/>
          <a:p>
            <a:pPr eaLnBrk="1" hangingPunct="1"/>
            <a:r>
              <a:rPr lang="ru-RU" sz="4000" i="1" smtClean="0"/>
              <a:t>Весело поливаем из леечки</a:t>
            </a:r>
          </a:p>
        </p:txBody>
      </p:sp>
      <p:pic>
        <p:nvPicPr>
          <p:cNvPr id="14339" name="Содержимое 4" descr="IMG_3139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250825" y="1989138"/>
            <a:ext cx="4244975" cy="3663950"/>
          </a:xfrm>
        </p:spPr>
      </p:pic>
      <p:pic>
        <p:nvPicPr>
          <p:cNvPr id="14340" name="Содержимое 5" descr="IMG_3140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4648200" y="1916113"/>
            <a:ext cx="4171950" cy="3736975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704850"/>
            <a:ext cx="8229600" cy="7080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Обнимаем мячики</a:t>
            </a:r>
          </a:p>
        </p:txBody>
      </p:sp>
      <p:pic>
        <p:nvPicPr>
          <p:cNvPr id="15363" name="Содержимое 3" descr="IMG_3128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468313" y="1557338"/>
            <a:ext cx="8207375" cy="5040312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Содержимое 3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9459" name="Содержимое 2" descr="IMG_3136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8313" y="274638"/>
            <a:ext cx="8207375" cy="6323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549275"/>
            <a:ext cx="8229600" cy="71913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i="1" dirty="0" smtClean="0"/>
              <a:t>              </a:t>
            </a:r>
            <a:r>
              <a:rPr lang="ru-RU" dirty="0" smtClean="0"/>
              <a:t>Учимся лежать на груди</a:t>
            </a:r>
          </a:p>
        </p:txBody>
      </p:sp>
      <p:pic>
        <p:nvPicPr>
          <p:cNvPr id="20483" name="Содержимое 4" descr="IMG_3141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250825" y="1773238"/>
            <a:ext cx="4244975" cy="4679950"/>
          </a:xfrm>
        </p:spPr>
      </p:pic>
      <p:pic>
        <p:nvPicPr>
          <p:cNvPr id="20484" name="Содержимое 5" descr="IMG_3142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4648200" y="1773238"/>
            <a:ext cx="4244975" cy="467995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Содержимое 2" descr="IMG_3137.JPG"/>
          <p:cNvPicPr>
            <a:picLocks noGrp="1" noChangeAspect="1"/>
          </p:cNvPicPr>
          <p:nvPr>
            <p:ph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323850" y="274638"/>
            <a:ext cx="8424863" cy="6323012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60350"/>
            <a:ext cx="8229600" cy="1008063"/>
          </a:xfrm>
        </p:spPr>
        <p:txBody>
          <a:bodyPr/>
          <a:lstStyle/>
          <a:p>
            <a:pPr eaLnBrk="1" hangingPunct="1"/>
            <a:r>
              <a:rPr lang="ru-RU" sz="2800" i="1" smtClean="0">
                <a:solidFill>
                  <a:srgbClr val="008000"/>
                </a:solidFill>
              </a:rPr>
              <a:t>Во всем нужна сноровка, закалка, тренировка. Эй, ребята, не ленись! И скорее окунись!</a:t>
            </a:r>
          </a:p>
        </p:txBody>
      </p:sp>
      <p:pic>
        <p:nvPicPr>
          <p:cNvPr id="23555" name="Содержимое 4" descr="IMG_3143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250825" y="1700213"/>
            <a:ext cx="4244975" cy="4392612"/>
          </a:xfrm>
        </p:spPr>
      </p:pic>
      <p:pic>
        <p:nvPicPr>
          <p:cNvPr id="23556" name="Содержимое 5" descr="IMG_3145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4648200" y="1700213"/>
            <a:ext cx="4244975" cy="4392612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704850"/>
            <a:ext cx="8229600" cy="995363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i="1" dirty="0" smtClean="0"/>
              <a:t>Мы сегодня все старались и в бассейне занимались!</a:t>
            </a:r>
          </a:p>
        </p:txBody>
      </p:sp>
      <p:pic>
        <p:nvPicPr>
          <p:cNvPr id="24579" name="Содержимое 4" descr="IMG_3150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250825" y="2349500"/>
            <a:ext cx="4244975" cy="3959225"/>
          </a:xfrm>
        </p:spPr>
      </p:pic>
      <p:pic>
        <p:nvPicPr>
          <p:cNvPr id="24580" name="Содержимое 5" descr="IMG_3151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4648200" y="2349500"/>
            <a:ext cx="4244975" cy="3959225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6"/>
          <p:cNvSpPr>
            <a:spLocks noGrp="1"/>
          </p:cNvSpPr>
          <p:nvPr>
            <p:ph type="title"/>
          </p:nvPr>
        </p:nvSpPr>
        <p:spPr>
          <a:xfrm>
            <a:off x="468313" y="620713"/>
            <a:ext cx="8229600" cy="923925"/>
          </a:xfrm>
        </p:spPr>
        <p:txBody>
          <a:bodyPr/>
          <a:lstStyle/>
          <a:p>
            <a:pPr eaLnBrk="1" hangingPunct="1"/>
            <a:r>
              <a:rPr lang="ru-RU" smtClean="0"/>
              <a:t>КАТАЕМСЯ НА ДОСКАХ</a:t>
            </a:r>
          </a:p>
        </p:txBody>
      </p:sp>
      <p:pic>
        <p:nvPicPr>
          <p:cNvPr id="25603" name="Содержимое 4" descr="IMG_3148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323850" y="1628775"/>
            <a:ext cx="8351838" cy="5040313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5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779463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Игры на воде</a:t>
            </a:r>
          </a:p>
        </p:txBody>
      </p:sp>
      <p:pic>
        <p:nvPicPr>
          <p:cNvPr id="26627" name="Содержимое 4" descr="IMG_3157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323850" y="1557338"/>
            <a:ext cx="8351838" cy="5040312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Заголовок 3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708025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Скачем на лошадках</a:t>
            </a:r>
          </a:p>
        </p:txBody>
      </p:sp>
      <p:pic>
        <p:nvPicPr>
          <p:cNvPr id="27651" name="Содержимое 4" descr="IMG_315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468313" y="1557338"/>
            <a:ext cx="8351837" cy="511175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FF0000"/>
                </a:solidFill>
              </a:rPr>
              <a:t>Цель исследования: 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   </a:t>
            </a:r>
            <a:r>
              <a:rPr lang="ru-RU" sz="3600" smtClean="0"/>
              <a:t>Разработать методику применения упражнений направленных на преодолении страхов у детей к водной среде, которая позволит повысить эффективность целостного процесса обучения плаванию.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704850"/>
            <a:ext cx="8229600" cy="779463"/>
          </a:xfrm>
        </p:spPr>
        <p:txBody>
          <a:bodyPr/>
          <a:lstStyle/>
          <a:p>
            <a:pPr eaLnBrk="1" hangingPunct="1"/>
            <a:r>
              <a:rPr lang="ru-RU" sz="4000" i="1" smtClean="0">
                <a:solidFill>
                  <a:srgbClr val="FF0066"/>
                </a:solidFill>
              </a:rPr>
              <a:t>Любим плавать на кругах</a:t>
            </a:r>
          </a:p>
        </p:txBody>
      </p:sp>
      <p:pic>
        <p:nvPicPr>
          <p:cNvPr id="29699" name="Содержимое 6" descr="IMG_3159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323850" y="1844675"/>
            <a:ext cx="8569325" cy="4824413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5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dirty="0" smtClean="0"/>
              <a:t>На занятиях не зевай, веселей всё       повторяй!</a:t>
            </a:r>
          </a:p>
        </p:txBody>
      </p:sp>
      <p:pic>
        <p:nvPicPr>
          <p:cNvPr id="30723" name="Содержимое 4" descr="IMG_316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395288" y="1844675"/>
            <a:ext cx="8424862" cy="4824413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i="1" smtClean="0">
                <a:solidFill>
                  <a:schemeClr val="bg1"/>
                </a:solidFill>
              </a:rPr>
              <a:t>Любим заниматься плавать и купаться</a:t>
            </a:r>
          </a:p>
        </p:txBody>
      </p:sp>
      <p:pic>
        <p:nvPicPr>
          <p:cNvPr id="31747" name="Содержимое 8" descr="IMG_3162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395288" y="765175"/>
            <a:ext cx="8424862" cy="5832475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4"/>
          <p:cNvSpPr>
            <a:spLocks noGrp="1" noChangeArrowheads="1"/>
          </p:cNvSpPr>
          <p:nvPr>
            <p:ph type="title" sz="quarter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smtClean="0">
                <a:solidFill>
                  <a:srgbClr val="FF0000"/>
                </a:solidFill>
              </a:rPr>
              <a:t>Я водички не боюсь, если надо- окунусь!</a:t>
            </a:r>
          </a:p>
        </p:txBody>
      </p:sp>
      <p:pic>
        <p:nvPicPr>
          <p:cNvPr id="34819" name="Содержимое 11" descr="IMG_3169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323850" y="1484313"/>
            <a:ext cx="8424863" cy="5113337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FF00FF"/>
                </a:solidFill>
              </a:rPr>
              <a:t>Объект исследования: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500313"/>
            <a:ext cx="8229600" cy="382428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   </a:t>
            </a:r>
            <a:r>
              <a:rPr lang="ru-RU" sz="3600" smtClean="0"/>
              <a:t>Выявление признаков водобоязни в процессе обучения плаванию детей дошкольного возраста.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chemeClr val="hlink"/>
                </a:solidFill>
              </a:rPr>
              <a:t>Предмет исследования: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428875"/>
            <a:ext cx="8229600" cy="389572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   </a:t>
            </a:r>
            <a:r>
              <a:rPr lang="ru-RU" sz="3600" smtClean="0"/>
              <a:t>Является</a:t>
            </a:r>
            <a:r>
              <a:rPr lang="ru-RU" smtClean="0"/>
              <a:t> </a:t>
            </a:r>
            <a:r>
              <a:rPr lang="ru-RU" sz="3600" smtClean="0"/>
              <a:t>методика  преодоления детских страхов при обучении плаванию.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FF0000"/>
                </a:solidFill>
              </a:rPr>
              <a:t>Гипотеза:</a:t>
            </a:r>
            <a:endParaRPr lang="ru-RU" smtClean="0">
              <a:solidFill>
                <a:schemeClr val="bg1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800" smtClean="0"/>
              <a:t>   </a:t>
            </a:r>
            <a:r>
              <a:rPr lang="ru-RU" sz="3600" smtClean="0"/>
              <a:t>Предполагалось, что последовательное использование психологических упражнений направленных  на преодоление детских страхов по освоению водной среды, сокращают время адаптации и ускоряют процесс обучения плаванию.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Задачи исследования: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286000"/>
            <a:ext cx="8229600" cy="4038600"/>
          </a:xfrm>
        </p:spPr>
        <p:txBody>
          <a:bodyPr/>
          <a:lstStyle/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ru-RU" sz="2400" smtClean="0"/>
              <a:t>Выявить особенности проявления признаков водобоязни у дошкольников в процессе начального обучения плаванию.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ru-RU" sz="2400" smtClean="0"/>
              <a:t>Проанализировать проблемы возникновения водобоязни   и  преодоления чувства страха перед водным пространством.</a:t>
            </a:r>
          </a:p>
          <a:p>
            <a:pPr marL="609600" indent="-609600" eaLnBrk="1" hangingPunct="1">
              <a:lnSpc>
                <a:spcPct val="80000"/>
              </a:lnSpc>
              <a:buFontTx/>
              <a:buAutoNum type="arabicPeriod"/>
            </a:pPr>
            <a:r>
              <a:rPr lang="ru-RU" sz="2400" smtClean="0"/>
              <a:t>Разработать и выявить эффективность методики преодоления водобоязни дошкольников.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r>
              <a:rPr lang="ru-RU" sz="2400" smtClean="0"/>
              <a:t>  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</a:pPr>
            <a:endParaRPr lang="ru-RU" sz="240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49275"/>
            <a:ext cx="8229600" cy="935038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00FF99"/>
                </a:solidFill>
              </a:rPr>
              <a:t>Методы исследования: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143125"/>
            <a:ext cx="8229600" cy="43815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mtClean="0"/>
              <a:t>- анализ литературных источников</a:t>
            </a:r>
            <a:r>
              <a:rPr lang="en-US" smtClean="0"/>
              <a:t>;</a:t>
            </a:r>
            <a:r>
              <a:rPr lang="ru-RU" smtClean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- анкетирования</a:t>
            </a:r>
            <a:r>
              <a:rPr lang="en-US" smtClean="0"/>
              <a:t>;</a:t>
            </a:r>
            <a:r>
              <a:rPr lang="ru-RU" smtClean="0"/>
              <a:t> </a:t>
            </a:r>
            <a:endParaRPr lang="en-US" smtClean="0"/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- </a:t>
            </a:r>
            <a:r>
              <a:rPr lang="ru-RU" smtClean="0"/>
              <a:t>опрос;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- анализ медицинской документации</a:t>
            </a:r>
            <a:r>
              <a:rPr lang="en-US" smtClean="0"/>
              <a:t>;</a:t>
            </a:r>
            <a:r>
              <a:rPr lang="ru-RU" smtClean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- педагогические наблюдения</a:t>
            </a:r>
            <a:r>
              <a:rPr lang="en-US" smtClean="0"/>
              <a:t>;</a:t>
            </a:r>
            <a:r>
              <a:rPr lang="ru-RU" smtClean="0"/>
              <a:t>                            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- психологические тестирования.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Психологические методы и формы работы:</a:t>
            </a:r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mtClean="0"/>
              <a:t>Встреча с родителями, использование  опросников «АСВ» и «ОРО».</a:t>
            </a:r>
          </a:p>
          <a:p>
            <a:r>
              <a:rPr lang="ru-RU" smtClean="0"/>
              <a:t>Диагностическая работа с ребенком.</a:t>
            </a:r>
          </a:p>
          <a:p>
            <a:r>
              <a:rPr lang="ru-RU" smtClean="0"/>
              <a:t>Анализ полученных  результатов.</a:t>
            </a:r>
          </a:p>
          <a:p>
            <a:r>
              <a:rPr lang="ru-RU" smtClean="0"/>
              <a:t>Коррекционная работа с использованием проэктивных  методов.</a:t>
            </a:r>
          </a:p>
          <a:p>
            <a:r>
              <a:rPr lang="ru-RU" smtClean="0"/>
              <a:t>Тест  «Страхи в домиках».</a:t>
            </a:r>
          </a:p>
          <a:p>
            <a:r>
              <a:rPr lang="ru-RU" smtClean="0"/>
              <a:t>Закрепление полученных результатов с использованием упражнений на воде.</a:t>
            </a:r>
          </a:p>
          <a:p>
            <a:endParaRPr lang="ru-RU" smtClean="0"/>
          </a:p>
          <a:p>
            <a:endParaRPr lang="ru-RU" smtClean="0"/>
          </a:p>
        </p:txBody>
      </p:sp>
    </p:spTree>
  </p:cSld>
  <p:clrMapOvr>
    <a:masterClrMapping/>
  </p:clrMapOvr>
  <p:transition spd="slow">
    <p:dissolve/>
    <p:sndAc>
      <p:stSnd>
        <p:snd r:embed="rId2" name="click.wav" builtIn="1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2" name="WordArt 8"/>
          <p:cNvSpPr>
            <a:spLocks noChangeArrowheads="1" noChangeShapeType="1"/>
          </p:cNvSpPr>
          <p:nvPr/>
        </p:nvSpPr>
        <p:spPr bwMode="auto">
          <a:xfrm>
            <a:off x="457200" y="274638"/>
            <a:ext cx="8229600" cy="11430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endParaRPr lang="ru-RU" sz="3600" kern="1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latin typeface="Impact"/>
            </a:endParaRPr>
          </a:p>
        </p:txBody>
      </p:sp>
      <p:pic>
        <p:nvPicPr>
          <p:cNvPr id="13315" name="Содержимое 3" descr="IMG_312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323850" y="981075"/>
            <a:ext cx="8569325" cy="5688013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639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639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1204</TotalTime>
  <Words>280</Words>
  <Application>Microsoft Office PowerPoint</Application>
  <PresentationFormat>Экран (4:3)</PresentationFormat>
  <Paragraphs>42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Поток</vt:lpstr>
      <vt:lpstr>МЕТОДИКА ПРЕОДОЛЕНИЯ  ВОДОБОЯЗНИ  У ДЕТЕЙ  ДОШКОЛЬНОГО ВОЗРАСТА.   </vt:lpstr>
      <vt:lpstr>Цель исследования: </vt:lpstr>
      <vt:lpstr>Объект исследования:</vt:lpstr>
      <vt:lpstr>Предмет исследования:</vt:lpstr>
      <vt:lpstr>Гипотеза:</vt:lpstr>
      <vt:lpstr>Задачи исследования:</vt:lpstr>
      <vt:lpstr>Методы исследования:</vt:lpstr>
      <vt:lpstr>Психологические методы и формы работы:</vt:lpstr>
      <vt:lpstr>Слайд 9</vt:lpstr>
      <vt:lpstr>Весело поливаем из леечки</vt:lpstr>
      <vt:lpstr>Обнимаем мячики</vt:lpstr>
      <vt:lpstr>Слайд 12</vt:lpstr>
      <vt:lpstr>              Учимся лежать на груди</vt:lpstr>
      <vt:lpstr>Слайд 14</vt:lpstr>
      <vt:lpstr>Во всем нужна сноровка, закалка, тренировка. Эй, ребята, не ленись! И скорее окунись!</vt:lpstr>
      <vt:lpstr>Мы сегодня все старались и в бассейне занимались!</vt:lpstr>
      <vt:lpstr>КАТАЕМСЯ НА ДОСКАХ</vt:lpstr>
      <vt:lpstr>Игры на воде</vt:lpstr>
      <vt:lpstr>Скачем на лошадках</vt:lpstr>
      <vt:lpstr>Любим плавать на кругах</vt:lpstr>
      <vt:lpstr>На занятиях не зевай, веселей всё       повторяй!</vt:lpstr>
      <vt:lpstr>Любим заниматься плавать и купаться</vt:lpstr>
      <vt:lpstr>Я водички не боюсь, если надо- окунусь!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Физическая культура, как средство гармоничного развития личности ребенка дошкольного возраста. </dc:title>
  <dc:creator>Виталий</dc:creator>
  <cp:lastModifiedBy>Admin</cp:lastModifiedBy>
  <cp:revision>90</cp:revision>
  <dcterms:created xsi:type="dcterms:W3CDTF">2010-02-16T19:13:34Z</dcterms:created>
  <dcterms:modified xsi:type="dcterms:W3CDTF">2012-07-30T18:09:09Z</dcterms:modified>
</cp:coreProperties>
</file>