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8" r:id="rId4"/>
    <p:sldId id="259" r:id="rId5"/>
    <p:sldId id="260" r:id="rId6"/>
    <p:sldId id="261" r:id="rId7"/>
    <p:sldId id="263" r:id="rId8"/>
    <p:sldId id="264" r:id="rId9"/>
    <p:sldId id="27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C4FF1AD-6E74-4513-A864-43ADC542BBB4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2CC2599-E663-48FD-91F5-990FD8A82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28.jpeg"/><Relationship Id="rId4" Type="http://schemas.openxmlformats.org/officeDocument/2006/relationships/image" Target="../media/image12.jpeg"/><Relationship Id="rId9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19.jpeg"/><Relationship Id="rId7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3.jpeg"/><Relationship Id="rId5" Type="http://schemas.openxmlformats.org/officeDocument/2006/relationships/image" Target="../media/image7.jpeg"/><Relationship Id="rId10" Type="http://schemas.openxmlformats.org/officeDocument/2006/relationships/image" Target="../media/image32.jpeg"/><Relationship Id="rId4" Type="http://schemas.openxmlformats.org/officeDocument/2006/relationships/image" Target="../media/image21.jpeg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Наглядный материал к конспекту </a:t>
            </a:r>
            <a:r>
              <a:rPr lang="ru-RU" dirty="0" smtClean="0"/>
              <a:t>занятия: </a:t>
            </a:r>
            <a:r>
              <a:rPr lang="ru-RU" dirty="0" smtClean="0"/>
              <a:t>«Дикие </a:t>
            </a:r>
            <a:r>
              <a:rPr lang="ru-RU" dirty="0" smtClean="0"/>
              <a:t>животные».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929066"/>
            <a:ext cx="4953000" cy="1752600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Подготовила: </a:t>
            </a:r>
            <a:r>
              <a:rPr lang="ru-RU" dirty="0" err="1" smtClean="0"/>
              <a:t>Батаева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Марина Викторовна</a:t>
            </a:r>
            <a:endParaRPr lang="ru-RU" dirty="0"/>
          </a:p>
        </p:txBody>
      </p:sp>
      <p:pic>
        <p:nvPicPr>
          <p:cNvPr id="30724" name="Picture 4" descr="C:\Documents\i (3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14818"/>
            <a:ext cx="2071702" cy="19288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Хитрая плутовка,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Рыжая головка,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Хвост пушистый - краса,</a:t>
            </a:r>
            <a:br>
              <a:rPr lang="ru-RU" b="1" i="1" dirty="0" smtClean="0"/>
            </a:br>
            <a:r>
              <a:rPr lang="ru-RU" b="1" i="1" dirty="0" smtClean="0"/>
              <a:t>А зовут её…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\i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00306"/>
            <a:ext cx="2286016" cy="1643074"/>
          </a:xfrm>
          <a:prstGeom prst="rect">
            <a:avLst/>
          </a:prstGeom>
          <a:noFill/>
        </p:spPr>
      </p:pic>
      <p:pic>
        <p:nvPicPr>
          <p:cNvPr id="2051" name="Picture 3" descr="C:\Document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500306"/>
            <a:ext cx="2357454" cy="1663075"/>
          </a:xfrm>
          <a:prstGeom prst="rect">
            <a:avLst/>
          </a:prstGeom>
          <a:noFill/>
        </p:spPr>
      </p:pic>
      <p:pic>
        <p:nvPicPr>
          <p:cNvPr id="2053" name="Picture 5" descr="C:\Documents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643446"/>
            <a:ext cx="1500198" cy="1571636"/>
          </a:xfrm>
          <a:prstGeom prst="rect">
            <a:avLst/>
          </a:prstGeom>
          <a:noFill/>
        </p:spPr>
      </p:pic>
      <p:pic>
        <p:nvPicPr>
          <p:cNvPr id="2057" name="Picture 9" descr="C:\Documents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4714884"/>
            <a:ext cx="1857388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Кто зимой холодной,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Ходит злой, голодный?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Documents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1643074" cy="1285884"/>
          </a:xfrm>
          <a:prstGeom prst="rect">
            <a:avLst/>
          </a:prstGeom>
          <a:noFill/>
        </p:spPr>
      </p:pic>
      <p:pic>
        <p:nvPicPr>
          <p:cNvPr id="3075" name="Picture 3" descr="C:\Documents\i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286256"/>
            <a:ext cx="2143140" cy="1785950"/>
          </a:xfrm>
          <a:prstGeom prst="rect">
            <a:avLst/>
          </a:prstGeom>
          <a:noFill/>
        </p:spPr>
      </p:pic>
      <p:pic>
        <p:nvPicPr>
          <p:cNvPr id="3076" name="Picture 4" descr="C:\Documents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428868"/>
            <a:ext cx="1857378" cy="1357322"/>
          </a:xfrm>
          <a:prstGeom prst="rect">
            <a:avLst/>
          </a:prstGeom>
          <a:noFill/>
        </p:spPr>
      </p:pic>
      <p:pic>
        <p:nvPicPr>
          <p:cNvPr id="3077" name="Picture 5" descr="C:\Documents\0a22583be5cf0b6bad35bd72e93057b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929066"/>
            <a:ext cx="278608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Зимой - беленький,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Летом – серенький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1714512" cy="1214446"/>
          </a:xfrm>
          <a:prstGeom prst="rect">
            <a:avLst/>
          </a:prstGeom>
          <a:noFill/>
        </p:spPr>
      </p:pic>
      <p:pic>
        <p:nvPicPr>
          <p:cNvPr id="4099" name="Picture 3" descr="C:\Documents\i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857760"/>
            <a:ext cx="1571636" cy="1428750"/>
          </a:xfrm>
          <a:prstGeom prst="rect">
            <a:avLst/>
          </a:prstGeom>
          <a:noFill/>
        </p:spPr>
      </p:pic>
      <p:pic>
        <p:nvPicPr>
          <p:cNvPr id="4100" name="Picture 4" descr="C:\Documents\i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643182"/>
            <a:ext cx="1714512" cy="1285884"/>
          </a:xfrm>
          <a:prstGeom prst="rect">
            <a:avLst/>
          </a:prstGeom>
          <a:noFill/>
        </p:spPr>
      </p:pic>
      <p:pic>
        <p:nvPicPr>
          <p:cNvPr id="4102" name="Picture 6" descr="C:\Documents\i (1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4500570"/>
            <a:ext cx="1714512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Под соснами, под елками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Лежит клубок с иголками.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143380"/>
            <a:ext cx="1643074" cy="1785950"/>
          </a:xfrm>
          <a:prstGeom prst="rect">
            <a:avLst/>
          </a:prstGeom>
          <a:noFill/>
        </p:spPr>
      </p:pic>
      <p:pic>
        <p:nvPicPr>
          <p:cNvPr id="5123" name="Picture 3" descr="C:\Documents\i (14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643182"/>
            <a:ext cx="1785950" cy="1214446"/>
          </a:xfrm>
          <a:prstGeom prst="rect">
            <a:avLst/>
          </a:prstGeom>
          <a:noFill/>
        </p:spPr>
      </p:pic>
      <p:pic>
        <p:nvPicPr>
          <p:cNvPr id="5125" name="Picture 5" descr="C:\Documents\i (1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357694"/>
            <a:ext cx="1643074" cy="1285884"/>
          </a:xfrm>
          <a:prstGeom prst="rect">
            <a:avLst/>
          </a:prstGeom>
          <a:noFill/>
        </p:spPr>
      </p:pic>
      <p:pic>
        <p:nvPicPr>
          <p:cNvPr id="5126" name="Picture 6" descr="C:\Documents\i (1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2571744"/>
            <a:ext cx="1857388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Щелкает орешки мелко,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Ну, конечно, это…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Documents\i (2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572008"/>
            <a:ext cx="1571636" cy="1643074"/>
          </a:xfrm>
          <a:prstGeom prst="rect">
            <a:avLst/>
          </a:prstGeom>
          <a:noFill/>
        </p:spPr>
      </p:pic>
      <p:pic>
        <p:nvPicPr>
          <p:cNvPr id="6147" name="Picture 3" descr="C:\Documents\i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429132"/>
            <a:ext cx="1714512" cy="1371600"/>
          </a:xfrm>
          <a:prstGeom prst="rect">
            <a:avLst/>
          </a:prstGeom>
          <a:noFill/>
        </p:spPr>
      </p:pic>
      <p:pic>
        <p:nvPicPr>
          <p:cNvPr id="6149" name="Picture 5" descr="C:\Documents\i (1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571744"/>
            <a:ext cx="1571636" cy="1214446"/>
          </a:xfrm>
          <a:prstGeom prst="rect">
            <a:avLst/>
          </a:prstGeom>
          <a:noFill/>
        </p:spPr>
      </p:pic>
      <p:pic>
        <p:nvPicPr>
          <p:cNvPr id="6154" name="Picture 10" descr="C:\Documents\i (2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285992"/>
            <a:ext cx="1857388" cy="1643074"/>
          </a:xfrm>
          <a:prstGeom prst="rect">
            <a:avLst/>
          </a:prstGeom>
          <a:noFill/>
        </p:spPr>
      </p:pic>
      <p:pic>
        <p:nvPicPr>
          <p:cNvPr id="6155" name="Picture 11" descr="C:\Documents\i (19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3571876"/>
            <a:ext cx="1571636" cy="1254130"/>
          </a:xfrm>
          <a:prstGeom prst="rect">
            <a:avLst/>
          </a:prstGeom>
          <a:noFill/>
        </p:spPr>
      </p:pic>
      <p:pic>
        <p:nvPicPr>
          <p:cNvPr id="14" name="Picture 3" descr="C:\Documents\i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8252" y="4581532"/>
            <a:ext cx="1714512" cy="1371600"/>
          </a:xfrm>
          <a:prstGeom prst="rect">
            <a:avLst/>
          </a:prstGeom>
          <a:noFill/>
        </p:spPr>
      </p:pic>
      <p:pic>
        <p:nvPicPr>
          <p:cNvPr id="15" name="Picture 3" descr="C:\Documents\i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500570"/>
            <a:ext cx="1714512" cy="1371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smtClean="0"/>
              <a:t>/и « Угостим животных»</a:t>
            </a:r>
            <a:endParaRPr lang="ru-RU" dirty="0"/>
          </a:p>
        </p:txBody>
      </p:sp>
      <p:pic>
        <p:nvPicPr>
          <p:cNvPr id="7172" name="Picture 4" descr="C:\Documents\i (1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1428750" cy="1076325"/>
          </a:xfrm>
          <a:prstGeom prst="rect">
            <a:avLst/>
          </a:prstGeom>
          <a:noFill/>
        </p:spPr>
      </p:pic>
      <p:pic>
        <p:nvPicPr>
          <p:cNvPr id="7173" name="Picture 5" descr="C:\Documents\i (2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57562"/>
            <a:ext cx="1428750" cy="1371600"/>
          </a:xfrm>
          <a:prstGeom prst="rect">
            <a:avLst/>
          </a:prstGeom>
          <a:noFill/>
        </p:spPr>
      </p:pic>
      <p:pic>
        <p:nvPicPr>
          <p:cNvPr id="7175" name="Picture 7" descr="C:\Documents\i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000240"/>
            <a:ext cx="1428750" cy="942975"/>
          </a:xfrm>
          <a:prstGeom prst="rect">
            <a:avLst/>
          </a:prstGeom>
          <a:noFill/>
        </p:spPr>
      </p:pic>
      <p:pic>
        <p:nvPicPr>
          <p:cNvPr id="7176" name="Picture 8" descr="C:\Documents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5000636"/>
            <a:ext cx="1428750" cy="1076325"/>
          </a:xfrm>
          <a:prstGeom prst="rect">
            <a:avLst/>
          </a:prstGeom>
          <a:noFill/>
        </p:spPr>
      </p:pic>
      <p:pic>
        <p:nvPicPr>
          <p:cNvPr id="7177" name="Picture 9" descr="C:\Documents\i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5500702"/>
            <a:ext cx="1428750" cy="1076325"/>
          </a:xfrm>
          <a:prstGeom prst="rect">
            <a:avLst/>
          </a:prstGeom>
          <a:noFill/>
        </p:spPr>
      </p:pic>
      <p:pic>
        <p:nvPicPr>
          <p:cNvPr id="7178" name="Picture 10" descr="C:\Documents\i (2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2143116"/>
            <a:ext cx="1428750" cy="1390650"/>
          </a:xfrm>
          <a:prstGeom prst="rect">
            <a:avLst/>
          </a:prstGeom>
          <a:noFill/>
        </p:spPr>
      </p:pic>
      <p:pic>
        <p:nvPicPr>
          <p:cNvPr id="7179" name="Picture 11" descr="C:\Documents\i (25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9520" y="4500570"/>
            <a:ext cx="1247775" cy="1428750"/>
          </a:xfrm>
          <a:prstGeom prst="rect">
            <a:avLst/>
          </a:prstGeom>
          <a:noFill/>
        </p:spPr>
      </p:pic>
      <p:pic>
        <p:nvPicPr>
          <p:cNvPr id="7180" name="Picture 12" descr="C:\Documents\i (24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10618" y="5429264"/>
            <a:ext cx="1333074" cy="995362"/>
          </a:xfrm>
          <a:prstGeom prst="rect">
            <a:avLst/>
          </a:prstGeom>
          <a:noFill/>
        </p:spPr>
      </p:pic>
      <p:pic>
        <p:nvPicPr>
          <p:cNvPr id="15" name="Picture 7" descr="C:\Documents\i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7144" y="2152640"/>
            <a:ext cx="1428750" cy="942975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 rot="10800000">
            <a:off x="3571868" y="3357562"/>
            <a:ext cx="200026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2000232" y="4714884"/>
            <a:ext cx="3357586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714612" y="5000636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4572000" y="5072074"/>
            <a:ext cx="285752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ttp://im4-tub-ru.yandex.net/i?id=376619106-56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768" y="3143248"/>
            <a:ext cx="1428750" cy="1066801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>
            <a:off x="4143372" y="3071810"/>
            <a:ext cx="307183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</a:t>
            </a:r>
            <a:r>
              <a:rPr lang="ru-RU" dirty="0" smtClean="0"/>
              <a:t>/и </a:t>
            </a:r>
            <a:r>
              <a:rPr lang="ru-RU" smtClean="0"/>
              <a:t>«Дикие - домашние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Picture 7" descr="C:\Documents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500306"/>
            <a:ext cx="1428750" cy="942975"/>
          </a:xfrm>
          <a:prstGeom prst="rect">
            <a:avLst/>
          </a:prstGeom>
          <a:noFill/>
        </p:spPr>
      </p:pic>
      <p:pic>
        <p:nvPicPr>
          <p:cNvPr id="5" name="Picture 4" descr="C:\Documents\i (17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857628"/>
            <a:ext cx="1428750" cy="1076325"/>
          </a:xfrm>
          <a:prstGeom prst="rect">
            <a:avLst/>
          </a:prstGeom>
          <a:noFill/>
        </p:spPr>
      </p:pic>
      <p:pic>
        <p:nvPicPr>
          <p:cNvPr id="6" name="Picture 5" descr="C:\Documents\i (2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571744"/>
            <a:ext cx="1428750" cy="1371600"/>
          </a:xfrm>
          <a:prstGeom prst="rect">
            <a:avLst/>
          </a:prstGeom>
          <a:noFill/>
        </p:spPr>
      </p:pic>
      <p:pic>
        <p:nvPicPr>
          <p:cNvPr id="7" name="Picture 8" descr="C:\Documents\i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857760"/>
            <a:ext cx="1428750" cy="1076325"/>
          </a:xfrm>
          <a:prstGeom prst="rect">
            <a:avLst/>
          </a:prstGeom>
          <a:noFill/>
        </p:spPr>
      </p:pic>
      <p:pic>
        <p:nvPicPr>
          <p:cNvPr id="8" name="Picture 9" descr="C:\Documents\i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5286388"/>
            <a:ext cx="1428750" cy="1076325"/>
          </a:xfrm>
          <a:prstGeom prst="rect">
            <a:avLst/>
          </a:prstGeom>
          <a:noFill/>
        </p:spPr>
      </p:pic>
      <p:pic>
        <p:nvPicPr>
          <p:cNvPr id="8194" name="Picture 2" descr="C:\Documents\i (3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2357430"/>
            <a:ext cx="1400175" cy="1428750"/>
          </a:xfrm>
          <a:prstGeom prst="rect">
            <a:avLst/>
          </a:prstGeom>
          <a:noFill/>
        </p:spPr>
      </p:pic>
      <p:pic>
        <p:nvPicPr>
          <p:cNvPr id="8195" name="Picture 3" descr="C:\Documents\i (30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4214818"/>
            <a:ext cx="1428750" cy="1076325"/>
          </a:xfrm>
          <a:prstGeom prst="rect">
            <a:avLst/>
          </a:prstGeom>
          <a:noFill/>
        </p:spPr>
      </p:pic>
      <p:pic>
        <p:nvPicPr>
          <p:cNvPr id="8196" name="Picture 4" descr="C:\Documents\i (29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0298" y="3714752"/>
            <a:ext cx="1428750" cy="1066800"/>
          </a:xfrm>
          <a:prstGeom prst="rect">
            <a:avLst/>
          </a:prstGeom>
          <a:noFill/>
        </p:spPr>
      </p:pic>
      <p:pic>
        <p:nvPicPr>
          <p:cNvPr id="8197" name="Picture 5" descr="C:\Documents\i (28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43504" y="5500702"/>
            <a:ext cx="1428750" cy="895350"/>
          </a:xfrm>
          <a:prstGeom prst="rect">
            <a:avLst/>
          </a:prstGeom>
          <a:noFill/>
        </p:spPr>
      </p:pic>
      <p:pic>
        <p:nvPicPr>
          <p:cNvPr id="8198" name="Picture 6" descr="C:\Documents\i (32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28860" y="2428868"/>
            <a:ext cx="1409702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дикие                  домашние </a:t>
            </a:r>
            <a:endParaRPr lang="ru-RU" dirty="0"/>
          </a:p>
        </p:txBody>
      </p:sp>
      <p:pic>
        <p:nvPicPr>
          <p:cNvPr id="9218" name="Picture 2" descr="C:\Documents\i (3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143116"/>
            <a:ext cx="3857652" cy="3714776"/>
          </a:xfrm>
          <a:prstGeom prst="rect">
            <a:avLst/>
          </a:prstGeom>
          <a:noFill/>
        </p:spPr>
      </p:pic>
      <p:pic>
        <p:nvPicPr>
          <p:cNvPr id="9220" name="Picture 4" descr="C:\Documents\7bb066a84d20beb612865208b62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214554"/>
            <a:ext cx="3452817" cy="3590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42" name="Picture 2" descr="C:\Documents\i (3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000372"/>
            <a:ext cx="1714512" cy="1571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Конспект </a:t>
            </a:r>
            <a:r>
              <a:rPr lang="ru-RU" sz="2400" b="1" i="1" dirty="0" smtClean="0"/>
              <a:t>логопедического занятия по преодолению нарушений лексических операций.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Развитие лексико-грамматических средств языка в средней группе для детей с ОНР(</a:t>
            </a:r>
            <a:r>
              <a:rPr lang="en-US" sz="2000" dirty="0" smtClean="0"/>
              <a:t>III </a:t>
            </a:r>
            <a:r>
              <a:rPr lang="ru-RU" sz="2000" dirty="0" smtClean="0"/>
              <a:t>период)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Тема : «Дикие животные».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Цель: Формирование лексико-грамматических связей  языка.</a:t>
            </a:r>
          </a:p>
          <a:p>
            <a:endParaRPr lang="ru-RU" sz="2000" dirty="0" smtClean="0"/>
          </a:p>
          <a:p>
            <a:pPr algn="ctr"/>
            <a:endParaRPr lang="ru-RU" sz="2000" dirty="0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Коррекционно</a:t>
            </a:r>
            <a:r>
              <a:rPr lang="ru-RU" b="1" dirty="0" smtClean="0"/>
              <a:t> – образовательные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1. Закрепить в речи детей обобщающее понятие </a:t>
            </a:r>
            <a:r>
              <a:rPr lang="ru-RU" i="1" dirty="0" smtClean="0"/>
              <a:t>дикие животные.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2.Уточнить предметный словарь </a:t>
            </a:r>
            <a:r>
              <a:rPr lang="ru-RU" i="1" dirty="0" smtClean="0"/>
              <a:t>( медведь, лиса, заяц, белка, еж, волк, нора)</a:t>
            </a:r>
            <a:r>
              <a:rPr lang="ru-RU" dirty="0" smtClean="0"/>
              <a:t> и словарь признаков </a:t>
            </a:r>
            <a:r>
              <a:rPr lang="ru-RU" i="1" dirty="0" smtClean="0"/>
              <a:t>мохнатый, коричневый, рыжая, хитрая, беленький, быстрый, трусливый, колючий, злой, голодный, серый, лохматый)</a:t>
            </a:r>
            <a:r>
              <a:rPr lang="ru-RU" dirty="0" smtClean="0"/>
              <a:t> по теме «Дикие животные».</a:t>
            </a:r>
            <a:r>
              <a:rPr lang="ru-RU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3.Учить детей использовать в самостоятельной речи существительные множественного числа в форме родительного падежа </a:t>
            </a:r>
            <a:r>
              <a:rPr lang="ru-RU" i="1" dirty="0" smtClean="0"/>
              <a:t>(лисят, зайчат, волчат, медвежат, ежат), </a:t>
            </a:r>
            <a:r>
              <a:rPr lang="ru-RU" dirty="0" smtClean="0"/>
              <a:t>существительные единственного числа в форме творительного падежа </a:t>
            </a:r>
            <a:r>
              <a:rPr lang="ru-RU" i="1" dirty="0" smtClean="0"/>
              <a:t>(с медведицей, с ежихой, </a:t>
            </a:r>
            <a:r>
              <a:rPr lang="ru-RU" i="1" dirty="0" err="1" smtClean="0"/>
              <a:t>молоком,морковкой</a:t>
            </a:r>
            <a:r>
              <a:rPr lang="ru-RU" i="1" dirty="0" smtClean="0"/>
              <a:t> и т.д.) , существительные с </a:t>
            </a:r>
            <a:r>
              <a:rPr lang="ru-RU" i="1" dirty="0" err="1" smtClean="0"/>
              <a:t>уменьшительно-ласктельными</a:t>
            </a:r>
            <a:r>
              <a:rPr lang="ru-RU" i="1" dirty="0" smtClean="0"/>
              <a:t> суффиксами.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5.Учить детей использовать в речи антонимы.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Коррекционно</a:t>
            </a:r>
            <a:r>
              <a:rPr lang="ru-RU" b="1" dirty="0" smtClean="0"/>
              <a:t> – развивающие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Развивать речевое дыхание, просодическую сторону речи, мелкую моторику, зрительное внимание, мыслительные и психические процессы.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Коррекционно</a:t>
            </a:r>
            <a:r>
              <a:rPr lang="ru-RU" b="1" dirty="0" smtClean="0"/>
              <a:t> – воспитательные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интерес к живой природе, доброжелательность, инициативу, ответственность, навыки сотрудничества.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Оборудование: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Декорация леса</a:t>
            </a:r>
            <a:r>
              <a:rPr lang="ru-RU" b="1" dirty="0" smtClean="0"/>
              <a:t>, </a:t>
            </a:r>
            <a:r>
              <a:rPr lang="ru-RU" dirty="0" smtClean="0"/>
              <a:t>нора, дупло, пенек, деревья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 </a:t>
            </a:r>
            <a:r>
              <a:rPr lang="ru-RU" dirty="0" smtClean="0"/>
              <a:t>Игрушки зверей: обезьяна, лиса, еж, заяц, белка; </a:t>
            </a:r>
          </a:p>
          <a:p>
            <a:r>
              <a:rPr lang="ru-RU" dirty="0" err="1" smtClean="0"/>
              <a:t>коврограф</a:t>
            </a:r>
            <a:r>
              <a:rPr lang="ru-RU" dirty="0" smtClean="0"/>
              <a:t> с фигурками диких и домашних животных.</a:t>
            </a:r>
          </a:p>
          <a:p>
            <a:r>
              <a:rPr lang="ru-RU" dirty="0" smtClean="0"/>
              <a:t>корзина.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Дидактические игры: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«Кто, где живет?», </a:t>
            </a:r>
          </a:p>
          <a:p>
            <a:r>
              <a:rPr lang="ru-RU" dirty="0" smtClean="0"/>
              <a:t>«Угостим животных», </a:t>
            </a:r>
          </a:p>
          <a:p>
            <a:r>
              <a:rPr lang="ru-RU" dirty="0" smtClean="0"/>
              <a:t>«Дикие - домашние»,</a:t>
            </a:r>
          </a:p>
          <a:p>
            <a:r>
              <a:rPr lang="ru-RU" dirty="0" smtClean="0"/>
              <a:t>«Слова -</a:t>
            </a:r>
            <a:r>
              <a:rPr lang="ru-RU" dirty="0" err="1" smtClean="0"/>
              <a:t>неприятли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«Назови ласково».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Наглядные пособия:</a:t>
            </a:r>
            <a:endParaRPr lang="ru-RU" dirty="0"/>
          </a:p>
        </p:txBody>
      </p:sp>
      <p:pic>
        <p:nvPicPr>
          <p:cNvPr id="1026" name="Picture 2" descr="C:\Documents\Downloads\31557_t_512x800_50994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3116"/>
            <a:ext cx="3714776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Д/И «Слова-неприятели»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1928794" y="292893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71472" y="2714620"/>
            <a:ext cx="928694" cy="92869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428868"/>
            <a:ext cx="914400" cy="21431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357187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4357694"/>
            <a:ext cx="500066" cy="19288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357694"/>
            <a:ext cx="1428760" cy="20002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олна 9"/>
          <p:cNvSpPr/>
          <p:nvPr/>
        </p:nvSpPr>
        <p:spPr>
          <a:xfrm>
            <a:off x="4143372" y="5072074"/>
            <a:ext cx="4214842" cy="642942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олна 10"/>
          <p:cNvSpPr/>
          <p:nvPr/>
        </p:nvSpPr>
        <p:spPr>
          <a:xfrm>
            <a:off x="4143372" y="5786454"/>
            <a:ext cx="2428892" cy="642942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185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Наглядный материал к конспекту занятия: «Дикие животные».  </vt:lpstr>
      <vt:lpstr>Конспект логопедического занятия по преодолению нарушений лексических операций.</vt:lpstr>
      <vt:lpstr>Коррекционно – образовательные задачи: </vt:lpstr>
      <vt:lpstr>Коррекционно – развивающие задачи: </vt:lpstr>
      <vt:lpstr>Коррекционно – воспитательные задачи: </vt:lpstr>
      <vt:lpstr>Оборудование: </vt:lpstr>
      <vt:lpstr>Дидактические игры: </vt:lpstr>
      <vt:lpstr>Наглядные пособия:</vt:lpstr>
      <vt:lpstr>Д/И «Слова-неприятели»</vt:lpstr>
      <vt:lpstr>Хитрая плутовка,  Рыжая головка, Хвост пушистый - краса, А зовут её… </vt:lpstr>
      <vt:lpstr>Кто зимой холодной, Ходит злой, голодный? </vt:lpstr>
      <vt:lpstr>Зимой - беленький, Летом – серенький. </vt:lpstr>
      <vt:lpstr>Под соснами, под елками Лежит клубок с иголками. </vt:lpstr>
      <vt:lpstr>Щелкает орешки мелко, Ну, конечно, это… </vt:lpstr>
      <vt:lpstr>д/и « Угостим животных»</vt:lpstr>
      <vt:lpstr>д/и «Дикие - домашние»</vt:lpstr>
      <vt:lpstr>дикие                  домашние 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лексико-грамматических средств языка в средней группе для детей с ОНР(III период) </dc:title>
  <dc:creator>домен</dc:creator>
  <cp:lastModifiedBy>домен</cp:lastModifiedBy>
  <cp:revision>23</cp:revision>
  <dcterms:created xsi:type="dcterms:W3CDTF">2012-05-25T19:00:20Z</dcterms:created>
  <dcterms:modified xsi:type="dcterms:W3CDTF">2012-07-30T15:16:29Z</dcterms:modified>
</cp:coreProperties>
</file>