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71" r:id="rId12"/>
    <p:sldId id="266" r:id="rId13"/>
    <p:sldId id="269" r:id="rId14"/>
    <p:sldId id="270" r:id="rId15"/>
    <p:sldId id="267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297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1411F7-BDAC-43A6-9FC4-D25AF762E1AB}" type="datetimeFigureOut">
              <a:rPr lang="ru-RU" smtClean="0"/>
              <a:pPr/>
              <a:t>13.12.2010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AB25E-ABCF-4246-AB12-604CDC4DEFA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1411F7-BDAC-43A6-9FC4-D25AF762E1AB}" type="datetimeFigureOut">
              <a:rPr lang="ru-RU" smtClean="0"/>
              <a:pPr/>
              <a:t>13.12.2010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AB25E-ABCF-4246-AB12-604CDC4DEFA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1411F7-BDAC-43A6-9FC4-D25AF762E1AB}" type="datetimeFigureOut">
              <a:rPr lang="ru-RU" smtClean="0"/>
              <a:pPr/>
              <a:t>13.12.2010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AB25E-ABCF-4246-AB12-604CDC4DEFA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1411F7-BDAC-43A6-9FC4-D25AF762E1AB}" type="datetimeFigureOut">
              <a:rPr lang="ru-RU" smtClean="0"/>
              <a:pPr/>
              <a:t>13.12.2010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AB25E-ABCF-4246-AB12-604CDC4DEFA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1411F7-BDAC-43A6-9FC4-D25AF762E1AB}" type="datetimeFigureOut">
              <a:rPr lang="ru-RU" smtClean="0"/>
              <a:pPr/>
              <a:t>13.12.2010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AB25E-ABCF-4246-AB12-604CDC4DEFA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1411F7-BDAC-43A6-9FC4-D25AF762E1AB}" type="datetimeFigureOut">
              <a:rPr lang="ru-RU" smtClean="0"/>
              <a:pPr/>
              <a:t>13.12.2010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AB25E-ABCF-4246-AB12-604CDC4DEFA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1411F7-BDAC-43A6-9FC4-D25AF762E1AB}" type="datetimeFigureOut">
              <a:rPr lang="ru-RU" smtClean="0"/>
              <a:pPr/>
              <a:t>13.12.2010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AB25E-ABCF-4246-AB12-604CDC4DEFA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1411F7-BDAC-43A6-9FC4-D25AF762E1AB}" type="datetimeFigureOut">
              <a:rPr lang="ru-RU" smtClean="0"/>
              <a:pPr/>
              <a:t>13.12.2010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AB25E-ABCF-4246-AB12-604CDC4DEFA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1411F7-BDAC-43A6-9FC4-D25AF762E1AB}" type="datetimeFigureOut">
              <a:rPr lang="ru-RU" smtClean="0"/>
              <a:pPr/>
              <a:t>13.12.2010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AB25E-ABCF-4246-AB12-604CDC4DEFA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1411F7-BDAC-43A6-9FC4-D25AF762E1AB}" type="datetimeFigureOut">
              <a:rPr lang="ru-RU" smtClean="0"/>
              <a:pPr/>
              <a:t>13.12.2010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AB25E-ABCF-4246-AB12-604CDC4DEFA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1411F7-BDAC-43A6-9FC4-D25AF762E1AB}" type="datetimeFigureOut">
              <a:rPr lang="ru-RU" smtClean="0"/>
              <a:pPr/>
              <a:t>13.12.2010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AB25E-ABCF-4246-AB12-604CDC4DEFA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1411F7-BDAC-43A6-9FC4-D25AF762E1AB}" type="datetimeFigureOut">
              <a:rPr lang="ru-RU" smtClean="0"/>
              <a:pPr/>
              <a:t>13.12.2010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AAB25E-ABCF-4246-AB12-604CDC4DEFA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Documents%20and%20Settings\Admin\&#1052;&#1086;&#1080;%20&#1076;&#1086;&#1082;&#1091;&#1084;&#1077;&#1085;&#1090;&#1099;\&#1051;&#1102;&#1073;&#1086;&#1074;&#1100;&#1102;%20&#1082;%20&#1088;&#1086;&#1076;&#1080;&#1085;&#1077;%20&#1076;&#1099;&#1096;&#1072;\08_01.mp3" TargetMode="External"/><Relationship Id="rId6" Type="http://schemas.openxmlformats.org/officeDocument/2006/relationships/image" Target="../media/image9.jpeg"/><Relationship Id="rId5" Type="http://schemas.openxmlformats.org/officeDocument/2006/relationships/image" Target="../media/image17.png"/><Relationship Id="rId4" Type="http://schemas.openxmlformats.org/officeDocument/2006/relationships/image" Target="../media/image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foto.mail.ru/mail/mishkabu/2382/2389.html" TargetMode="External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Documents%20and%20Settings\Admin\&#1052;&#1086;&#1080;%20&#1076;&#1086;&#1082;&#1091;&#1084;&#1077;&#1085;&#1090;&#1099;\&#1051;&#1102;&#1073;&#1086;&#1074;&#1100;&#1102;%20&#1082;%20&#1088;&#1086;&#1076;&#1080;&#1085;&#1077;%20&#1076;&#1099;&#1096;&#1072;\02_-_dekabristskij_son.mp3" TargetMode="External"/><Relationship Id="rId5" Type="http://schemas.openxmlformats.org/officeDocument/2006/relationships/image" Target="../media/image13.png"/><Relationship Id="rId4" Type="http://schemas.openxmlformats.org/officeDocument/2006/relationships/image" Target="../media/image20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gif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Documents%20and%20Settings\Admin\&#1052;&#1086;&#1080;%20&#1076;&#1086;&#1082;&#1091;&#1084;&#1077;&#1085;&#1090;&#1099;\&#1051;&#1102;&#1073;&#1086;&#1074;&#1100;&#1102;%20&#1082;%20&#1088;&#1086;&#1076;&#1080;&#1085;&#1077;%20&#1076;&#1099;&#1096;&#1072;\gori_gori_moia_zvezda.mp3" TargetMode="External"/><Relationship Id="rId4" Type="http://schemas.openxmlformats.org/officeDocument/2006/relationships/image" Target="../media/image24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Documents%20and%20Settings\Admin\&#1052;&#1086;&#1080;%20&#1076;&#1086;&#1082;&#1091;&#1084;&#1077;&#1085;&#1090;&#1099;\&#1051;&#1102;&#1073;&#1086;&#1074;&#1100;&#1102;%20&#1082;%20&#1088;&#1086;&#1076;&#1080;&#1085;&#1077;%20&#1076;&#1099;&#1096;&#1072;\03_01.mp3" TargetMode="External"/><Relationship Id="rId6" Type="http://schemas.openxmlformats.org/officeDocument/2006/relationships/image" Target="../media/image9.jpeg"/><Relationship Id="rId5" Type="http://schemas.openxmlformats.org/officeDocument/2006/relationships/image" Target="../media/image8.png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Documents%20and%20Settings\Admin\&#1052;&#1086;&#1080;%20&#1076;&#1086;&#1082;&#1091;&#1084;&#1077;&#1085;&#1090;&#1099;\&#1051;&#1102;&#1073;&#1086;&#1074;&#1100;&#1102;%20&#1082;%20&#1088;&#1086;&#1076;&#1080;&#1085;&#1077;%20&#1076;&#1099;&#1096;&#1072;\&#1056;&#1086;&#1079;&#1077;&#1085;&#1073;&#1072;&#1091;&#1084;%20-%20&#1054;&#1090;&#1089;&#1083;&#1091;&#1078;&#1080;%20&#1087;&#1086;%20&#1084;&#1085;&#1077;,%20&#1086;&#1090;&#1089;&#1083;&#1091;&#1078;&#1080;.mp3" TargetMode="External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Documents%20and%20Settings\Admin\&#1052;&#1086;&#1080;%20&#1076;&#1086;&#1082;&#1091;&#1084;&#1077;&#1085;&#1090;&#1099;\&#1051;&#1102;&#1073;&#1086;&#1074;&#1100;&#1102;%20&#1082;%20&#1088;&#1086;&#1076;&#1080;&#1085;&#1077;%20&#1076;&#1099;&#1096;&#1072;\05_01.mp3" TargetMode="External"/><Relationship Id="rId6" Type="http://schemas.openxmlformats.org/officeDocument/2006/relationships/image" Target="../media/image9.jpeg"/><Relationship Id="rId5" Type="http://schemas.openxmlformats.org/officeDocument/2006/relationships/image" Target="../media/image13.png"/><Relationship Id="rId4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Documents%20and%20Settings\Admin\&#1052;&#1086;&#1080;%20&#1076;&#1086;&#1082;&#1091;&#1084;&#1077;&#1085;&#1090;&#1099;\&#1051;&#1102;&#1073;&#1086;&#1074;&#1100;&#1102;%20&#1082;%20&#1088;&#1086;&#1076;&#1080;&#1085;&#1077;%20&#1076;&#1099;&#1096;&#1072;\&#1055;&#1077;&#1089;&#1077;&#1085;&#1082;&#1072;%20&#1082;&#1072;&#1074;&#1072;&#1083;&#1077;&#1088;&#1075;&#1072;&#1088;&#1076;&#1072;.mp3" TargetMode="External"/><Relationship Id="rId4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Тема урока</a:t>
            </a:r>
            <a:r>
              <a:rPr lang="ru-RU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br>
              <a:rPr lang="ru-RU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 smtClean="0"/>
              <a:t/>
            </a:r>
            <a:br>
              <a:rPr lang="ru-RU" b="1" i="1" dirty="0" smtClean="0"/>
            </a:br>
            <a:r>
              <a:rPr lang="ru-RU" b="1" i="1" dirty="0" smtClean="0"/>
              <a:t> </a:t>
            </a:r>
            <a:r>
              <a:rPr lang="ru-RU" b="1" i="1" dirty="0">
                <a:solidFill>
                  <a:srgbClr val="FFFF00"/>
                </a:solidFill>
              </a:rPr>
              <a:t>«Любовью к Родине </a:t>
            </a:r>
            <a:r>
              <a:rPr lang="ru-RU" b="1" i="1" dirty="0" smtClean="0">
                <a:solidFill>
                  <a:srgbClr val="FFFF00"/>
                </a:solidFill>
              </a:rPr>
              <a:t>дыша…»</a:t>
            </a:r>
            <a:br>
              <a:rPr lang="ru-RU" b="1" i="1" dirty="0" smtClean="0">
                <a:solidFill>
                  <a:srgbClr val="FFFF00"/>
                </a:solidFill>
              </a:rPr>
            </a:br>
            <a:r>
              <a:rPr lang="ru-RU" b="1" i="1" dirty="0" smtClean="0">
                <a:solidFill>
                  <a:srgbClr val="FFFF00"/>
                </a:solidFill>
              </a:rPr>
              <a:t/>
            </a:r>
            <a:br>
              <a:rPr lang="ru-RU" b="1" i="1" dirty="0" smtClean="0">
                <a:solidFill>
                  <a:srgbClr val="FFFF00"/>
                </a:solidFill>
              </a:rPr>
            </a:br>
            <a:r>
              <a:rPr lang="ru-RU" b="1" i="1" dirty="0" smtClean="0">
                <a:solidFill>
                  <a:schemeClr val="bg1"/>
                </a:solidFill>
              </a:rPr>
              <a:t> </a:t>
            </a:r>
            <a:r>
              <a:rPr lang="ru-RU" b="1" i="1" dirty="0">
                <a:solidFill>
                  <a:schemeClr val="bg1"/>
                </a:solidFill>
              </a:rPr>
              <a:t>(по творчеству поэтов – декабристов).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28662" y="6143644"/>
            <a:ext cx="3486152" cy="138098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1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14290"/>
            <a:ext cx="8229600" cy="2071678"/>
          </a:xfrm>
        </p:spPr>
        <p:txBody>
          <a:bodyPr>
            <a:noAutofit/>
          </a:bodyPr>
          <a:lstStyle/>
          <a:p>
            <a:pPr algn="l"/>
            <a:r>
              <a:rPr kumimoji="0" lang="ru-RU" sz="18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Одоевский Александр Иванович (1802-1839). Корнет лейб-гвардии Конного полка. Член Северного Общества с 1825 г. Принимал активное участие в подготовке и ходе восстания на Сенатской площади. Был приговорен к 8 годам каторжных работ. В Сибири создал ряд стихотворений, пронизанных революционным оптимизмом, среди них знаменитый ответ декабристов А.С.Пушкину. В 1837 г.  переведен рядовым на Кавказ, где подружился с Лермонтовым.</a:t>
            </a:r>
            <a:br>
              <a:rPr kumimoji="0" lang="ru-RU" sz="18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1800" b="1" i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9" descr="А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2857488" y="2000240"/>
            <a:ext cx="3164301" cy="4525963"/>
          </a:xfrm>
          <a:noFill/>
          <a:ln/>
          <a:effectLst>
            <a:softEdge rad="127000"/>
          </a:effectLst>
        </p:spPr>
      </p:pic>
      <p:pic>
        <p:nvPicPr>
          <p:cNvPr id="5" name="Picture 6" descr="h52g"/>
          <p:cNvPicPr>
            <a:picLocks noChangeAspect="1" noChangeArrowheads="1"/>
          </p:cNvPicPr>
          <p:nvPr/>
        </p:nvPicPr>
        <p:blipFill>
          <a:blip r:embed="rId4" cstate="print"/>
          <a:srcRect l="26382" r="25798"/>
          <a:stretch>
            <a:fillRect/>
          </a:stretch>
        </p:blipFill>
        <p:spPr bwMode="auto">
          <a:xfrm>
            <a:off x="5072066" y="4429132"/>
            <a:ext cx="1571636" cy="2286016"/>
          </a:xfrm>
          <a:prstGeom prst="rect">
            <a:avLst/>
          </a:prstGeom>
          <a:noFill/>
          <a:effectLst>
            <a:softEdge rad="317500"/>
          </a:effectLst>
        </p:spPr>
      </p:pic>
      <p:pic>
        <p:nvPicPr>
          <p:cNvPr id="6" name="08_01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8715404" y="214290"/>
            <a:ext cx="304800" cy="304800"/>
          </a:xfrm>
          <a:prstGeom prst="rect">
            <a:avLst/>
          </a:prstGeom>
        </p:spPr>
      </p:pic>
      <p:pic>
        <p:nvPicPr>
          <p:cNvPr id="7" name="Picture 2" descr="C:\Documents and Settings\Admin\Мои документы\Мои рисунки\Фотографии\символ\45163017_Kniga_s_rozoy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928662" y="5297794"/>
            <a:ext cx="2143140" cy="1560206"/>
          </a:xfrm>
          <a:prstGeom prst="rect">
            <a:avLst/>
          </a:prstGeom>
          <a:noFill/>
          <a:effectLst>
            <a:softEdge rad="317500"/>
          </a:effectLst>
        </p:spPr>
      </p:pic>
    </p:spTree>
  </p:cSld>
  <p:clrMapOvr>
    <a:masterClrMapping/>
  </p:clrMapOvr>
  <p:transition spd="slow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161963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2976" y="5072074"/>
            <a:ext cx="3008313" cy="116205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6" name="Picture 3" descr="slide0026_image02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1" cy="6858000"/>
          </a:xfrm>
          <a:prstGeom prst="rect">
            <a:avLst/>
          </a:prstGeom>
          <a:noFill/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501090" y="6357958"/>
            <a:ext cx="365107" cy="285752"/>
          </a:xfrm>
        </p:spPr>
        <p:txBody>
          <a:bodyPr>
            <a:normAutofit lnSpcReduction="10000"/>
          </a:bodyPr>
          <a:lstStyle/>
          <a:p>
            <a:endParaRPr lang="ru-RU" dirty="0"/>
          </a:p>
        </p:txBody>
      </p:sp>
      <p:pic>
        <p:nvPicPr>
          <p:cNvPr id="5" name="Picture 13" descr="http://lermontov.nm.ru/images/3/10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86050" y="500042"/>
            <a:ext cx="3079962" cy="3429024"/>
          </a:xfrm>
          <a:prstGeom prst="rect">
            <a:avLst/>
          </a:prstGeom>
          <a:noFill/>
          <a:ln w="9525">
            <a:solidFill>
              <a:srgbClr val="7030A0"/>
            </a:solidFill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2643174" y="5000636"/>
            <a:ext cx="335758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Лермонтов Михаил Юрьевич</a:t>
            </a:r>
            <a:endParaRPr lang="ru-RU" sz="3200" dirty="0"/>
          </a:p>
        </p:txBody>
      </p:sp>
    </p:spTree>
  </p:cSld>
  <p:clrMapOvr>
    <a:masterClrMapping/>
  </p:clrMapOvr>
  <p:transition spd="slow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Picture 4" descr="i-2388">
            <a:hlinkClick r:id="rId3" tooltip="Следующее фото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2910" y="642918"/>
            <a:ext cx="8229600" cy="6097599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>
                <a:solidFill>
                  <a:srgbClr val="FF0000"/>
                </a:solidFill>
              </a:rPr>
              <a:t>Но до конца среди волнений трудных,</a:t>
            </a:r>
          </a:p>
          <a:p>
            <a:pPr>
              <a:buNone/>
            </a:pPr>
            <a:r>
              <a:rPr lang="ru-RU" dirty="0">
                <a:solidFill>
                  <a:srgbClr val="FF0000"/>
                </a:solidFill>
              </a:rPr>
              <a:t>В толпе людской и средь пустынь безлюдных</a:t>
            </a:r>
          </a:p>
          <a:p>
            <a:pPr>
              <a:buNone/>
            </a:pPr>
            <a:r>
              <a:rPr lang="ru-RU" dirty="0">
                <a:solidFill>
                  <a:srgbClr val="FF0000"/>
                </a:solidFill>
              </a:rPr>
              <a:t>В нём тихий пламень чувства не угас:</a:t>
            </a:r>
          </a:p>
          <a:p>
            <a:pPr>
              <a:buNone/>
            </a:pPr>
            <a:r>
              <a:rPr lang="ru-RU" dirty="0">
                <a:solidFill>
                  <a:srgbClr val="FF0000"/>
                </a:solidFill>
              </a:rPr>
              <a:t>Он сохранил и блеск лазурных глаз,</a:t>
            </a:r>
          </a:p>
          <a:p>
            <a:pPr>
              <a:buNone/>
            </a:pPr>
            <a:r>
              <a:rPr lang="ru-RU" dirty="0">
                <a:solidFill>
                  <a:srgbClr val="FF0000"/>
                </a:solidFill>
              </a:rPr>
              <a:t>И звонкий детский смех, и речь живую,</a:t>
            </a:r>
          </a:p>
          <a:p>
            <a:pPr>
              <a:buNone/>
            </a:pPr>
            <a:r>
              <a:rPr lang="ru-RU" dirty="0">
                <a:solidFill>
                  <a:srgbClr val="FF0000"/>
                </a:solidFill>
              </a:rPr>
              <a:t>И веру гордую в людей и жизнь иную.</a:t>
            </a:r>
          </a:p>
          <a:p>
            <a:pPr>
              <a:buNone/>
            </a:pPr>
            <a:r>
              <a:rPr lang="ru-RU" dirty="0">
                <a:solidFill>
                  <a:srgbClr val="FF0000"/>
                </a:solidFill>
              </a:rPr>
              <a:t>Но он погиб далёко от друзей</a:t>
            </a:r>
            <a:r>
              <a:rPr lang="ru-RU" dirty="0" smtClean="0">
                <a:solidFill>
                  <a:srgbClr val="FF0000"/>
                </a:solidFill>
              </a:rPr>
              <a:t>…</a:t>
            </a:r>
            <a:endParaRPr lang="ru-RU" dirty="0">
              <a:solidFill>
                <a:srgbClr val="FF0000"/>
              </a:solidFill>
            </a:endParaRPr>
          </a:p>
          <a:p>
            <a:pPr>
              <a:buNone/>
            </a:pPr>
            <a:r>
              <a:rPr lang="ru-RU" dirty="0">
                <a:solidFill>
                  <a:srgbClr val="FF0000"/>
                </a:solidFill>
              </a:rPr>
              <a:t>Мир сердцу твоему, мой милый Саша!</a:t>
            </a:r>
          </a:p>
          <a:p>
            <a:pPr>
              <a:buNone/>
            </a:pPr>
            <a:r>
              <a:rPr lang="ru-RU" dirty="0">
                <a:solidFill>
                  <a:srgbClr val="FF0000"/>
                </a:solidFill>
              </a:rPr>
              <a:t>Покрытое землёй чужих полей,</a:t>
            </a:r>
          </a:p>
          <a:p>
            <a:pPr>
              <a:buNone/>
            </a:pPr>
            <a:r>
              <a:rPr lang="ru-RU" dirty="0">
                <a:solidFill>
                  <a:srgbClr val="FF0000"/>
                </a:solidFill>
              </a:rPr>
              <a:t>Пусть тихо спит оно, как дружба наша</a:t>
            </a:r>
          </a:p>
          <a:p>
            <a:pPr>
              <a:buNone/>
            </a:pPr>
            <a:r>
              <a:rPr lang="ru-RU" dirty="0">
                <a:solidFill>
                  <a:srgbClr val="FF0000"/>
                </a:solidFill>
              </a:rPr>
              <a:t>В немом кладбище памяти моей.</a:t>
            </a:r>
          </a:p>
          <a:p>
            <a:pPr>
              <a:buNone/>
            </a:pPr>
            <a:r>
              <a:rPr lang="ru-RU" dirty="0">
                <a:solidFill>
                  <a:srgbClr val="FF0000"/>
                </a:solidFill>
              </a:rPr>
              <a:t>М.Ю.Лермонтов.  «Памяти А.И.Одоевского».</a:t>
            </a:r>
          </a:p>
          <a:p>
            <a:endParaRPr lang="ru-RU" dirty="0"/>
          </a:p>
        </p:txBody>
      </p:sp>
      <p:pic>
        <p:nvPicPr>
          <p:cNvPr id="7" name="02_-_dekabristskij_son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8643966" y="628652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2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4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6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80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00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20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20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5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3" fill="hold">
                      <p:stCondLst>
                        <p:cond delay="0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56" dur="189634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>
                <p:cTn id="5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1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2357430"/>
          </a:xfrm>
        </p:spPr>
        <p:txBody>
          <a:bodyPr>
            <a:noAutofit/>
          </a:bodyPr>
          <a:lstStyle/>
          <a:p>
            <a:pPr algn="l"/>
            <a:r>
              <a:rPr lang="ru-RU" sz="18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Кюхельбекер Вильгельм Карлович (1797 - 1846 ), лицейский друг А.С.Пушкина, член Северного Общества с 1825 г. Принимал активное участие в подготовке и ходе восстания на Сенатской площади. Был приговорен к смертной казни, заменённой впоследствии 20 годами каторжных работ. В Сибири им были написаны такие фундаментальные вещи, как драмы "Ижорский", "</a:t>
            </a:r>
            <a:r>
              <a:rPr lang="ru-RU" sz="1800" b="1" i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Прокофий</a:t>
            </a:r>
            <a:r>
              <a:rPr lang="ru-RU" sz="18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Ляпунов", "Иван купецкий сын", поэмы и множество стихотворений. </a:t>
            </a:r>
            <a:endParaRPr lang="ru-RU" sz="1800" b="1" i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КЮХЕЛЬБЕКЕР ВИЛЬГЕЛЬМ КАРЛОВИЧ.jpg"/>
          <p:cNvPicPr>
            <a:picLocks noGrp="1" noChangeAspect="1"/>
          </p:cNvPicPr>
          <p:nvPr isPhoto="1">
            <p:ph idx="1"/>
          </p:nvPr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2928926" y="2071678"/>
            <a:ext cx="3225152" cy="4525963"/>
          </a:xfrm>
          <a:prstGeom prst="rect">
            <a:avLst/>
          </a:prstGeom>
          <a:noFill/>
          <a:ln>
            <a:noFill/>
          </a:ln>
          <a:effectLst>
            <a:softEdge rad="127000"/>
          </a:effectLst>
        </p:spPr>
      </p:pic>
      <p:pic>
        <p:nvPicPr>
          <p:cNvPr id="5" name="Picture 6" descr="h52g"/>
          <p:cNvPicPr>
            <a:picLocks noChangeAspect="1" noChangeArrowheads="1"/>
          </p:cNvPicPr>
          <p:nvPr/>
        </p:nvPicPr>
        <p:blipFill>
          <a:blip r:embed="rId3" cstate="print"/>
          <a:srcRect l="26382" r="25798"/>
          <a:stretch>
            <a:fillRect/>
          </a:stretch>
        </p:blipFill>
        <p:spPr bwMode="auto">
          <a:xfrm>
            <a:off x="5072066" y="4429132"/>
            <a:ext cx="1571636" cy="2286016"/>
          </a:xfrm>
          <a:prstGeom prst="rect">
            <a:avLst/>
          </a:prstGeom>
          <a:noFill/>
          <a:effectLst>
            <a:softEdge rad="317500"/>
          </a:effectLst>
        </p:spPr>
      </p:pic>
      <p:pic>
        <p:nvPicPr>
          <p:cNvPr id="6" name="Picture 2" descr="C:\Documents and Settings\Admin\Мои документы\Мои рисунки\Фотографии\символ\45163017_Kniga_s_rozoy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00100" y="5297794"/>
            <a:ext cx="2143140" cy="1560206"/>
          </a:xfrm>
          <a:prstGeom prst="rect">
            <a:avLst/>
          </a:prstGeom>
          <a:noFill/>
          <a:effectLst>
            <a:softEdge rad="317500"/>
          </a:effectLst>
        </p:spPr>
      </p:pic>
    </p:spTree>
  </p:cSld>
  <p:clrMapOvr>
    <a:masterClrMapping/>
  </p:clrMapOvr>
  <p:transition spd="slow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Admin\Рабочий стол\Сенатская площадь\7608.jpg"/>
          <p:cNvPicPr>
            <a:picLocks noChangeAspect="1" noChangeArrowheads="1"/>
          </p:cNvPicPr>
          <p:nvPr/>
        </p:nvPicPr>
        <p:blipFill>
          <a:blip r:embed="rId2" cstate="print">
            <a:lum bright="20000" contrast="-3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ffectLst>
            <a:softEdge rad="63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H="1">
            <a:off x="8686799" y="274638"/>
            <a:ext cx="45719" cy="15396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857620" y="357166"/>
            <a:ext cx="5143536" cy="6357982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Горька судьба поэтов всех племён;</a:t>
            </a:r>
          </a:p>
          <a:p>
            <a:pPr>
              <a:buNone/>
            </a:pPr>
            <a:r>
              <a:rPr lang="ru-RU" sz="2400" b="1" i="1" dirty="0" err="1" smtClean="0">
                <a:latin typeface="Times New Roman" pitchFamily="18" charset="0"/>
                <a:cs typeface="Times New Roman" pitchFamily="18" charset="0"/>
              </a:rPr>
              <a:t>Тяжеле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 всех судьба казнит Россию:</a:t>
            </a:r>
          </a:p>
          <a:p>
            <a:pPr>
              <a:buNone/>
            </a:pP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Для славы и Рылеев был рождён;</a:t>
            </a:r>
          </a:p>
          <a:p>
            <a:pPr>
              <a:buNone/>
            </a:pP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Но юноша в свободу был влюблён…</a:t>
            </a:r>
          </a:p>
          <a:p>
            <a:pPr>
              <a:buNone/>
            </a:pP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Стянула петля дерзостную выю.</a:t>
            </a:r>
          </a:p>
          <a:p>
            <a:pPr>
              <a:buNone/>
            </a:pP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Не он один; другие вслед ему,</a:t>
            </a:r>
          </a:p>
          <a:p>
            <a:pPr>
              <a:buNone/>
            </a:pP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Прекрасной обольщённые мечтою,</a:t>
            </a:r>
          </a:p>
          <a:p>
            <a:pPr>
              <a:buNone/>
            </a:pPr>
            <a:r>
              <a:rPr lang="ru-RU" sz="2400" b="1" i="1" dirty="0" err="1" smtClean="0">
                <a:latin typeface="Times New Roman" pitchFamily="18" charset="0"/>
                <a:cs typeface="Times New Roman" pitchFamily="18" charset="0"/>
              </a:rPr>
              <a:t>Пожалися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 годиной роковою…</a:t>
            </a:r>
          </a:p>
          <a:p>
            <a:pPr>
              <a:buNone/>
            </a:pP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Бог дал огонь их сердцу, свет уму,</a:t>
            </a:r>
          </a:p>
          <a:p>
            <a:pPr>
              <a:buNone/>
            </a:pP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Да! Чувства в них восторженны и пылки, -</a:t>
            </a:r>
          </a:p>
          <a:p>
            <a:pPr>
              <a:buNone/>
            </a:pP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Что ж? Их бросают в чёрную тюрьму,</a:t>
            </a:r>
          </a:p>
          <a:p>
            <a:pPr>
              <a:buNone/>
            </a:pP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Морят морозом безнадёжной ссылки…</a:t>
            </a:r>
          </a:p>
          <a:p>
            <a:pPr>
              <a:buNone/>
            </a:pPr>
            <a:endParaRPr lang="ru-RU" sz="24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1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3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25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2000"/>
                            </p:stCondLst>
                            <p:childTnLst>
                              <p:par>
                                <p:cTn id="29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1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4000"/>
                            </p:stCondLst>
                            <p:childTnLst>
                              <p:par>
                                <p:cTn id="33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5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6000"/>
                            </p:stCondLst>
                            <p:childTnLst>
                              <p:par>
                                <p:cTn id="37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9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8000"/>
                            </p:stCondLst>
                            <p:childTnLst>
                              <p:par>
                                <p:cTn id="41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43" dur="2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0000"/>
                            </p:stCondLst>
                            <p:childTnLst>
                              <p:par>
                                <p:cTn id="45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47" dur="2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2000"/>
                            </p:stCondLst>
                            <p:childTnLst>
                              <p:par>
                                <p:cTn id="49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51" dur="20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84000">
              <a:srgbClr val="000082">
                <a:alpha val="54000"/>
              </a:srgbClr>
            </a:gs>
            <a:gs pos="30000">
              <a:srgbClr val="66008F"/>
            </a:gs>
            <a:gs pos="64999">
              <a:srgbClr val="BA0066"/>
            </a:gs>
            <a:gs pos="89999">
              <a:srgbClr val="FF0000"/>
            </a:gs>
            <a:gs pos="100000">
              <a:srgbClr val="FF8200"/>
            </a:gs>
          </a:gsLst>
          <a:lin ang="27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15338" y="274638"/>
            <a:ext cx="471462" cy="8252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4" name="Picture 4" descr="image112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365625"/>
            <a:ext cx="9144000" cy="2492375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214290"/>
            <a:ext cx="8501122" cy="6215106"/>
          </a:xfrm>
        </p:spPr>
        <p:txBody>
          <a:bodyPr>
            <a:normAutofit lnSpcReduction="10000"/>
          </a:bodyPr>
          <a:lstStyle/>
          <a:p>
            <a:pPr algn="just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sz="36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Пленительные образы! Едва ли</a:t>
            </a:r>
          </a:p>
          <a:p>
            <a:pPr algn="just">
              <a:buNone/>
            </a:pPr>
            <a:r>
              <a:rPr lang="ru-RU" sz="36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 истории какой – нибудь страны</a:t>
            </a:r>
          </a:p>
          <a:p>
            <a:pPr algn="just">
              <a:buNone/>
            </a:pPr>
            <a:r>
              <a:rPr lang="ru-RU" sz="36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Вы что – нибудь прекраснее встречали.</a:t>
            </a:r>
          </a:p>
          <a:p>
            <a:pPr algn="just">
              <a:buNone/>
            </a:pPr>
            <a:r>
              <a:rPr lang="ru-RU" sz="36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Их имена забыться не должны!</a:t>
            </a: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r">
              <a:buNone/>
            </a:pPr>
            <a:r>
              <a:rPr lang="ru-RU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Н.А.Некрасов.</a:t>
            </a:r>
          </a:p>
          <a:p>
            <a:endParaRPr lang="ru-RU" dirty="0"/>
          </a:p>
        </p:txBody>
      </p:sp>
      <p:pic>
        <p:nvPicPr>
          <p:cNvPr id="5" name="gori_gori_moia_zvezda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214282" y="6357958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000"/>
                            </p:stCondLst>
                            <p:childTnLst>
                              <p:par>
                                <p:cTn id="2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8000"/>
                            </p:stCondLst>
                            <p:childTnLst>
                              <p:par>
                                <p:cTn id="2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8" dur="20347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3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18000" b="-1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H="1">
            <a:off x="8686799" y="274638"/>
            <a:ext cx="45719" cy="15396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1538" y="1142960"/>
            <a:ext cx="5214974" cy="5715040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sz="3900" b="1" i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Любовью к Родине дыша,</a:t>
            </a:r>
          </a:p>
          <a:p>
            <a:pPr>
              <a:buNone/>
            </a:pPr>
            <a:r>
              <a:rPr lang="ru-RU" sz="3900" b="1" i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Да всё для ней он переносит</a:t>
            </a:r>
          </a:p>
          <a:p>
            <a:pPr>
              <a:buNone/>
            </a:pPr>
            <a:r>
              <a:rPr lang="ru-RU" sz="3900" b="1" i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И, благородная душа,</a:t>
            </a:r>
          </a:p>
          <a:p>
            <a:pPr>
              <a:buNone/>
            </a:pPr>
            <a:r>
              <a:rPr lang="ru-RU" sz="3900" b="1" i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Пусть личность всякую отбросит.</a:t>
            </a:r>
          </a:p>
          <a:p>
            <a:pPr>
              <a:buNone/>
            </a:pPr>
            <a:r>
              <a:rPr lang="ru-RU" sz="3900" b="1" i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Пусть будет чести образцом,</a:t>
            </a:r>
          </a:p>
          <a:p>
            <a:pPr>
              <a:buNone/>
            </a:pPr>
            <a:r>
              <a:rPr lang="ru-RU" sz="3900" b="1" i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За страждущих – железной грудью,</a:t>
            </a:r>
          </a:p>
          <a:p>
            <a:pPr>
              <a:buNone/>
            </a:pPr>
            <a:r>
              <a:rPr lang="ru-RU" sz="3900" b="1" i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 вечно заклятым врагом</a:t>
            </a:r>
          </a:p>
          <a:p>
            <a:pPr>
              <a:buNone/>
            </a:pPr>
            <a:r>
              <a:rPr lang="ru-RU" sz="3900" b="1" i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Постыдному неправосудью.</a:t>
            </a:r>
          </a:p>
          <a:p>
            <a:pPr>
              <a:buNone/>
            </a:pPr>
            <a:r>
              <a:rPr lang="ru-RU" sz="3900" b="1" i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К.Ф. Рылеев.  «Волынский. Думы».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 spd="slow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1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ПОРТРЕТЫ КАЗНЁННЫХ ДЕКАБРИСТОВ.jpg"/>
          <p:cNvPicPr>
            <a:picLocks noGrp="1" noChangeAspect="1"/>
          </p:cNvPicPr>
          <p:nvPr isPhoto="1">
            <p:ph idx="1"/>
          </p:nvPr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1000100" y="642918"/>
            <a:ext cx="7493024" cy="2880131"/>
          </a:xfrm>
          <a:prstGeom prst="rect">
            <a:avLst/>
          </a:prstGeom>
          <a:noFill/>
          <a:ln>
            <a:noFill/>
          </a:ln>
          <a:effectLst>
            <a:softEdge rad="127000"/>
          </a:effectLst>
        </p:spPr>
      </p:pic>
      <p:pic>
        <p:nvPicPr>
          <p:cNvPr id="5" name="Picture 3" descr="h52g"/>
          <p:cNvPicPr>
            <a:picLocks noChangeAspect="1" noChangeArrowheads="1"/>
          </p:cNvPicPr>
          <p:nvPr/>
        </p:nvPicPr>
        <p:blipFill>
          <a:blip r:embed="rId3" cstate="print"/>
          <a:srcRect l="25798" r="26382"/>
          <a:stretch>
            <a:fillRect/>
          </a:stretch>
        </p:blipFill>
        <p:spPr bwMode="auto">
          <a:xfrm>
            <a:off x="428596" y="4714884"/>
            <a:ext cx="742950" cy="1981200"/>
          </a:xfrm>
          <a:prstGeom prst="rect">
            <a:avLst/>
          </a:prstGeom>
          <a:noFill/>
        </p:spPr>
      </p:pic>
      <p:pic>
        <p:nvPicPr>
          <p:cNvPr id="6" name="Picture 4" descr="h52g"/>
          <p:cNvPicPr>
            <a:picLocks noChangeAspect="1" noChangeArrowheads="1"/>
          </p:cNvPicPr>
          <p:nvPr/>
        </p:nvPicPr>
        <p:blipFill>
          <a:blip r:embed="rId3" cstate="print"/>
          <a:srcRect l="25798" r="26382"/>
          <a:stretch>
            <a:fillRect/>
          </a:stretch>
        </p:blipFill>
        <p:spPr bwMode="auto">
          <a:xfrm>
            <a:off x="1428728" y="3214686"/>
            <a:ext cx="742950" cy="1981200"/>
          </a:xfrm>
          <a:prstGeom prst="rect">
            <a:avLst/>
          </a:prstGeom>
          <a:noFill/>
        </p:spPr>
      </p:pic>
      <p:pic>
        <p:nvPicPr>
          <p:cNvPr id="7" name="Picture 5" descr="h52g"/>
          <p:cNvPicPr>
            <a:picLocks noChangeAspect="1" noChangeArrowheads="1"/>
          </p:cNvPicPr>
          <p:nvPr/>
        </p:nvPicPr>
        <p:blipFill>
          <a:blip r:embed="rId3" cstate="print"/>
          <a:srcRect l="25798" r="26382"/>
          <a:stretch>
            <a:fillRect/>
          </a:stretch>
        </p:blipFill>
        <p:spPr bwMode="auto">
          <a:xfrm>
            <a:off x="6072198" y="2786058"/>
            <a:ext cx="742950" cy="1981200"/>
          </a:xfrm>
          <a:prstGeom prst="rect">
            <a:avLst/>
          </a:prstGeom>
          <a:noFill/>
        </p:spPr>
      </p:pic>
      <p:pic>
        <p:nvPicPr>
          <p:cNvPr id="8" name="Picture 6" descr="h52g"/>
          <p:cNvPicPr>
            <a:picLocks noChangeAspect="1" noChangeArrowheads="1"/>
          </p:cNvPicPr>
          <p:nvPr/>
        </p:nvPicPr>
        <p:blipFill>
          <a:blip r:embed="rId3" cstate="print"/>
          <a:srcRect l="25798" r="26382"/>
          <a:stretch>
            <a:fillRect/>
          </a:stretch>
        </p:blipFill>
        <p:spPr bwMode="auto">
          <a:xfrm>
            <a:off x="7143768" y="4643446"/>
            <a:ext cx="742950" cy="1981200"/>
          </a:xfrm>
          <a:prstGeom prst="rect">
            <a:avLst/>
          </a:prstGeom>
          <a:noFill/>
        </p:spPr>
      </p:pic>
      <p:pic>
        <p:nvPicPr>
          <p:cNvPr id="9" name="Picture 3" descr="h52g"/>
          <p:cNvPicPr>
            <a:picLocks noChangeAspect="1" noChangeArrowheads="1"/>
          </p:cNvPicPr>
          <p:nvPr/>
        </p:nvPicPr>
        <p:blipFill>
          <a:blip r:embed="rId3" cstate="print"/>
          <a:srcRect l="25798" r="26382"/>
          <a:stretch>
            <a:fillRect/>
          </a:stretch>
        </p:blipFill>
        <p:spPr bwMode="auto">
          <a:xfrm>
            <a:off x="2500298" y="4500570"/>
            <a:ext cx="742950" cy="1981200"/>
          </a:xfrm>
          <a:prstGeom prst="rect">
            <a:avLst/>
          </a:prstGeom>
          <a:noFill/>
        </p:spPr>
      </p:pic>
      <p:pic>
        <p:nvPicPr>
          <p:cNvPr id="10" name="Picture 4" descr="h52g"/>
          <p:cNvPicPr>
            <a:picLocks noChangeAspect="1" noChangeArrowheads="1"/>
          </p:cNvPicPr>
          <p:nvPr/>
        </p:nvPicPr>
        <p:blipFill>
          <a:blip r:embed="rId3" cstate="print"/>
          <a:srcRect l="25798" r="26382"/>
          <a:stretch>
            <a:fillRect/>
          </a:stretch>
        </p:blipFill>
        <p:spPr bwMode="auto">
          <a:xfrm>
            <a:off x="3786182" y="2857496"/>
            <a:ext cx="742950" cy="1981200"/>
          </a:xfrm>
          <a:prstGeom prst="rect">
            <a:avLst/>
          </a:prstGeom>
          <a:noFill/>
        </p:spPr>
      </p:pic>
      <p:pic>
        <p:nvPicPr>
          <p:cNvPr id="11" name="Picture 5" descr="h52g"/>
          <p:cNvPicPr>
            <a:picLocks noChangeAspect="1" noChangeArrowheads="1"/>
          </p:cNvPicPr>
          <p:nvPr/>
        </p:nvPicPr>
        <p:blipFill>
          <a:blip r:embed="rId3" cstate="print"/>
          <a:srcRect l="25798" r="26382"/>
          <a:stretch>
            <a:fillRect/>
          </a:stretch>
        </p:blipFill>
        <p:spPr bwMode="auto">
          <a:xfrm>
            <a:off x="5072066" y="4357694"/>
            <a:ext cx="742950" cy="1981200"/>
          </a:xfrm>
          <a:prstGeom prst="rect">
            <a:avLst/>
          </a:prstGeom>
          <a:noFill/>
        </p:spPr>
      </p:pic>
      <p:pic>
        <p:nvPicPr>
          <p:cNvPr id="12" name="Picture 6" descr="h52g"/>
          <p:cNvPicPr>
            <a:picLocks noChangeAspect="1" noChangeArrowheads="1"/>
          </p:cNvPicPr>
          <p:nvPr/>
        </p:nvPicPr>
        <p:blipFill>
          <a:blip r:embed="rId3" cstate="print"/>
          <a:srcRect l="25798" r="26382"/>
          <a:stretch>
            <a:fillRect/>
          </a:stretch>
        </p:blipFill>
        <p:spPr bwMode="auto">
          <a:xfrm>
            <a:off x="8143900" y="3429000"/>
            <a:ext cx="742950" cy="19812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500"/>
                            </p:stCondLst>
                            <p:childTnLst>
                              <p:par>
                                <p:cTn id="4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21000" r="-2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16" y="274638"/>
            <a:ext cx="1828784" cy="15396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214546" y="428604"/>
            <a:ext cx="5929354" cy="6000792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b="1" i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Декабрь двадцать пятого года,</a:t>
            </a:r>
          </a:p>
          <a:p>
            <a:pPr>
              <a:buNone/>
            </a:pPr>
            <a:r>
              <a:rPr lang="ru-RU" b="1" i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единственный в календаре.</a:t>
            </a:r>
          </a:p>
          <a:p>
            <a:pPr>
              <a:buNone/>
            </a:pPr>
            <a:r>
              <a:rPr lang="ru-RU" b="1" i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Какая погода?</a:t>
            </a:r>
          </a:p>
          <a:p>
            <a:pPr>
              <a:buNone/>
            </a:pPr>
            <a:r>
              <a:rPr lang="ru-RU" b="1" i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Свобода!</a:t>
            </a:r>
          </a:p>
          <a:p>
            <a:pPr>
              <a:buNone/>
            </a:pPr>
            <a:r>
              <a:rPr lang="ru-RU" b="1" i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Свобода стоит на дворе.</a:t>
            </a:r>
          </a:p>
          <a:p>
            <a:pPr>
              <a:buNone/>
            </a:pPr>
            <a:r>
              <a:rPr lang="ru-RU" b="1" i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Её проморгали заставы,</a:t>
            </a:r>
          </a:p>
          <a:p>
            <a:pPr>
              <a:buNone/>
            </a:pPr>
            <a:r>
              <a:rPr lang="ru-RU" b="1" i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забыли шлагбаум опустить,</a:t>
            </a:r>
          </a:p>
          <a:p>
            <a:pPr>
              <a:buNone/>
            </a:pPr>
            <a:r>
              <a:rPr lang="ru-RU" b="1" i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она от Читы до </a:t>
            </a:r>
            <a:r>
              <a:rPr lang="ru-RU" b="1" i="1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Митавы</a:t>
            </a:r>
            <a:endParaRPr lang="ru-RU" b="1" i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b="1" i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торопится вам послужить.</a:t>
            </a:r>
          </a:p>
          <a:p>
            <a:pPr>
              <a:buNone/>
            </a:pPr>
            <a:r>
              <a:rPr lang="ru-RU" b="1" i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На площадь к Сенату спешите,</a:t>
            </a:r>
          </a:p>
          <a:p>
            <a:pPr>
              <a:buNone/>
            </a:pPr>
            <a:r>
              <a:rPr lang="ru-RU" b="1" i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туда, к перелому эпох.</a:t>
            </a:r>
          </a:p>
          <a:p>
            <a:pPr>
              <a:buNone/>
            </a:pPr>
            <a:r>
              <a:rPr lang="ru-RU" b="1" i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Поглубже свободой дышите,</a:t>
            </a:r>
          </a:p>
          <a:p>
            <a:pPr>
              <a:buNone/>
            </a:pPr>
            <a:r>
              <a:rPr lang="ru-RU" b="1" i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ведь это единственный вздох.</a:t>
            </a:r>
          </a:p>
          <a:p>
            <a:pPr>
              <a:buNone/>
            </a:pPr>
            <a:r>
              <a:rPr lang="ru-RU" b="1" i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Е.Храмов. « Декабрь двадцать пятого года».</a:t>
            </a:r>
          </a:p>
          <a:p>
            <a:pPr>
              <a:buNone/>
            </a:pPr>
            <a:endParaRPr lang="ru-RU" b="1" i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000"/>
                            </p:stCondLst>
                            <p:childTnLst>
                              <p:par>
                                <p:cTn id="2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7000"/>
                            </p:stCondLst>
                            <p:childTnLst>
                              <p:par>
                                <p:cTn id="3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8000"/>
                            </p:stCondLst>
                            <p:childTnLst>
                              <p:par>
                                <p:cTn id="37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9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9000"/>
                            </p:stCondLst>
                            <p:childTnLst>
                              <p:par>
                                <p:cTn id="4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3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0000"/>
                            </p:stCondLst>
                            <p:childTnLst>
                              <p:par>
                                <p:cTn id="4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7" dur="1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1000"/>
                            </p:stCondLst>
                            <p:childTnLst>
                              <p:par>
                                <p:cTn id="4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1" dur="10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2000"/>
                            </p:stCondLst>
                            <p:childTnLst>
                              <p:par>
                                <p:cTn id="5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5" dur="10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13000"/>
                            </p:stCondLst>
                            <p:childTnLst>
                              <p:par>
                                <p:cTn id="57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9" dur="10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1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785926"/>
          </a:xfrm>
        </p:spPr>
        <p:txBody>
          <a:bodyPr>
            <a:noAutofit/>
          </a:bodyPr>
          <a:lstStyle/>
          <a:p>
            <a:pPr algn="l"/>
            <a:r>
              <a:rPr kumimoji="0" lang="ru-RU" sz="1800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Рылеев Кондратий Федорович (1795-1826). Участвовал  в заграничных походах 1814 г. Известный поэт и литературный деятель. Издавал альманах «Полярная звезда». Вождь Северного общества. Вдохновитель и организатор восстания в Петербурге 14 декабря 1825 г. Приговорен к смертной казни.</a:t>
            </a:r>
            <a:r>
              <a:rPr kumimoji="0" lang="ru-RU" sz="18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ru-RU" sz="18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1800" b="1" i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9" descr="К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2000232" y="1428736"/>
            <a:ext cx="3916415" cy="5296561"/>
          </a:xfrm>
          <a:noFill/>
          <a:ln/>
          <a:effectLst>
            <a:softEdge rad="317500"/>
          </a:effectLst>
        </p:spPr>
      </p:pic>
      <p:pic>
        <p:nvPicPr>
          <p:cNvPr id="5" name="Picture 6" descr="h52g"/>
          <p:cNvPicPr>
            <a:picLocks noChangeAspect="1" noChangeArrowheads="1"/>
          </p:cNvPicPr>
          <p:nvPr/>
        </p:nvPicPr>
        <p:blipFill>
          <a:blip r:embed="rId4" cstate="print"/>
          <a:srcRect l="26382" r="25798"/>
          <a:stretch>
            <a:fillRect/>
          </a:stretch>
        </p:blipFill>
        <p:spPr bwMode="auto">
          <a:xfrm>
            <a:off x="4714876" y="4571984"/>
            <a:ext cx="1571636" cy="2286016"/>
          </a:xfrm>
          <a:prstGeom prst="rect">
            <a:avLst/>
          </a:prstGeom>
          <a:noFill/>
          <a:effectLst>
            <a:softEdge rad="317500"/>
          </a:effectLst>
        </p:spPr>
      </p:pic>
      <p:pic>
        <p:nvPicPr>
          <p:cNvPr id="7" name="03_01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8715404" y="214290"/>
            <a:ext cx="304800" cy="304800"/>
          </a:xfrm>
          <a:prstGeom prst="rect">
            <a:avLst/>
          </a:prstGeom>
        </p:spPr>
      </p:pic>
      <p:pic>
        <p:nvPicPr>
          <p:cNvPr id="1026" name="Picture 2" descr="C:\Documents and Settings\Admin\Мои документы\Мои рисунки\Фотографии\символ\45163017_Kniga_s_rozoy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42910" y="5297794"/>
            <a:ext cx="2143140" cy="1560206"/>
          </a:xfrm>
          <a:prstGeom prst="rect">
            <a:avLst/>
          </a:prstGeom>
          <a:noFill/>
          <a:effectLst>
            <a:softEdge rad="317500"/>
          </a:effectLst>
        </p:spPr>
      </p:pic>
    </p:spTree>
  </p:cSld>
  <p:clrMapOvr>
    <a:masterClrMapping/>
  </p:clrMapOvr>
  <p:transition spd="slow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118699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Documents and Settings\Admin\Рабочий стол\Сенатская площадь\1-557-01.jpg"/>
          <p:cNvPicPr>
            <a:picLocks noChangeAspect="1" noChangeArrowheads="1"/>
          </p:cNvPicPr>
          <p:nvPr/>
        </p:nvPicPr>
        <p:blipFill>
          <a:blip r:embed="rId3" cstate="print">
            <a:lum bright="-10000" contrast="2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H="1">
            <a:off x="8686799" y="274638"/>
            <a:ext cx="45719" cy="225404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0"/>
            <a:ext cx="8229600" cy="6643710"/>
          </a:xfrm>
        </p:spPr>
        <p:txBody>
          <a:bodyPr>
            <a:normAutofit/>
          </a:bodyPr>
          <a:lstStyle/>
          <a:p>
            <a:pPr algn="ctr">
              <a:lnSpc>
                <a:spcPts val="2880"/>
              </a:lnSpc>
              <a:buNone/>
            </a:pPr>
            <a:r>
              <a:rPr lang="ru-RU" sz="2400" b="1" i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Не тот отчизны верный сын,</a:t>
            </a:r>
          </a:p>
          <a:p>
            <a:pPr algn="ctr">
              <a:lnSpc>
                <a:spcPts val="2880"/>
              </a:lnSpc>
              <a:buNone/>
            </a:pPr>
            <a:r>
              <a:rPr lang="ru-RU" sz="2400" b="1" i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Не тот в стране самодержавья</a:t>
            </a:r>
          </a:p>
          <a:p>
            <a:pPr algn="ctr">
              <a:lnSpc>
                <a:spcPts val="2880"/>
              </a:lnSpc>
              <a:buNone/>
            </a:pPr>
            <a:r>
              <a:rPr lang="ru-RU" sz="2400" b="1" i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Царю полезный гражданин,</a:t>
            </a:r>
          </a:p>
          <a:p>
            <a:pPr algn="ctr">
              <a:lnSpc>
                <a:spcPts val="2880"/>
              </a:lnSpc>
              <a:buNone/>
            </a:pPr>
            <a:r>
              <a:rPr lang="ru-RU" sz="2400" b="1" i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Кто раб презренного тщеславья!</a:t>
            </a:r>
          </a:p>
          <a:p>
            <a:pPr algn="ctr">
              <a:lnSpc>
                <a:spcPts val="2880"/>
              </a:lnSpc>
              <a:buNone/>
            </a:pPr>
            <a:r>
              <a:rPr lang="ru-RU" sz="2400" b="1" i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Но тот, кто с гордыми в борьбе</a:t>
            </a:r>
          </a:p>
          <a:p>
            <a:pPr algn="ctr">
              <a:lnSpc>
                <a:spcPts val="2880"/>
              </a:lnSpc>
              <a:buNone/>
            </a:pPr>
            <a:r>
              <a:rPr lang="ru-RU" sz="2400" b="1" i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Наград не ждёт и их не просит.</a:t>
            </a:r>
          </a:p>
          <a:p>
            <a:pPr algn="ctr">
              <a:lnSpc>
                <a:spcPts val="2880"/>
              </a:lnSpc>
              <a:buNone/>
            </a:pPr>
            <a:r>
              <a:rPr lang="ru-RU" sz="2400" b="1" i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И, забывая о себе,</a:t>
            </a:r>
          </a:p>
          <a:p>
            <a:pPr algn="ctr">
              <a:lnSpc>
                <a:spcPts val="2880"/>
              </a:lnSpc>
              <a:buNone/>
            </a:pPr>
            <a:r>
              <a:rPr lang="ru-RU" sz="2400" b="1" i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Всё в жертву родине приносит.</a:t>
            </a:r>
          </a:p>
          <a:p>
            <a:pPr algn="ctr">
              <a:lnSpc>
                <a:spcPts val="2880"/>
              </a:lnSpc>
              <a:buNone/>
            </a:pPr>
            <a:r>
              <a:rPr lang="ru-RU" sz="2400" b="1" i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Против тиранов лютых твёрд,</a:t>
            </a:r>
          </a:p>
          <a:p>
            <a:pPr algn="ctr">
              <a:lnSpc>
                <a:spcPts val="2880"/>
              </a:lnSpc>
              <a:buNone/>
            </a:pPr>
            <a:r>
              <a:rPr lang="ru-RU" sz="2400" b="1" i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Он будет и в цепях свободен,</a:t>
            </a:r>
          </a:p>
          <a:p>
            <a:pPr algn="ctr">
              <a:lnSpc>
                <a:spcPts val="2880"/>
              </a:lnSpc>
              <a:buNone/>
            </a:pPr>
            <a:r>
              <a:rPr lang="ru-RU" sz="2400" b="1" i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В час казни правотою горд</a:t>
            </a:r>
          </a:p>
          <a:p>
            <a:pPr algn="ctr">
              <a:lnSpc>
                <a:spcPts val="2880"/>
              </a:lnSpc>
              <a:buNone/>
            </a:pPr>
            <a:r>
              <a:rPr lang="ru-RU" sz="2400" b="1" i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И вечно в чувствах благороден</a:t>
            </a:r>
            <a:r>
              <a:rPr lang="ru-RU" sz="24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ctr">
              <a:lnSpc>
                <a:spcPts val="2880"/>
              </a:lnSpc>
              <a:buNone/>
            </a:pPr>
            <a:endParaRPr lang="ru-RU" sz="2400" b="1" i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ts val="2880"/>
              </a:lnSpc>
              <a:buNone/>
            </a:pPr>
            <a:r>
              <a:rPr lang="ru-RU" sz="2400" b="1" i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algn="ctr">
              <a:lnSpc>
                <a:spcPts val="2880"/>
              </a:lnSpc>
              <a:buNone/>
            </a:pPr>
            <a:r>
              <a:rPr lang="ru-RU" sz="2400" b="1" i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К.Ф.Рылеев. «Волынский».</a:t>
            </a:r>
          </a:p>
          <a:p>
            <a:pPr>
              <a:buNone/>
            </a:pPr>
            <a:endParaRPr lang="ru-RU" sz="24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озенбаум - Отслужи по мне, отслужи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785786" y="6357958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7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8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90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00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10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20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130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60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1" fill="hold">
                      <p:stCondLst>
                        <p:cond delay="0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4" dur="14836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6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1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42852"/>
            <a:ext cx="8229600" cy="2000240"/>
          </a:xfrm>
        </p:spPr>
        <p:txBody>
          <a:bodyPr>
            <a:noAutofit/>
          </a:bodyPr>
          <a:lstStyle/>
          <a:p>
            <a:pPr algn="l"/>
            <a:r>
              <a:rPr lang="ru-RU" sz="18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Бестужев-Марлинский Александр Александрович (1797-1837). Штабс-капитан лейб-гвардии Драгунского полка. Член Северного Общества, входил в Думу. Активный участник восстания 14 декабря 1825 г. Осужден по 1 разряду. В 1829 г. определен рядовым на Кавказ. Выдающийся критик и писатель, имя которого уже в 20-х годах было известно в России. В короткое время приобрел огромную известность.</a:t>
            </a:r>
            <a:r>
              <a:rPr lang="ru-RU" sz="1800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1800" i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8" descr="А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2571736" y="1928802"/>
            <a:ext cx="3686325" cy="4562670"/>
          </a:xfrm>
          <a:noFill/>
          <a:ln/>
          <a:effectLst>
            <a:softEdge rad="127000"/>
          </a:effectLst>
        </p:spPr>
      </p:pic>
      <p:pic>
        <p:nvPicPr>
          <p:cNvPr id="5" name="Picture 6" descr="h52g"/>
          <p:cNvPicPr>
            <a:picLocks noChangeAspect="1" noChangeArrowheads="1"/>
          </p:cNvPicPr>
          <p:nvPr/>
        </p:nvPicPr>
        <p:blipFill>
          <a:blip r:embed="rId4" cstate="print"/>
          <a:srcRect l="26382" r="25798"/>
          <a:stretch>
            <a:fillRect/>
          </a:stretch>
        </p:blipFill>
        <p:spPr bwMode="auto">
          <a:xfrm>
            <a:off x="5214942" y="4429132"/>
            <a:ext cx="1571636" cy="2286016"/>
          </a:xfrm>
          <a:prstGeom prst="rect">
            <a:avLst/>
          </a:prstGeom>
          <a:noFill/>
          <a:effectLst>
            <a:softEdge rad="317500"/>
          </a:effectLst>
        </p:spPr>
      </p:pic>
      <p:pic>
        <p:nvPicPr>
          <p:cNvPr id="6" name="05_01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8715404" y="214290"/>
            <a:ext cx="304800" cy="304800"/>
          </a:xfrm>
          <a:prstGeom prst="rect">
            <a:avLst/>
          </a:prstGeom>
        </p:spPr>
      </p:pic>
      <p:pic>
        <p:nvPicPr>
          <p:cNvPr id="7" name="Picture 2" descr="C:\Documents and Settings\Admin\Мои документы\Мои рисунки\Фотографии\символ\45163017_Kniga_s_rozoy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42910" y="5297794"/>
            <a:ext cx="2143140" cy="1560206"/>
          </a:xfrm>
          <a:prstGeom prst="rect">
            <a:avLst/>
          </a:prstGeom>
          <a:noFill/>
          <a:effectLst>
            <a:softEdge rad="317500"/>
          </a:effectLst>
        </p:spPr>
      </p:pic>
    </p:spTree>
  </p:cSld>
  <p:clrMapOvr>
    <a:masterClrMapping/>
  </p:clrMapOvr>
  <p:transition spd="slow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219478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7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29652" y="274638"/>
            <a:ext cx="257148" cy="15396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214290"/>
            <a:ext cx="7786742" cy="6643710"/>
          </a:xfrm>
        </p:spPr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ru-RU" sz="3800" b="1" i="1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Я видел вас, граниты вековые,</a:t>
            </a:r>
          </a:p>
          <a:p>
            <a:pPr>
              <a:buNone/>
            </a:pPr>
            <a:r>
              <a:rPr lang="ru-RU" sz="3800" b="1" i="1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Финляндии угрюмое чело,</a:t>
            </a:r>
          </a:p>
          <a:p>
            <a:pPr>
              <a:buNone/>
            </a:pPr>
            <a:r>
              <a:rPr lang="ru-RU" sz="3800" b="1" i="1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Где юное творение впервые </a:t>
            </a:r>
          </a:p>
          <a:p>
            <a:pPr>
              <a:buNone/>
            </a:pPr>
            <a:r>
              <a:rPr lang="ru-RU" sz="3800" b="1" i="1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Нетленною развалиной взошло.</a:t>
            </a:r>
          </a:p>
          <a:p>
            <a:pPr>
              <a:buNone/>
            </a:pPr>
            <a:r>
              <a:rPr lang="ru-RU" sz="3800" b="1" i="1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Стряхнув с рамен </a:t>
            </a:r>
            <a:r>
              <a:rPr lang="ru-RU" sz="3800" b="1" i="1" dirty="0" err="1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балтические</a:t>
            </a:r>
            <a:r>
              <a:rPr lang="ru-RU" sz="3800" b="1" i="1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воды,</a:t>
            </a:r>
          </a:p>
          <a:p>
            <a:pPr>
              <a:buNone/>
            </a:pPr>
            <a:r>
              <a:rPr lang="ru-RU" sz="3800" b="1" i="1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Возникли вы, как остовы природы!</a:t>
            </a:r>
          </a:p>
          <a:p>
            <a:pPr>
              <a:buNone/>
            </a:pPr>
            <a:r>
              <a:rPr lang="ru-RU" sz="3800" b="1" i="1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Я видел вас! Бушующее море</a:t>
            </a:r>
          </a:p>
          <a:p>
            <a:pPr>
              <a:buNone/>
            </a:pPr>
            <a:r>
              <a:rPr lang="ru-RU" sz="3800" b="1" i="1" dirty="0" err="1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Вздымалося</a:t>
            </a:r>
            <a:r>
              <a:rPr lang="ru-RU" sz="3800" b="1" i="1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в губительный потоп</a:t>
            </a:r>
          </a:p>
          <a:p>
            <a:pPr>
              <a:buNone/>
            </a:pPr>
            <a:r>
              <a:rPr lang="ru-RU" sz="3800" b="1" i="1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И, мощное в неодолимом споре,</a:t>
            </a:r>
          </a:p>
          <a:p>
            <a:pPr>
              <a:buNone/>
            </a:pPr>
            <a:r>
              <a:rPr lang="ru-RU" sz="3800" b="1" i="1" dirty="0" err="1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Дробилося</a:t>
            </a:r>
            <a:r>
              <a:rPr lang="ru-RU" sz="3800" b="1" i="1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о крепость ваших стоп;</a:t>
            </a:r>
          </a:p>
          <a:p>
            <a:pPr>
              <a:buNone/>
            </a:pPr>
            <a:r>
              <a:rPr lang="ru-RU" sz="3800" b="1" i="1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Вам жаркие и влажные перуны</a:t>
            </a:r>
          </a:p>
          <a:p>
            <a:pPr>
              <a:buNone/>
            </a:pPr>
            <a:r>
              <a:rPr lang="ru-RU" sz="3800" b="1" i="1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Нарезали чуть видимые руны.</a:t>
            </a:r>
          </a:p>
          <a:p>
            <a:pPr>
              <a:buNone/>
            </a:pPr>
            <a:r>
              <a:rPr lang="ru-RU" sz="3800" b="1" i="1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Я понял их: на западе сияло</a:t>
            </a:r>
          </a:p>
          <a:p>
            <a:pPr>
              <a:buNone/>
            </a:pPr>
            <a:r>
              <a:rPr lang="ru-RU" sz="3800" b="1" i="1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Светило дня, </a:t>
            </a:r>
            <a:r>
              <a:rPr lang="ru-RU" sz="3800" b="1" i="1" dirty="0" err="1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златя</a:t>
            </a:r>
            <a:r>
              <a:rPr lang="ru-RU" sz="3800" b="1" i="1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ступени скал,</a:t>
            </a:r>
          </a:p>
          <a:p>
            <a:pPr>
              <a:buNone/>
            </a:pPr>
            <a:r>
              <a:rPr lang="ru-RU" sz="3800" b="1" i="1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И океан, как вечности зерцало,</a:t>
            </a:r>
          </a:p>
          <a:p>
            <a:pPr>
              <a:buNone/>
            </a:pPr>
            <a:r>
              <a:rPr lang="ru-RU" sz="3800" b="1" i="1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Его огнём живительным пылал.</a:t>
            </a:r>
          </a:p>
          <a:p>
            <a:pPr>
              <a:buNone/>
            </a:pPr>
            <a:r>
              <a:rPr lang="ru-RU" sz="3800" b="1" i="1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И древних гор заветные скрижали</a:t>
            </a:r>
          </a:p>
          <a:p>
            <a:pPr>
              <a:buNone/>
            </a:pPr>
            <a:r>
              <a:rPr lang="ru-RU" sz="3800" b="1" i="1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Мне дивные пророчества роптали</a:t>
            </a:r>
            <a:r>
              <a:rPr lang="ru-RU" sz="3800" b="1" i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!</a:t>
            </a:r>
          </a:p>
          <a:p>
            <a:pPr>
              <a:buNone/>
            </a:pPr>
            <a:endParaRPr lang="ru-RU" sz="3800" b="1" i="1" dirty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3800" b="1" i="1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А.А. Бестужев – Марлинский. Финляндия.</a:t>
            </a:r>
          </a:p>
          <a:p>
            <a:endParaRPr lang="ru-RU" dirty="0"/>
          </a:p>
        </p:txBody>
      </p:sp>
      <p:pic>
        <p:nvPicPr>
          <p:cNvPr id="5" name="Песенка кавалергарда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142844" y="6357958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3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1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5" dur="5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9" dur="5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63" dur="500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500"/>
                            </p:stCondLst>
                            <p:childTnLst>
                              <p:par>
                                <p:cTn id="6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67" dur="500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000"/>
                            </p:stCondLst>
                            <p:childTnLst>
                              <p:par>
                                <p:cTn id="6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1" dur="500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500"/>
                            </p:stCondLst>
                            <p:childTnLst>
                              <p:par>
                                <p:cTn id="7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5" dur="500"/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000"/>
                            </p:stCondLst>
                            <p:childTnLst>
                              <p:par>
                                <p:cTn id="77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9" dur="500"/>
                                        <p:tgtEl>
                                          <p:spTgt spid="3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0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1" fill="hold">
                      <p:stCondLst>
                        <p:cond delay="0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84" dur="20543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8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C:\Documents and Settings\Admin\Рабочий стол\Сенатская площадь\f2-024.jpg"/>
          <p:cNvPicPr>
            <a:picLocks noChangeAspect="1" noChangeArrowheads="1"/>
          </p:cNvPicPr>
          <p:nvPr/>
        </p:nvPicPr>
        <p:blipFill>
          <a:blip r:embed="rId2" cstate="print">
            <a:lum bright="30000" contrast="-10000"/>
          </a:blip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72528" y="274638"/>
            <a:ext cx="114272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285728"/>
            <a:ext cx="6543692" cy="6215106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Струн вещих пламенные звуки</a:t>
            </a:r>
          </a:p>
          <a:p>
            <a:pPr>
              <a:buNone/>
            </a:pP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До слуха нашего дошли,</a:t>
            </a:r>
          </a:p>
          <a:p>
            <a:pPr>
              <a:buNone/>
            </a:pP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К мечам рванулись наши руки,</a:t>
            </a:r>
          </a:p>
          <a:p>
            <a:pPr>
              <a:buNone/>
            </a:pP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И – лишь оковы обрели.</a:t>
            </a:r>
          </a:p>
          <a:p>
            <a:pPr>
              <a:buNone/>
            </a:pP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Но будь покоен, бард! – цепями,</a:t>
            </a:r>
          </a:p>
          <a:p>
            <a:pPr>
              <a:buNone/>
            </a:pP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Своей судьбой гордимся мы.</a:t>
            </a:r>
          </a:p>
          <a:p>
            <a:pPr>
              <a:buNone/>
            </a:pPr>
            <a:r>
              <a:rPr lang="en-US" b="1" i="1" dirty="0">
                <a:latin typeface="Times New Roman" pitchFamily="18" charset="0"/>
                <a:cs typeface="Times New Roman" pitchFamily="18" charset="0"/>
              </a:rPr>
              <a:t>B </a:t>
            </a: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за затворами тюрьмы</a:t>
            </a:r>
          </a:p>
          <a:p>
            <a:pPr>
              <a:buNone/>
            </a:pP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В душе смеёмся над царями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endParaRPr lang="ru-RU" b="1" i="1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А.И.Одоевский. «Струн вещих пламенные звуки…»</a:t>
            </a:r>
          </a:p>
          <a:p>
            <a:endParaRPr lang="ru-RU" b="1" i="1" dirty="0"/>
          </a:p>
        </p:txBody>
      </p:sp>
    </p:spTree>
  </p:cSld>
  <p:clrMapOvr>
    <a:masterClrMapping/>
  </p:clrMapOvr>
  <p:transition spd="slow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000"/>
                            </p:stCondLst>
                            <p:childTnLst>
                              <p:par>
                                <p:cTn id="2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7000"/>
                            </p:stCondLst>
                            <p:childTnLst>
                              <p:par>
                                <p:cTn id="3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8000"/>
                            </p:stCondLst>
                            <p:childTnLst>
                              <p:par>
                                <p:cTn id="3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9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224</TotalTime>
  <Words>795</Words>
  <Application>Microsoft Office PowerPoint</Application>
  <PresentationFormat>Экран (4:3)</PresentationFormat>
  <Paragraphs>109</Paragraphs>
  <Slides>15</Slides>
  <Notes>0</Notes>
  <HiddenSlides>0</HiddenSlides>
  <MMClips>7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Тема урока:   «Любовью к Родине дыша…»   (по творчеству поэтов – декабристов). </vt:lpstr>
      <vt:lpstr>Слайд 2</vt:lpstr>
      <vt:lpstr>Слайд 3</vt:lpstr>
      <vt:lpstr>Слайд 4</vt:lpstr>
      <vt:lpstr>Рылеев Кондратий Федорович (1795-1826). Участвовал  в заграничных походах 1814 г. Известный поэт и литературный деятель. Издавал альманах «Полярная звезда». Вождь Северного общества. Вдохновитель и организатор восстания в Петербурге 14 декабря 1825 г. Приговорен к смертной казни. </vt:lpstr>
      <vt:lpstr>Слайд 6</vt:lpstr>
      <vt:lpstr>Бестужев-Марлинский Александр Александрович (1797-1837). Штабс-капитан лейб-гвардии Драгунского полка. Член Северного Общества, входил в Думу. Активный участник восстания 14 декабря 1825 г. Осужден по 1 разряду. В 1829 г. определен рядовым на Кавказ. Выдающийся критик и писатель, имя которого уже в 20-х годах было известно в России. В короткое время приобрел огромную известность. </vt:lpstr>
      <vt:lpstr>Слайд 8</vt:lpstr>
      <vt:lpstr>Слайд 9</vt:lpstr>
      <vt:lpstr>Одоевский Александр Иванович (1802-1839). Корнет лейб-гвардии Конного полка. Член Северного Общества с 1825 г. Принимал активное участие в подготовке и ходе восстания на Сенатской площади. Был приговорен к 8 годам каторжных работ. В Сибири создал ряд стихотворений, пронизанных революционным оптимизмом, среди них знаменитый ответ декабристов А.С.Пушкину. В 1837 г.  переведен рядовым на Кавказ, где подружился с Лермонтовым. </vt:lpstr>
      <vt:lpstr>Слайд 11</vt:lpstr>
      <vt:lpstr>Слайд 12</vt:lpstr>
      <vt:lpstr>Кюхельбекер Вильгельм Карлович (1797 - 1846 ), лицейский друг А.С.Пушкина, член Северного Общества с 1825 г. Принимал активное участие в подготовке и ходе восстания на Сенатской площади. Был приговорен к смертной казни, заменённой впоследствии 20 годами каторжных работ. В Сибири им были написаны такие фундаментальные вещи, как драмы "Ижорский", "Прокофий Ляпунов", "Иван купецкий сын", поэмы и множество стихотворений. </vt:lpstr>
      <vt:lpstr>Слайд 14</vt:lpstr>
      <vt:lpstr>Слайд 15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73</cp:revision>
  <dcterms:created xsi:type="dcterms:W3CDTF">2010-12-12T16:40:22Z</dcterms:created>
  <dcterms:modified xsi:type="dcterms:W3CDTF">2010-12-13T10:24:43Z</dcterms:modified>
</cp:coreProperties>
</file>