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1" r:id="rId5"/>
    <p:sldId id="259" r:id="rId6"/>
    <p:sldId id="258" r:id="rId7"/>
    <p:sldId id="260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948" y="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9.xml"/><Relationship Id="rId18" Type="http://schemas.openxmlformats.org/officeDocument/2006/relationships/slide" Target="slide16.xml"/><Relationship Id="rId3" Type="http://schemas.openxmlformats.org/officeDocument/2006/relationships/slide" Target="slide3.xml"/><Relationship Id="rId21" Type="http://schemas.openxmlformats.org/officeDocument/2006/relationships/slide" Target="slide17.xml"/><Relationship Id="rId7" Type="http://schemas.openxmlformats.org/officeDocument/2006/relationships/slide" Target="slide7.xml"/><Relationship Id="rId12" Type="http://schemas.openxmlformats.org/officeDocument/2006/relationships/slide" Target="slide9.xml"/><Relationship Id="rId17" Type="http://schemas.openxmlformats.org/officeDocument/2006/relationships/slide" Target="slide11.xml"/><Relationship Id="rId2" Type="http://schemas.openxmlformats.org/officeDocument/2006/relationships/image" Target="../media/image1.png"/><Relationship Id="rId16" Type="http://schemas.openxmlformats.org/officeDocument/2006/relationships/slide" Target="slide10.xml"/><Relationship Id="rId20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4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10" Type="http://schemas.openxmlformats.org/officeDocument/2006/relationships/slide" Target="slide18.xml"/><Relationship Id="rId19" Type="http://schemas.openxmlformats.org/officeDocument/2006/relationships/slide" Target="slide21.xml"/><Relationship Id="rId4" Type="http://schemas.openxmlformats.org/officeDocument/2006/relationships/slide" Target="slide4.xml"/><Relationship Id="rId9" Type="http://schemas.openxmlformats.org/officeDocument/2006/relationships/slide" Target="slide13.xml"/><Relationship Id="rId14" Type="http://schemas.openxmlformats.org/officeDocument/2006/relationships/slide" Target="slide20.xml"/><Relationship Id="rId22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-39"/>
          <a:stretch>
            <a:fillRect/>
          </a:stretch>
        </p:blipFill>
        <p:spPr bwMode="auto">
          <a:xfrm>
            <a:off x="-1" y="0"/>
            <a:ext cx="9144001" cy="6881234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67544" y="404664"/>
            <a:ext cx="813690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rgbClr val="002060"/>
                </a:solidFill>
              </a:rPr>
              <a:t>Своя игра</a:t>
            </a:r>
          </a:p>
          <a:p>
            <a:pPr algn="ctr"/>
            <a:r>
              <a:rPr lang="ru-RU" sz="8000" dirty="0" smtClean="0">
                <a:solidFill>
                  <a:srgbClr val="002060"/>
                </a:solidFill>
              </a:rPr>
              <a:t>Океан Знаний</a:t>
            </a:r>
          </a:p>
          <a:p>
            <a:pPr algn="ctr"/>
            <a:endParaRPr lang="ru-RU" sz="8000" dirty="0" smtClean="0">
              <a:solidFill>
                <a:srgbClr val="002060"/>
              </a:solidFill>
            </a:endParaRPr>
          </a:p>
          <a:p>
            <a:pPr algn="ctr"/>
            <a:endParaRPr lang="ru-RU" sz="8000" dirty="0" smtClean="0">
              <a:solidFill>
                <a:srgbClr val="002060"/>
              </a:solidFill>
            </a:endParaRPr>
          </a:p>
          <a:p>
            <a:pPr algn="ctr"/>
            <a:endParaRPr lang="ru-RU" sz="1600" dirty="0" smtClean="0">
              <a:solidFill>
                <a:srgbClr val="002060"/>
              </a:solidFill>
            </a:endParaRPr>
          </a:p>
          <a:p>
            <a:pPr algn="ctr"/>
            <a:endParaRPr lang="ru-RU" sz="1600" dirty="0" smtClean="0">
              <a:solidFill>
                <a:srgbClr val="002060"/>
              </a:solidFill>
            </a:endParaRPr>
          </a:p>
          <a:p>
            <a:pPr algn="ctr"/>
            <a:endParaRPr lang="ru-RU" sz="1600" dirty="0" smtClean="0">
              <a:solidFill>
                <a:srgbClr val="002060"/>
              </a:solidFill>
            </a:endParaRPr>
          </a:p>
          <a:p>
            <a:pPr algn="ctr"/>
            <a:r>
              <a:rPr lang="ru-RU" sz="1600" dirty="0" err="1" smtClean="0">
                <a:solidFill>
                  <a:srgbClr val="002060"/>
                </a:solidFill>
              </a:rPr>
              <a:t>Слобожанинова</a:t>
            </a:r>
            <a:r>
              <a:rPr lang="ru-RU" sz="1600" dirty="0" smtClean="0">
                <a:solidFill>
                  <a:srgbClr val="002060"/>
                </a:solidFill>
              </a:rPr>
              <a:t> Елена Валерьевна</a:t>
            </a:r>
          </a:p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ГОУ школа №106 Санкт - Петербурга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-39"/>
          <a:stretch>
            <a:fillRect/>
          </a:stretch>
        </p:blipFill>
        <p:spPr bwMode="auto">
          <a:xfrm>
            <a:off x="0" y="0"/>
            <a:ext cx="9144001" cy="6881234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620688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30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476672"/>
            <a:ext cx="781236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Какое произведение лишнее в этом ряду:</a:t>
            </a:r>
          </a:p>
          <a:p>
            <a:pPr algn="ctr"/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«Гадкий утёнок»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«Золушка»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«Свинопас»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«Огниво»</a:t>
            </a:r>
          </a:p>
          <a:p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endParaRPr lang="ru-RU" dirty="0"/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388424" y="6021288"/>
            <a:ext cx="576064" cy="720080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75656" y="2132856"/>
            <a:ext cx="6657975" cy="372427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-39"/>
          <a:stretch>
            <a:fillRect/>
          </a:stretch>
        </p:blipFill>
        <p:spPr bwMode="auto">
          <a:xfrm>
            <a:off x="0" y="0"/>
            <a:ext cx="9144001" cy="6881234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620688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40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188640"/>
            <a:ext cx="781236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Определите жанр произведения «Косточка»:</a:t>
            </a:r>
          </a:p>
          <a:p>
            <a:pPr algn="ctr"/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рассказ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басня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стихотворение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быль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сказка</a:t>
            </a:r>
          </a:p>
          <a:p>
            <a:endParaRPr lang="ru-RU" dirty="0"/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388424" y="6021288"/>
            <a:ext cx="576064" cy="720080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1880" y="1628800"/>
            <a:ext cx="3528392" cy="423506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635896" y="5949280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Быль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-39"/>
          <a:stretch>
            <a:fillRect/>
          </a:stretch>
        </p:blipFill>
        <p:spPr bwMode="auto">
          <a:xfrm>
            <a:off x="0" y="0"/>
            <a:ext cx="9144001" cy="6881234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620688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50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188640"/>
            <a:ext cx="781236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К какому произведению подходит пословица:</a:t>
            </a:r>
            <a:r>
              <a:rPr lang="ru-RU" sz="4000" dirty="0" smtClean="0"/>
              <a:t> </a:t>
            </a:r>
          </a:p>
          <a:p>
            <a:pPr algn="ctr"/>
            <a:endParaRPr lang="ru-RU" sz="4000" dirty="0" smtClean="0"/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Будешь почитать отца и мать, узнаешь почет и от своего сына. </a:t>
            </a:r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pPr algn="ctr"/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endParaRPr lang="ru-RU" dirty="0"/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388424" y="6021288"/>
            <a:ext cx="576064" cy="720080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187624" y="2204864"/>
            <a:ext cx="7561856" cy="20162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Century Schoolbook" pitchFamily="18" charset="0"/>
              </a:rPr>
              <a:t>«Старый дед и внучек»</a:t>
            </a:r>
            <a:endParaRPr lang="ru-RU" sz="4800" dirty="0">
              <a:solidFill>
                <a:srgbClr val="00206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-39"/>
          <a:stretch>
            <a:fillRect/>
          </a:stretch>
        </p:blipFill>
        <p:spPr bwMode="auto">
          <a:xfrm>
            <a:off x="0" y="0"/>
            <a:ext cx="9144001" cy="6881234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620688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10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188640"/>
            <a:ext cx="781236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Продолжи математический закон:</a:t>
            </a:r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От перестановки слагаемых ... </a:t>
            </a:r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pPr algn="ctr"/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endParaRPr lang="ru-RU" dirty="0"/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388424" y="6021288"/>
            <a:ext cx="576064" cy="720080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1844824"/>
            <a:ext cx="7310336" cy="22322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Century Schoolbook" pitchFamily="18" charset="0"/>
              </a:rPr>
              <a:t>От перестановки слагаемых сумма не меняется</a:t>
            </a:r>
            <a:endParaRPr lang="ru-RU" sz="4800" dirty="0">
              <a:solidFill>
                <a:srgbClr val="00206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-39"/>
          <a:stretch>
            <a:fillRect/>
          </a:stretch>
        </p:blipFill>
        <p:spPr bwMode="auto">
          <a:xfrm>
            <a:off x="0" y="0"/>
            <a:ext cx="9144001" cy="6881234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620688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20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188640"/>
            <a:ext cx="781236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Продолжи правило:</a:t>
            </a:r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Чтобы найти неизвестную часть... </a:t>
            </a:r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pPr algn="ctr"/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endParaRPr lang="ru-RU" dirty="0"/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388424" y="6021288"/>
            <a:ext cx="576064" cy="720080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980728"/>
            <a:ext cx="7524328" cy="43924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Century Schoolbook" pitchFamily="18" charset="0"/>
              </a:rPr>
              <a:t>Чтобы найти неизвестную часть, нужно из целого вычесть известную часть</a:t>
            </a:r>
            <a:endParaRPr lang="ru-RU" sz="4800" dirty="0">
              <a:solidFill>
                <a:srgbClr val="00206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-39"/>
          <a:stretch>
            <a:fillRect/>
          </a:stretch>
        </p:blipFill>
        <p:spPr bwMode="auto">
          <a:xfrm>
            <a:off x="0" y="0"/>
            <a:ext cx="9144001" cy="6881234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620688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30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188640"/>
            <a:ext cx="781236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Назови уравнение, в котором нужно найти неизвестное вычитаемое:</a:t>
            </a:r>
          </a:p>
          <a:p>
            <a:pPr algn="ctr"/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Х + 7 = 12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Х – 5 = 11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6 + Х = 14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14 – Х = 8</a:t>
            </a:r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endParaRPr lang="ru-RU" dirty="0"/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388424" y="6021288"/>
            <a:ext cx="576064" cy="720080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2564904"/>
            <a:ext cx="6408712" cy="3600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Century Schoolbook" pitchFamily="18" charset="0"/>
              </a:rPr>
              <a:t>14 – Х = 8</a:t>
            </a:r>
            <a:endParaRPr lang="ru-RU" sz="4800" dirty="0">
              <a:solidFill>
                <a:srgbClr val="00206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-39"/>
          <a:stretch>
            <a:fillRect/>
          </a:stretch>
        </p:blipFill>
        <p:spPr bwMode="auto">
          <a:xfrm>
            <a:off x="0" y="0"/>
            <a:ext cx="9144001" cy="6881234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40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1"/>
            <a:ext cx="8964488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entury Schoolbook" pitchFamily="18" charset="0"/>
              </a:rPr>
              <a:t>      Выбери правильное           решение для задачи: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В автобусе ехало 8 мальчиков, а девочек на 3 меньше. Сколько всего детей было в автобусе?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8 + 3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8 – 3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8 + (8 + 3)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8 + (8 - 3)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(8 - 3) + (8 +3) </a:t>
            </a:r>
            <a:endParaRPr lang="ru-RU" sz="4000" dirty="0" smtClean="0"/>
          </a:p>
          <a:p>
            <a:pPr algn="ctr"/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endParaRPr lang="ru-RU" dirty="0"/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388424" y="6021288"/>
            <a:ext cx="576064" cy="720080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3284984"/>
            <a:ext cx="6192688" cy="31683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Century Schoolbook" pitchFamily="18" charset="0"/>
              </a:rPr>
              <a:t>8 + (8 – 3)= 13</a:t>
            </a:r>
            <a:endParaRPr lang="ru-RU" sz="4800" dirty="0">
              <a:solidFill>
                <a:srgbClr val="00206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-39"/>
          <a:stretch>
            <a:fillRect/>
          </a:stretch>
        </p:blipFill>
        <p:spPr bwMode="auto">
          <a:xfrm>
            <a:off x="0" y="-23234"/>
            <a:ext cx="9144001" cy="6881234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50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476671"/>
            <a:ext cx="810039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entury Schoolbook" pitchFamily="18" charset="0"/>
              </a:rPr>
              <a:t>      Сколько на рисунке квадратов:</a:t>
            </a:r>
          </a:p>
          <a:p>
            <a:pPr algn="ctr"/>
            <a:endParaRPr lang="ru-RU" sz="36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pPr algn="ctr"/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endParaRPr lang="ru-RU" dirty="0"/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388424" y="6021288"/>
            <a:ext cx="576064" cy="720080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1988840"/>
            <a:ext cx="4536504" cy="453650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>
            <a:stCxn id="8" idx="0"/>
            <a:endCxn id="8" idx="2"/>
          </p:cNvCxnSpPr>
          <p:nvPr/>
        </p:nvCxnSpPr>
        <p:spPr>
          <a:xfrm rot="16200000" flipH="1">
            <a:off x="2555776" y="4257092"/>
            <a:ext cx="453650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55776" y="4293096"/>
            <a:ext cx="453650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2555776" y="3140968"/>
            <a:ext cx="230425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555776" y="3140968"/>
            <a:ext cx="223224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331640" y="1844824"/>
            <a:ext cx="6192688" cy="48965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Century Schoolbook" pitchFamily="18" charset="0"/>
              </a:rPr>
              <a:t>9</a:t>
            </a:r>
            <a:endParaRPr lang="ru-RU" sz="4800" dirty="0">
              <a:solidFill>
                <a:srgbClr val="00206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-39"/>
          <a:stretch>
            <a:fillRect/>
          </a:stretch>
        </p:blipFill>
        <p:spPr bwMode="auto">
          <a:xfrm>
            <a:off x="0" y="0"/>
            <a:ext cx="9144001" cy="6881234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10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entury Schoolbook" pitchFamily="18" charset="0"/>
              </a:rPr>
              <a:t>      Найди лишний объект в ряду:</a:t>
            </a:r>
          </a:p>
          <a:p>
            <a:pPr algn="ctr"/>
            <a:endParaRPr lang="ru-RU" sz="36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вода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камень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воздух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дерево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вулкан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 </a:t>
            </a:r>
            <a:endParaRPr lang="ru-RU" sz="5400" dirty="0" smtClean="0"/>
          </a:p>
          <a:p>
            <a:pPr algn="ctr"/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endParaRPr lang="ru-RU" dirty="0"/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388424" y="6021288"/>
            <a:ext cx="576064" cy="720080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55642" y="1412776"/>
            <a:ext cx="6947925" cy="5210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-39"/>
          <a:stretch>
            <a:fillRect/>
          </a:stretch>
        </p:blipFill>
        <p:spPr bwMode="auto">
          <a:xfrm>
            <a:off x="0" y="0"/>
            <a:ext cx="9144001" cy="6881234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20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entury Schoolbook" pitchFamily="18" charset="0"/>
              </a:rPr>
              <a:t>Что лишнее:</a:t>
            </a:r>
          </a:p>
          <a:p>
            <a:pPr algn="ctr"/>
            <a:endParaRPr lang="ru-RU" sz="36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Солнце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Марс</a:t>
            </a:r>
            <a:b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</a:br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Венера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Сатурн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Меркурий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 </a:t>
            </a:r>
            <a:endParaRPr lang="ru-RU" sz="5400" dirty="0" smtClean="0"/>
          </a:p>
          <a:p>
            <a:pPr algn="ctr"/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endParaRPr lang="ru-RU" dirty="0"/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388424" y="6021288"/>
            <a:ext cx="576064" cy="720080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51720" y="1052736"/>
            <a:ext cx="5792727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-39"/>
          <a:stretch>
            <a:fillRect/>
          </a:stretch>
        </p:blipFill>
        <p:spPr bwMode="auto">
          <a:xfrm>
            <a:off x="-1" y="-23234"/>
            <a:ext cx="9144001" cy="6881234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79512" y="332656"/>
            <a:ext cx="2952328" cy="13681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Русский язык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1988840"/>
            <a:ext cx="2952328" cy="13681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Литературное чтение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3645024"/>
            <a:ext cx="2952328" cy="13681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Математика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9512" y="5301208"/>
            <a:ext cx="2952328" cy="13681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Окружающий мир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>
            <a:hlinkClick r:id="rId3" action="ppaction://hlinksldjump"/>
          </p:cNvPr>
          <p:cNvSpPr/>
          <p:nvPr/>
        </p:nvSpPr>
        <p:spPr>
          <a:xfrm>
            <a:off x="3347864" y="476672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10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19" name="Прямоугольник 18">
            <a:hlinkClick r:id="rId4" action="ppaction://hlinksldjump"/>
          </p:cNvPr>
          <p:cNvSpPr/>
          <p:nvPr/>
        </p:nvSpPr>
        <p:spPr>
          <a:xfrm>
            <a:off x="4499992" y="476672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20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0" name="Прямоугольник 19">
            <a:hlinkClick r:id="rId5" action="ppaction://hlinksldjump"/>
          </p:cNvPr>
          <p:cNvSpPr/>
          <p:nvPr/>
        </p:nvSpPr>
        <p:spPr>
          <a:xfrm>
            <a:off x="5652120" y="476672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30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1" name="Прямоугольник 20">
            <a:hlinkClick r:id="rId6" action="ppaction://hlinksldjump"/>
          </p:cNvPr>
          <p:cNvSpPr/>
          <p:nvPr/>
        </p:nvSpPr>
        <p:spPr>
          <a:xfrm>
            <a:off x="6804248" y="476672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40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2" name="Прямоугольник 21">
            <a:hlinkClick r:id="rId7" action="ppaction://hlinksldjump"/>
          </p:cNvPr>
          <p:cNvSpPr/>
          <p:nvPr/>
        </p:nvSpPr>
        <p:spPr>
          <a:xfrm>
            <a:off x="7956376" y="476672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50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3" name="Прямоугольник 22">
            <a:hlinkClick r:id="rId8" action="ppaction://hlinksldjump"/>
          </p:cNvPr>
          <p:cNvSpPr/>
          <p:nvPr/>
        </p:nvSpPr>
        <p:spPr>
          <a:xfrm>
            <a:off x="3347864" y="2132856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10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24" name="Прямоугольник 23">
            <a:hlinkClick r:id="rId9" action="ppaction://hlinksldjump"/>
          </p:cNvPr>
          <p:cNvSpPr/>
          <p:nvPr/>
        </p:nvSpPr>
        <p:spPr>
          <a:xfrm>
            <a:off x="3347864" y="3861048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10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24">
            <a:hlinkClick r:id="rId10" action="ppaction://hlinksldjump"/>
          </p:cNvPr>
          <p:cNvSpPr/>
          <p:nvPr/>
        </p:nvSpPr>
        <p:spPr>
          <a:xfrm>
            <a:off x="3347864" y="5517232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10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26" name="Прямоугольник 25">
            <a:hlinkClick r:id="rId11" action="ppaction://hlinksldjump"/>
          </p:cNvPr>
          <p:cNvSpPr/>
          <p:nvPr/>
        </p:nvSpPr>
        <p:spPr>
          <a:xfrm>
            <a:off x="4499992" y="3861048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20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7" name="Прямоугольник 26">
            <a:hlinkClick r:id="rId12" action="ppaction://hlinksldjump"/>
          </p:cNvPr>
          <p:cNvSpPr/>
          <p:nvPr/>
        </p:nvSpPr>
        <p:spPr>
          <a:xfrm>
            <a:off x="4499992" y="2132856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20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8" name="Прямоугольник 27">
            <a:hlinkClick r:id="rId13" action="ppaction://hlinksldjump"/>
          </p:cNvPr>
          <p:cNvSpPr/>
          <p:nvPr/>
        </p:nvSpPr>
        <p:spPr>
          <a:xfrm>
            <a:off x="4499992" y="5517232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20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9" name="Прямоугольник 28">
            <a:hlinkClick r:id="rId14" action="ppaction://hlinksldjump"/>
          </p:cNvPr>
          <p:cNvSpPr/>
          <p:nvPr/>
        </p:nvSpPr>
        <p:spPr>
          <a:xfrm>
            <a:off x="5652120" y="5517232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30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0" name="Прямоугольник 29">
            <a:hlinkClick r:id="rId15" action="ppaction://hlinksldjump"/>
          </p:cNvPr>
          <p:cNvSpPr/>
          <p:nvPr/>
        </p:nvSpPr>
        <p:spPr>
          <a:xfrm>
            <a:off x="5652120" y="3861048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30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1" name="Прямоугольник 30">
            <a:hlinkClick r:id="rId16" action="ppaction://hlinksldjump"/>
          </p:cNvPr>
          <p:cNvSpPr/>
          <p:nvPr/>
        </p:nvSpPr>
        <p:spPr>
          <a:xfrm>
            <a:off x="5652120" y="2132856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30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2" name="Прямоугольник 31">
            <a:hlinkClick r:id="rId17" action="ppaction://hlinksldjump"/>
          </p:cNvPr>
          <p:cNvSpPr/>
          <p:nvPr/>
        </p:nvSpPr>
        <p:spPr>
          <a:xfrm>
            <a:off x="6804248" y="2132856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40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3" name="Прямоугольник 32">
            <a:hlinkClick r:id="rId18" action="ppaction://hlinksldjump"/>
          </p:cNvPr>
          <p:cNvSpPr/>
          <p:nvPr/>
        </p:nvSpPr>
        <p:spPr>
          <a:xfrm>
            <a:off x="6804248" y="3861048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40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4" name="Прямоугольник 33">
            <a:hlinkClick r:id="rId19" action="ppaction://hlinksldjump"/>
          </p:cNvPr>
          <p:cNvSpPr/>
          <p:nvPr/>
        </p:nvSpPr>
        <p:spPr>
          <a:xfrm>
            <a:off x="6804248" y="5517232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40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5" name="Прямоугольник 34">
            <a:hlinkClick r:id="rId20" action="ppaction://hlinksldjump"/>
          </p:cNvPr>
          <p:cNvSpPr/>
          <p:nvPr/>
        </p:nvSpPr>
        <p:spPr>
          <a:xfrm>
            <a:off x="7956376" y="2132856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50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6" name="Прямоугольник 35">
            <a:hlinkClick r:id="rId21" action="ppaction://hlinksldjump"/>
          </p:cNvPr>
          <p:cNvSpPr/>
          <p:nvPr/>
        </p:nvSpPr>
        <p:spPr>
          <a:xfrm>
            <a:off x="7956376" y="3861048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50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7" name="Прямоугольник 36">
            <a:hlinkClick r:id="rId22" action="ppaction://hlinksldjump"/>
          </p:cNvPr>
          <p:cNvSpPr/>
          <p:nvPr/>
        </p:nvSpPr>
        <p:spPr>
          <a:xfrm>
            <a:off x="7956376" y="5517232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50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-39"/>
          <a:stretch>
            <a:fillRect/>
          </a:stretch>
        </p:blipFill>
        <p:spPr bwMode="auto">
          <a:xfrm>
            <a:off x="0" y="0"/>
            <a:ext cx="9144001" cy="6881234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30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entury Schoolbook" pitchFamily="18" charset="0"/>
              </a:rPr>
              <a:t>           Какой из признаков не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entury Schoolbook" pitchFamily="18" charset="0"/>
              </a:rPr>
              <a:t>           является признаком объектов  живой природы:</a:t>
            </a:r>
          </a:p>
          <a:p>
            <a:endParaRPr lang="ru-RU" sz="36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рождение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умирание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рост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хождение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развитие </a:t>
            </a:r>
            <a:endParaRPr lang="ru-RU" sz="5400" dirty="0" smtClean="0"/>
          </a:p>
          <a:p>
            <a:pPr algn="ctr"/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endParaRPr lang="ru-RU" dirty="0"/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388424" y="6021288"/>
            <a:ext cx="576064" cy="720080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1844824"/>
            <a:ext cx="6192688" cy="48965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Century Schoolbook" pitchFamily="18" charset="0"/>
              </a:rPr>
              <a:t>хождение</a:t>
            </a:r>
            <a:endParaRPr lang="ru-RU" sz="4800" dirty="0">
              <a:solidFill>
                <a:srgbClr val="00206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-39"/>
          <a:stretch>
            <a:fillRect/>
          </a:stretch>
        </p:blipFill>
        <p:spPr bwMode="auto">
          <a:xfrm>
            <a:off x="0" y="0"/>
            <a:ext cx="9144001" cy="6881234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40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8463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entury Schoolbook" pitchFamily="18" charset="0"/>
              </a:rPr>
              <a:t>           Какое из этих государств     граничит с Россией:</a:t>
            </a:r>
          </a:p>
          <a:p>
            <a:pPr algn="ctr"/>
            <a:endParaRPr lang="ru-RU" sz="36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Италия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Франция</a:t>
            </a:r>
            <a:b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</a:br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Индия</a:t>
            </a:r>
            <a:b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</a:br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Эстония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Швеция</a:t>
            </a:r>
          </a:p>
          <a:p>
            <a:pPr algn="ctr"/>
            <a:endParaRPr lang="ru-RU" sz="5400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 </a:t>
            </a:r>
            <a:endParaRPr lang="ru-RU" sz="5400" dirty="0" smtClean="0"/>
          </a:p>
          <a:p>
            <a:pPr algn="ctr"/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endParaRPr lang="ru-RU" dirty="0"/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388424" y="6021288"/>
            <a:ext cx="576064" cy="720080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35696" y="1484784"/>
            <a:ext cx="5706211" cy="4279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547664" y="5949280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Эстония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-39"/>
          <a:stretch>
            <a:fillRect/>
          </a:stretch>
        </p:blipFill>
        <p:spPr bwMode="auto">
          <a:xfrm>
            <a:off x="0" y="0"/>
            <a:ext cx="9144001" cy="6881234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50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8463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entury Schoolbook" pitchFamily="18" charset="0"/>
              </a:rPr>
              <a:t>           Какого моря нет на карте:</a:t>
            </a:r>
          </a:p>
          <a:p>
            <a:pPr algn="ctr"/>
            <a:endParaRPr lang="ru-RU" sz="36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Чёрное море</a:t>
            </a:r>
            <a:b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</a:br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Белое море</a:t>
            </a:r>
            <a:b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</a:br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Красное море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Зелёное море</a:t>
            </a:r>
            <a:b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</a:br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Жёлтое море</a:t>
            </a:r>
          </a:p>
          <a:p>
            <a:pPr algn="ctr"/>
            <a:endParaRPr lang="ru-RU" sz="36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pPr algn="ctr"/>
            <a:endParaRPr lang="ru-RU" sz="5400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Century Schoolbook" pitchFamily="18" charset="0"/>
              </a:rPr>
              <a:t> </a:t>
            </a:r>
            <a:endParaRPr lang="ru-RU" sz="5400" dirty="0" smtClean="0"/>
          </a:p>
          <a:p>
            <a:pPr algn="ctr"/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endParaRPr lang="ru-RU" dirty="0"/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388424" y="6021288"/>
            <a:ext cx="576064" cy="720080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691680" y="1124744"/>
            <a:ext cx="6192688" cy="48965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Century Schoolbook" pitchFamily="18" charset="0"/>
              </a:rPr>
              <a:t>Зелёное море</a:t>
            </a:r>
            <a:endParaRPr lang="ru-RU" sz="4800" dirty="0">
              <a:solidFill>
                <a:srgbClr val="00206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-39"/>
          <a:stretch>
            <a:fillRect/>
          </a:stretch>
        </p:blipFill>
        <p:spPr bwMode="auto">
          <a:xfrm>
            <a:off x="0" y="0"/>
            <a:ext cx="9144001" cy="6881234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620688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10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116632"/>
            <a:ext cx="9036496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              </a:t>
            </a:r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В каком из этих слов 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           звуков больше, чем букв:</a:t>
            </a:r>
          </a:p>
          <a:p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     якорь                     ливень</a:t>
            </a:r>
          </a:p>
          <a:p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             ель                          пою</a:t>
            </a:r>
            <a:endParaRPr lang="ru-RU" sz="4000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 </a:t>
            </a:r>
          </a:p>
          <a:p>
            <a:endParaRPr lang="ru-RU" sz="4000" i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1971378"/>
            <a:ext cx="7632848" cy="4741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88424" y="6021288"/>
            <a:ext cx="576064" cy="720080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-39"/>
          <a:stretch>
            <a:fillRect/>
          </a:stretch>
        </p:blipFill>
        <p:spPr bwMode="auto">
          <a:xfrm>
            <a:off x="0" y="0"/>
            <a:ext cx="9144001" cy="6881234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620688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20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692696"/>
            <a:ext cx="730830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               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187624" y="116632"/>
            <a:ext cx="795637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 Назовите слово, в которое нужно вставить букву </a:t>
            </a:r>
            <a:r>
              <a:rPr lang="ru-RU" sz="4000" b="1" dirty="0" smtClean="0">
                <a:solidFill>
                  <a:srgbClr val="FF0000"/>
                </a:solidFill>
                <a:latin typeface="Century Schoolbook" pitchFamily="18" charset="0"/>
              </a:rPr>
              <a:t>а</a:t>
            </a:r>
          </a:p>
          <a:p>
            <a:pPr algn="ctr"/>
            <a:endParaRPr lang="ru-RU" sz="4000" b="1" dirty="0" smtClean="0">
              <a:solidFill>
                <a:srgbClr val="FF0000"/>
              </a:solidFill>
              <a:latin typeface="Century Schoolbook" pitchFamily="18" charset="0"/>
            </a:endParaRPr>
          </a:p>
          <a:p>
            <a:r>
              <a:rPr lang="ru-RU" sz="4000" b="1" dirty="0" err="1" smtClean="0">
                <a:solidFill>
                  <a:srgbClr val="002060"/>
                </a:solidFill>
                <a:latin typeface="Century Schoolbook" pitchFamily="18" charset="0"/>
              </a:rPr>
              <a:t>к_рова</a:t>
            </a:r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                 </a:t>
            </a:r>
            <a:r>
              <a:rPr lang="ru-RU" sz="4000" b="1" dirty="0" err="1" smtClean="0">
                <a:solidFill>
                  <a:srgbClr val="002060"/>
                </a:solidFill>
                <a:latin typeface="Century Schoolbook" pitchFamily="18" charset="0"/>
              </a:rPr>
              <a:t>с_рока</a:t>
            </a:r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 </a:t>
            </a:r>
          </a:p>
          <a:p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r>
              <a:rPr lang="ru-RU" sz="4000" b="1" dirty="0" err="1" smtClean="0">
                <a:solidFill>
                  <a:srgbClr val="002060"/>
                </a:solidFill>
                <a:latin typeface="Century Schoolbook" pitchFamily="18" charset="0"/>
              </a:rPr>
              <a:t>бар_бан</a:t>
            </a:r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               </a:t>
            </a:r>
            <a:r>
              <a:rPr lang="ru-RU" sz="4000" b="1" dirty="0" err="1" smtClean="0">
                <a:solidFill>
                  <a:srgbClr val="002060"/>
                </a:solidFill>
                <a:latin typeface="Century Schoolbook" pitchFamily="18" charset="0"/>
              </a:rPr>
              <a:t>пр_гулка</a:t>
            </a:r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      </a:t>
            </a:r>
          </a:p>
          <a:p>
            <a:pPr algn="ctr"/>
            <a:endParaRPr lang="ru-RU" sz="4000" b="1" dirty="0" smtClean="0">
              <a:solidFill>
                <a:srgbClr val="FF0000"/>
              </a:solidFill>
              <a:latin typeface="Century Schoolbook" pitchFamily="18" charset="0"/>
            </a:endParaRPr>
          </a:p>
          <a:p>
            <a:pPr algn="ctr"/>
            <a:endParaRPr lang="ru-RU" sz="4000" b="1" dirty="0" smtClean="0">
              <a:solidFill>
                <a:srgbClr val="FF0000"/>
              </a:solidFill>
              <a:latin typeface="Century Schoolbook" pitchFamily="18" charset="0"/>
            </a:endParaRP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35696" y="1484784"/>
            <a:ext cx="5721127" cy="5184576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388424" y="6021288"/>
            <a:ext cx="576064" cy="720080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-39"/>
          <a:stretch>
            <a:fillRect/>
          </a:stretch>
        </p:blipFill>
        <p:spPr bwMode="auto">
          <a:xfrm>
            <a:off x="0" y="0"/>
            <a:ext cx="9144001" cy="6881234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620688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30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88640"/>
            <a:ext cx="91440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               </a:t>
            </a:r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В каком из этих слов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              ударение поставлено 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                           неверно:</a:t>
            </a:r>
          </a:p>
          <a:p>
            <a:endParaRPr lang="ru-RU" sz="4000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 абажур                          щавель</a:t>
            </a:r>
          </a:p>
          <a:p>
            <a:endParaRPr lang="ru-RU" sz="4000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       портфель              эскимо </a:t>
            </a:r>
            <a:endParaRPr lang="ru-RU" dirty="0" smtClean="0"/>
          </a:p>
          <a:p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 flipH="1" flipV="1">
            <a:off x="1547664" y="2636912"/>
            <a:ext cx="288032" cy="14401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6228184" y="2636912"/>
            <a:ext cx="288032" cy="14401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699792" y="3789040"/>
            <a:ext cx="288032" cy="14401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6876256" y="3789040"/>
            <a:ext cx="288032" cy="14401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67744" y="1556792"/>
            <a:ext cx="5760640" cy="507656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1" name="Управляющая кнопка: домой 10">
            <a:hlinkClick r:id="rId4" action="ppaction://hlinksldjump" highlightClick="1"/>
          </p:cNvPr>
          <p:cNvSpPr/>
          <p:nvPr/>
        </p:nvSpPr>
        <p:spPr>
          <a:xfrm>
            <a:off x="8388424" y="6021288"/>
            <a:ext cx="576064" cy="720080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-39"/>
          <a:stretch>
            <a:fillRect/>
          </a:stretch>
        </p:blipFill>
        <p:spPr bwMode="auto">
          <a:xfrm>
            <a:off x="0" y="0"/>
            <a:ext cx="9144001" cy="6881234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620688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40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76672"/>
            <a:ext cx="9144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              </a:t>
            </a:r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В каком из этих слов все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                    согласные мягкие:</a:t>
            </a:r>
          </a:p>
          <a:p>
            <a:endParaRPr lang="ru-RU" sz="4000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 </a:t>
            </a:r>
            <a:r>
              <a:rPr lang="ru-RU" sz="5400" i="1" dirty="0" smtClean="0">
                <a:solidFill>
                  <a:srgbClr val="002060"/>
                </a:solidFill>
                <a:latin typeface="Century Schoolbook" pitchFamily="18" charset="0"/>
              </a:rPr>
              <a:t>рябина         тишь</a:t>
            </a:r>
          </a:p>
          <a:p>
            <a:r>
              <a:rPr lang="ru-RU" sz="5400" i="1" dirty="0" smtClean="0">
                <a:solidFill>
                  <a:srgbClr val="002060"/>
                </a:solidFill>
                <a:latin typeface="Century Schoolbook" pitchFamily="18" charset="0"/>
              </a:rPr>
              <a:t>   соловей             листики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712" y="1844824"/>
            <a:ext cx="4824536" cy="482453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88424" y="6021288"/>
            <a:ext cx="576064" cy="720080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-39"/>
          <a:stretch>
            <a:fillRect/>
          </a:stretch>
        </p:blipFill>
        <p:spPr bwMode="auto">
          <a:xfrm>
            <a:off x="0" y="0"/>
            <a:ext cx="9144001" cy="6881234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620688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50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16632"/>
            <a:ext cx="896448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               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476672"/>
            <a:ext cx="91440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           </a:t>
            </a:r>
            <a:r>
              <a:rPr lang="ru-RU" sz="3600" b="1" dirty="0" smtClean="0">
                <a:solidFill>
                  <a:srgbClr val="002060"/>
                </a:solidFill>
                <a:latin typeface="Century Schoolbook" pitchFamily="18" charset="0"/>
              </a:rPr>
              <a:t>На сколько предложений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entury Schoolbook" pitchFamily="18" charset="0"/>
              </a:rPr>
              <a:t>        можно разбить данную запись:</a:t>
            </a:r>
          </a:p>
          <a:p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r>
              <a:rPr lang="ru-RU" sz="4000" dirty="0" err="1" smtClean="0">
                <a:solidFill>
                  <a:srgbClr val="002060"/>
                </a:solidFill>
                <a:latin typeface="Century Schoolbook" pitchFamily="18" charset="0"/>
              </a:rPr>
              <a:t>вотиканикулынаступаютдниотдыхаребятапоедуткморюсчастливогопути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1916832"/>
            <a:ext cx="8821488" cy="25202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dirty="0" smtClean="0">
                <a:solidFill>
                  <a:srgbClr val="002060"/>
                </a:solidFill>
                <a:latin typeface="Century Schoolbook" pitchFamily="18" charset="0"/>
              </a:rPr>
              <a:t>  Вот и каникулы. Наступают дни отдыха. Ребята поедут к морю. Счастливого пути!</a:t>
            </a:r>
            <a:r>
              <a:rPr lang="ru-RU" sz="4800" dirty="0" smtClean="0">
                <a:latin typeface="Century Schoolbook" pitchFamily="18" charset="0"/>
              </a:rPr>
              <a:t> </a:t>
            </a:r>
            <a:endParaRPr lang="ru-RU" sz="4800" dirty="0">
              <a:latin typeface="Century Schoolbook" pitchFamily="18" charset="0"/>
            </a:endParaRPr>
          </a:p>
        </p:txBody>
      </p:sp>
      <p:sp>
        <p:nvSpPr>
          <p:cNvPr id="14" name="Управляющая кнопка: домой 13">
            <a:hlinkClick r:id="rId3" action="ppaction://hlinksldjump" highlightClick="1"/>
          </p:cNvPr>
          <p:cNvSpPr/>
          <p:nvPr/>
        </p:nvSpPr>
        <p:spPr>
          <a:xfrm>
            <a:off x="8388424" y="6021288"/>
            <a:ext cx="576064" cy="720080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3848" y="4509120"/>
            <a:ext cx="3195621" cy="216024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-39"/>
          <a:stretch>
            <a:fillRect/>
          </a:stretch>
        </p:blipFill>
        <p:spPr bwMode="auto">
          <a:xfrm>
            <a:off x="0" y="0"/>
            <a:ext cx="9144001" cy="6881234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620688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10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476672"/>
            <a:ext cx="774035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    </a:t>
            </a:r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Продолжите   пословицу:</a:t>
            </a:r>
          </a:p>
          <a:p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 Без труда…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388424" y="6021288"/>
            <a:ext cx="576064" cy="720080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1844824"/>
            <a:ext cx="8101408" cy="23762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dirty="0" smtClean="0">
                <a:solidFill>
                  <a:srgbClr val="002060"/>
                </a:solidFill>
                <a:latin typeface="Century Schoolbook" pitchFamily="18" charset="0"/>
              </a:rPr>
              <a:t>Без труда не выловишь и рыбку из пруда.</a:t>
            </a:r>
            <a:endParaRPr lang="ru-RU" sz="4800" dirty="0">
              <a:latin typeface="Century Schoolbook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7824" y="3933056"/>
            <a:ext cx="2880320" cy="270750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-39"/>
          <a:stretch>
            <a:fillRect/>
          </a:stretch>
        </p:blipFill>
        <p:spPr bwMode="auto">
          <a:xfrm>
            <a:off x="0" y="0"/>
            <a:ext cx="9144001" cy="6881234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620688"/>
            <a:ext cx="1008112" cy="100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20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476672"/>
            <a:ext cx="781236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   </a:t>
            </a:r>
            <a:r>
              <a:rPr lang="ru-RU" sz="4000" b="1" dirty="0" smtClean="0">
                <a:solidFill>
                  <a:srgbClr val="002060"/>
                </a:solidFill>
                <a:latin typeface="Century Schoolbook" pitchFamily="18" charset="0"/>
              </a:rPr>
              <a:t>Найдите «лишнего» героя:</a:t>
            </a:r>
          </a:p>
          <a:p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endParaRPr lang="ru-RU" sz="4000" b="1" dirty="0" smtClean="0">
              <a:solidFill>
                <a:srgbClr val="002060"/>
              </a:solidFill>
              <a:latin typeface="Century Schoolbook" pitchFamily="18" charset="0"/>
            </a:endParaRPr>
          </a:p>
          <a:p>
            <a:r>
              <a:rPr lang="ru-RU" sz="4000" dirty="0" err="1" smtClean="0">
                <a:solidFill>
                  <a:srgbClr val="002060"/>
                </a:solidFill>
                <a:latin typeface="Century Schoolbook" pitchFamily="18" charset="0"/>
              </a:rPr>
              <a:t>Сиропчик</a:t>
            </a:r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, Винтик, </a:t>
            </a:r>
            <a:r>
              <a:rPr lang="ru-RU" sz="4000" dirty="0" err="1" smtClean="0">
                <a:solidFill>
                  <a:srgbClr val="002060"/>
                </a:solidFill>
                <a:latin typeface="Century Schoolbook" pitchFamily="18" charset="0"/>
              </a:rPr>
              <a:t>Умейка</a:t>
            </a:r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</a:rPr>
              <a:t>, </a:t>
            </a:r>
            <a:r>
              <a:rPr lang="ru-RU" sz="4000" dirty="0" err="1" smtClean="0">
                <a:solidFill>
                  <a:srgbClr val="002060"/>
                </a:solidFill>
                <a:latin typeface="Century Schoolbook" pitchFamily="18" charset="0"/>
              </a:rPr>
              <a:t>Пилюлькин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388424" y="6021288"/>
            <a:ext cx="576064" cy="720080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1988840"/>
            <a:ext cx="7561856" cy="20162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002060"/>
                </a:solidFill>
                <a:latin typeface="Century Schoolbook" pitchFamily="18" charset="0"/>
              </a:rPr>
              <a:t>Умейка</a:t>
            </a:r>
            <a:endParaRPr lang="ru-RU" sz="4800" dirty="0">
              <a:solidFill>
                <a:srgbClr val="002060"/>
              </a:solidFill>
              <a:latin typeface="Century Schoolbook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/>
          <a:srcRect l="4554" t="1796" r="2086" b="20989"/>
          <a:stretch>
            <a:fillRect/>
          </a:stretch>
        </p:blipFill>
        <p:spPr bwMode="auto">
          <a:xfrm>
            <a:off x="3491880" y="3573016"/>
            <a:ext cx="2952328" cy="309634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451</Words>
  <Application>Microsoft Office PowerPoint</Application>
  <PresentationFormat>Экран (4:3)</PresentationFormat>
  <Paragraphs>185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Гоша</dc:creator>
  <cp:lastModifiedBy>ГОУ школа№106</cp:lastModifiedBy>
  <cp:revision>74</cp:revision>
  <dcterms:created xsi:type="dcterms:W3CDTF">2011-05-21T11:07:11Z</dcterms:created>
  <dcterms:modified xsi:type="dcterms:W3CDTF">2012-07-30T16:25:06Z</dcterms:modified>
</cp:coreProperties>
</file>