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6" r:id="rId6"/>
    <p:sldId id="267" r:id="rId7"/>
    <p:sldId id="260" r:id="rId8"/>
    <p:sldId id="261" r:id="rId9"/>
    <p:sldId id="268" r:id="rId10"/>
    <p:sldId id="262" r:id="rId11"/>
    <p:sldId id="263" r:id="rId12"/>
    <p:sldId id="264" r:id="rId13"/>
    <p:sldId id="269" r:id="rId14"/>
    <p:sldId id="265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086CD3-5ED4-4426-B9B5-4AEE0B5FD910}" type="datetimeFigureOut">
              <a:rPr lang="ru-RU" smtClean="0"/>
              <a:t>31.07.2012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67686D-CA2C-473D-98BD-0CB9D35DB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01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31.07.2012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31.07.2012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31.07.2012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31.07.2012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31.07.2012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31.07.2012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31.07.2012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31.07.2012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31.07.2012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31.07.2012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31.07.2012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31.07.2012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348880"/>
            <a:ext cx="7772400" cy="1828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Презентация к уроку биологии</a:t>
            </a:r>
            <a:br>
              <a:rPr lang="ru-RU" dirty="0" smtClean="0"/>
            </a:br>
            <a:r>
              <a:rPr lang="ru-RU" dirty="0" smtClean="0"/>
              <a:t>Анализаторы (органы чувств), их строения и функции, зрительный анализатор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36096" y="5085184"/>
            <a:ext cx="3096344" cy="1296144"/>
          </a:xfrm>
        </p:spPr>
        <p:txBody>
          <a:bodyPr/>
          <a:lstStyle/>
          <a:p>
            <a:pPr algn="l"/>
            <a:r>
              <a:rPr lang="ru-RU" dirty="0" smtClean="0"/>
              <a:t>Учитель биологии </a:t>
            </a:r>
          </a:p>
          <a:p>
            <a:pPr algn="l"/>
            <a:r>
              <a:rPr lang="ru-RU" dirty="0" smtClean="0"/>
              <a:t>МАОУ « Лицей № 15</a:t>
            </a:r>
          </a:p>
          <a:p>
            <a:pPr algn="l"/>
            <a:r>
              <a:rPr lang="ru-RU" dirty="0"/>
              <a:t>г</a:t>
            </a:r>
            <a:r>
              <a:rPr lang="ru-RU" dirty="0" smtClean="0"/>
              <a:t>. Мытищи</a:t>
            </a:r>
          </a:p>
          <a:p>
            <a:pPr algn="l"/>
            <a:r>
              <a:rPr lang="ru-RU" dirty="0" err="1" smtClean="0"/>
              <a:t>Стоцкая</a:t>
            </a:r>
            <a:r>
              <a:rPr lang="ru-RU" dirty="0" smtClean="0"/>
              <a:t> М.А.</a:t>
            </a:r>
            <a:endParaRPr lang="ru-RU" dirty="0"/>
          </a:p>
        </p:txBody>
      </p:sp>
      <p:pic>
        <p:nvPicPr>
          <p:cNvPr id="7170" name="Picture 2" descr="C:\Users\Owner\Desktop\для призентации\0018-015-Analizator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56552"/>
            <a:ext cx="4046092" cy="2997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011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530352"/>
            <a:ext cx="8363272" cy="592298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Вспомогательный</a:t>
            </a:r>
          </a:p>
          <a:p>
            <a:pPr marL="0" indent="0">
              <a:buNone/>
            </a:pPr>
            <a:r>
              <a:rPr lang="ru-RU" dirty="0" smtClean="0"/>
              <a:t>аппарат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 descr="C:\Users\Owner\Desktop\для призентации\153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937" y="1095431"/>
            <a:ext cx="4869319" cy="3768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Owner\Desktop\для призентации\0003-005-Organ-zrenija-glaz-vosprinimajuschij-otdel-zritelnogo-analizator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95" y="1712104"/>
            <a:ext cx="4211960" cy="4252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48064" y="478783"/>
            <a:ext cx="31101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Глазное яблоко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91178" y="1712104"/>
            <a:ext cx="712049" cy="424272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3892" y="1722124"/>
            <a:ext cx="403567" cy="425274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75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457508"/>
            <a:ext cx="5448928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dirty="0" smtClean="0"/>
              <a:t>Мышцы глазного яблока</a:t>
            </a:r>
            <a:endParaRPr lang="ru-RU" sz="3200" dirty="0"/>
          </a:p>
        </p:txBody>
      </p:sp>
      <p:pic>
        <p:nvPicPr>
          <p:cNvPr id="4098" name="Picture 2" descr="C:\Users\Owner\Desktop\для призентации\right_eye_lateral_view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349" y="1268760"/>
            <a:ext cx="8392462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339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521906" y="501704"/>
            <a:ext cx="8082542" cy="5375568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900" dirty="0" smtClean="0"/>
              <a:t>Глаз </a:t>
            </a:r>
            <a:r>
              <a:rPr lang="ru-RU" sz="2900" dirty="0"/>
              <a:t>работает, как фотоаппарат. С помощью мышц, расположенных в радужке, зрачок может расширяться или сужаться, регулируя количество света, поступающего в глаз. Хрусталик меняет свою кривизну в зависимости от расстояния, на котором находится рассматриваемый предмет. Это автоматическое фокусирующее приспособление, именуемое аккомодацией, позволяет получить на сетчатке четкое изображение данного предмета, поскольку расстояние между хрусталиком и сетчаткой изменить нельзя.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534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95536" y="1772816"/>
            <a:ext cx="4991995" cy="3881730"/>
          </a:xfrm>
        </p:spPr>
        <p:txBody>
          <a:bodyPr/>
          <a:lstStyle/>
          <a:p>
            <a:r>
              <a:rPr lang="ru-RU" dirty="0" smtClean="0"/>
              <a:t>Палочки – рецепторы сумеречного света</a:t>
            </a:r>
          </a:p>
          <a:p>
            <a:r>
              <a:rPr lang="ru-RU" dirty="0" smtClean="0"/>
              <a:t>Колбочки – обладают меньшей светочувствительностью, но способны реагировать на цвета </a:t>
            </a:r>
            <a:endParaRPr lang="ru-RU" dirty="0"/>
          </a:p>
        </p:txBody>
      </p:sp>
      <p:pic>
        <p:nvPicPr>
          <p:cNvPr id="4098" name="Picture 2" descr="C:\Users\Owner\Desktop\для призентации\0004-004-V-setchatke-raspolagajutsja-retseptory-palochki-retseptory-sumerechn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556792"/>
            <a:ext cx="3421440" cy="3500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891685" y="523720"/>
            <a:ext cx="657583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/>
              <a:t>В сетчатке располагаются </a:t>
            </a:r>
            <a:endParaRPr lang="ru-RU" sz="3200" b="1" dirty="0" smtClean="0"/>
          </a:p>
          <a:p>
            <a:pPr algn="ctr"/>
            <a:r>
              <a:rPr lang="ru-RU" sz="3200" b="1" dirty="0" smtClean="0"/>
              <a:t>рецепторы</a:t>
            </a:r>
            <a:r>
              <a:rPr lang="ru-RU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448672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sz="half" idx="1"/>
          </p:nvPr>
        </p:nvSpPr>
        <p:spPr>
          <a:xfrm>
            <a:off x="611560" y="692696"/>
            <a:ext cx="7920880" cy="496185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Наши глаза воспринимают визуальные сигналы: в сетчатке находится около 7 млн. колбочек и 130 млн. палочек. Колбочки содержат зрительный пигмент </a:t>
            </a:r>
            <a:r>
              <a:rPr lang="ru-RU" dirty="0" err="1"/>
              <a:t>иодопсин</a:t>
            </a:r>
            <a:r>
              <a:rPr lang="ru-RU" dirty="0"/>
              <a:t>, позволяющий воспринимать цвета при дневном освещении. Колбочки бывают трех типов, каждый из которых обладает спектральной чувствительностью к красному, зеленому или синему цвету. Палочки благодаря наличию пигмента родопсина воспринимают сумеречный свет, не различая цвета предметов. Под воздействием световых лучей в светочувствительных рецепторах - палочках или колбочках - возникают сложные фотохимические реакции.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2311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55576" y="1051066"/>
            <a:ext cx="7704856" cy="53322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Близорукость (миопия)- это частая патология рефракции глаза при которой изображение предметов формируется ПЕРЕД сетчаткой.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2400" dirty="0" smtClean="0"/>
              <a:t>При </a:t>
            </a:r>
          </a:p>
          <a:p>
            <a:pPr marL="0" indent="0">
              <a:buNone/>
            </a:pPr>
            <a:r>
              <a:rPr lang="ru-RU" sz="2400" dirty="0" smtClean="0"/>
              <a:t>близорукости</a:t>
            </a:r>
          </a:p>
          <a:p>
            <a:pPr marL="0" indent="0">
              <a:buNone/>
            </a:pPr>
            <a:r>
              <a:rPr lang="ru-RU" sz="2400" dirty="0"/>
              <a:t>п</a:t>
            </a:r>
            <a:r>
              <a:rPr lang="ru-RU" sz="2400" dirty="0" smtClean="0"/>
              <a:t>лохо видно </a:t>
            </a:r>
          </a:p>
          <a:p>
            <a:pPr marL="0" indent="0">
              <a:buNone/>
            </a:pPr>
            <a:r>
              <a:rPr lang="ru-RU" sz="2400" dirty="0"/>
              <a:t>у</a:t>
            </a:r>
            <a:r>
              <a:rPr lang="ru-RU" sz="2400" dirty="0" smtClean="0"/>
              <a:t>даленные</a:t>
            </a:r>
          </a:p>
          <a:p>
            <a:pPr marL="0" indent="0">
              <a:buNone/>
            </a:pPr>
            <a:r>
              <a:rPr lang="ru-RU" sz="2400" dirty="0" smtClean="0"/>
              <a:t>предметы</a:t>
            </a:r>
            <a:endParaRPr lang="ru-RU" sz="2400" dirty="0"/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r>
              <a:rPr lang="ru-RU" dirty="0" smtClean="0"/>
              <a:t>	</a:t>
            </a:r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267743" y="453775"/>
            <a:ext cx="42450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Нарушение зрения</a:t>
            </a:r>
            <a:endParaRPr lang="ru-RU" sz="3200" dirty="0"/>
          </a:p>
        </p:txBody>
      </p:sp>
      <p:pic>
        <p:nvPicPr>
          <p:cNvPr id="5122" name="Picture 2" descr="C:\Users\Owner\Desktop\для призентации\1303712130_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708920"/>
            <a:ext cx="6400414" cy="305079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385566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7915084" cy="4724402"/>
          </a:xfrm>
        </p:spPr>
        <p:txBody>
          <a:bodyPr>
            <a:normAutofit/>
          </a:bodyPr>
          <a:lstStyle/>
          <a:p>
            <a:r>
              <a:rPr lang="ru-RU" dirty="0"/>
              <a:t>Дальнозоркость (гиперметропия) – это патология рефракции глаза при которой изображение формируется ЗА сетчаткой.</a:t>
            </a:r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При </a:t>
            </a:r>
          </a:p>
          <a:p>
            <a:pPr marL="0" indent="0">
              <a:buNone/>
            </a:pPr>
            <a:r>
              <a:rPr lang="ru-RU" sz="2400" dirty="0" smtClean="0"/>
              <a:t>дальнозоркости </a:t>
            </a:r>
          </a:p>
          <a:p>
            <a:pPr marL="0" indent="0">
              <a:buNone/>
            </a:pPr>
            <a:r>
              <a:rPr lang="ru-RU" sz="2400" dirty="0" smtClean="0"/>
              <a:t>изображение </a:t>
            </a:r>
          </a:p>
          <a:p>
            <a:pPr marL="0" indent="0">
              <a:buNone/>
            </a:pPr>
            <a:r>
              <a:rPr lang="ru-RU" sz="2400" dirty="0" smtClean="0"/>
              <a:t>близко </a:t>
            </a:r>
            <a:r>
              <a:rPr lang="ru-RU" sz="2400" dirty="0"/>
              <a:t>расположенных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предметов </a:t>
            </a:r>
            <a:r>
              <a:rPr lang="ru-RU" sz="2400" dirty="0"/>
              <a:t>расплывается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691680" y="552978"/>
            <a:ext cx="6408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Нарушение зрения</a:t>
            </a:r>
          </a:p>
        </p:txBody>
      </p:sp>
      <p:pic>
        <p:nvPicPr>
          <p:cNvPr id="6146" name="Picture 2" descr="C:\Users\Owner\Desktop\для призентации\241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401036"/>
            <a:ext cx="3492388" cy="3667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130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904656"/>
          </a:xfrm>
        </p:spPr>
        <p:txBody>
          <a:bodyPr/>
          <a:lstStyle/>
          <a:p>
            <a:r>
              <a:rPr lang="ru-RU" sz="4400" dirty="0" smtClean="0"/>
              <a:t>Зачем нам органы чувств?</a:t>
            </a:r>
          </a:p>
          <a:p>
            <a:r>
              <a:rPr lang="ru-RU" sz="4400" dirty="0" smtClean="0"/>
              <a:t>Какие существуют органы чувств?</a:t>
            </a:r>
          </a:p>
          <a:p>
            <a:r>
              <a:rPr lang="ru-RU" sz="4400" dirty="0" smtClean="0"/>
              <a:t>Каково их назначение?</a:t>
            </a:r>
          </a:p>
          <a:p>
            <a:r>
              <a:rPr lang="ru-RU" sz="4400" dirty="0" smtClean="0"/>
              <a:t>Может ли человек прожить без органов чувств?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286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530352"/>
            <a:ext cx="8363272" cy="1530496"/>
          </a:xfrm>
        </p:spPr>
        <p:txBody>
          <a:bodyPr/>
          <a:lstStyle/>
          <a:p>
            <a:r>
              <a:rPr lang="ru-RU" dirty="0" smtClean="0"/>
              <a:t>Человек познает окружающий мир получая информацию через органы чувств-</a:t>
            </a:r>
            <a:endParaRPr lang="ru-RU" dirty="0"/>
          </a:p>
        </p:txBody>
      </p:sp>
      <p:pic>
        <p:nvPicPr>
          <p:cNvPr id="1026" name="Picture 2" descr="C:\Users\Owner\Desktop\для призентации\82_ee61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538539"/>
            <a:ext cx="1951074" cy="2536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Owner\Desktop\для призентации\0011-008-Analizator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277979"/>
            <a:ext cx="2553979" cy="1915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Owner\Desktop\для призентации\3811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64220"/>
            <a:ext cx="2375608" cy="1746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Owner\Desktop\для призентации\47223423_1249621124_03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076713"/>
            <a:ext cx="2125343" cy="2125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Owner\Desktop\для призентации\92574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599043"/>
            <a:ext cx="1957430" cy="2111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7584" y="3705603"/>
            <a:ext cx="1187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зрения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860482" y="4074935"/>
            <a:ext cx="975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слуха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660232" y="3705603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осязания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558027" y="5805264"/>
            <a:ext cx="1478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обоняния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83568" y="5620598"/>
            <a:ext cx="1097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вкуса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7263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18928"/>
          </a:xfrm>
        </p:spPr>
        <p:txBody>
          <a:bodyPr>
            <a:normAutofit fontScale="70000" lnSpcReduction="20000"/>
          </a:bodyPr>
          <a:lstStyle/>
          <a:p>
            <a:r>
              <a:rPr lang="ru-RU" sz="3400" dirty="0"/>
              <a:t>Органами чувств, или анализаторами, называются приборы, посредством которых нервная система получает раздражения от внешней среды, а также от самого тела и воспринимает эти раздражения в виде ощущений</a:t>
            </a:r>
            <a:r>
              <a:rPr lang="ru-RU" sz="3400" dirty="0" smtClean="0"/>
              <a:t>.</a:t>
            </a:r>
          </a:p>
          <a:p>
            <a:r>
              <a:rPr lang="ru-RU" sz="3400" dirty="0"/>
              <a:t>Показания органов чувств являются источниками представлений об окружающем нас мире. Процесс чувственного познания совершается у человека по шести каналам: осязание, слух, зрение, вкус, обоняние, земное тяготение. Шесть органов чувств дают человеку многообразную информацию об окружающем объективном мире, которая отражается в сознании в виде субъективных образов - ощущений, восприятий и представлений памяти.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0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wner\Desktop\для призентации\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24" y="1340768"/>
            <a:ext cx="5834212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24128" y="2497623"/>
            <a:ext cx="12137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аксон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953950" y="4221088"/>
            <a:ext cx="18469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рецептор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27584" y="429122"/>
            <a:ext cx="751038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Рецепторы- отростки нервных клеток, </a:t>
            </a:r>
          </a:p>
          <a:p>
            <a:r>
              <a:rPr lang="ru-RU" sz="2800" dirty="0" smtClean="0"/>
              <a:t>реагирующие на раздражители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1807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30352"/>
            <a:ext cx="8183880" cy="4187952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/>
              <a:t>Р</a:t>
            </a:r>
            <a:r>
              <a:rPr lang="ru-RU" b="1" dirty="0" smtClean="0"/>
              <a:t>ецепторы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b="1" dirty="0" smtClean="0"/>
              <a:t>Рецепторы и рецепторные клетки – это отростки нервных клеток или специализированные нервные клетки, реагирующие на определенные раздражители.</a:t>
            </a:r>
            <a:endParaRPr lang="ru-RU" b="1" dirty="0"/>
          </a:p>
        </p:txBody>
      </p:sp>
      <p:pic>
        <p:nvPicPr>
          <p:cNvPr id="2050" name="Picture 2" descr="C:\Users\Owner\Desktop\для призентации\synapse_neurotransmit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39204"/>
            <a:ext cx="4104456" cy="2996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Owner\Desktop\для призентации\smell_graphic2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9970" y="3406757"/>
            <a:ext cx="3894912" cy="2929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47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39552" y="1628800"/>
            <a:ext cx="2952328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/>
              <a:t>рецепторы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2483766" y="2275131"/>
            <a:ext cx="3760966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dirty="0" smtClean="0"/>
              <a:t>Пути передачи</a:t>
            </a:r>
          </a:p>
          <a:p>
            <a:r>
              <a:rPr lang="ru-RU" sz="3600" dirty="0" smtClean="0"/>
              <a:t>возбуждения</a:t>
            </a:r>
            <a:endParaRPr lang="ru-RU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3635896" y="3439077"/>
            <a:ext cx="4896543" cy="230832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/>
              <a:t>Соответствующая </a:t>
            </a:r>
          </a:p>
          <a:p>
            <a:r>
              <a:rPr lang="ru-RU" sz="3600" dirty="0"/>
              <a:t>з</a:t>
            </a:r>
            <a:r>
              <a:rPr lang="ru-RU" sz="3600" dirty="0" smtClean="0"/>
              <a:t>она</a:t>
            </a:r>
          </a:p>
          <a:p>
            <a:r>
              <a:rPr lang="ru-RU" sz="3600" dirty="0"/>
              <a:t>к</a:t>
            </a:r>
            <a:r>
              <a:rPr lang="ru-RU" sz="3600" dirty="0" smtClean="0"/>
              <a:t>оры больших полушарий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43808" y="836712"/>
            <a:ext cx="4320480" cy="7078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анализаторы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57801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922984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/>
              <a:t>Орган зрения – глаз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3748984"/>
            <a:ext cx="749606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Можно сравнить с окном в окружающий мир.</a:t>
            </a:r>
          </a:p>
          <a:p>
            <a:r>
              <a:rPr lang="ru-RU" sz="2800" dirty="0" smtClean="0"/>
              <a:t>Примерно 70 % всей информации мы получаем с помощью зрения, например о форме, размерах, цвете предметов, расстоянии до них и др.</a:t>
            </a:r>
            <a:endParaRPr lang="ru-RU" sz="2800" dirty="0"/>
          </a:p>
        </p:txBody>
      </p:sp>
      <p:pic>
        <p:nvPicPr>
          <p:cNvPr id="8194" name="Picture 2" descr="C:\Users\Owner\Desktop\для призентации\0_511a8_83996e42_X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29515"/>
            <a:ext cx="3024336" cy="2419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Owner\Desktop\для призентации\15503-800x6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39" y="1247870"/>
            <a:ext cx="3345997" cy="2509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3698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23728" y="702956"/>
            <a:ext cx="51010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/>
              <a:t>Орган зрения – глаз</a:t>
            </a:r>
          </a:p>
        </p:txBody>
      </p:sp>
      <p:pic>
        <p:nvPicPr>
          <p:cNvPr id="3074" name="Picture 2" descr="C:\Users\Owner\Desktop\для призентации\0005-005-Slukhovoj-analizat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260" y="1343070"/>
            <a:ext cx="6686649" cy="501498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88282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268</TotalTime>
  <Words>457</Words>
  <Application>Microsoft Office PowerPoint</Application>
  <PresentationFormat>Экран (4:3)</PresentationFormat>
  <Paragraphs>66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Аспект</vt:lpstr>
      <vt:lpstr>      Презентация к уроку биологии Анализаторы (органы чувств), их строения и функции, зрительный анализатор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Owner</dc:creator>
  <cp:lastModifiedBy>Owner</cp:lastModifiedBy>
  <cp:revision>25</cp:revision>
  <dcterms:created xsi:type="dcterms:W3CDTF">2012-07-30T08:06:30Z</dcterms:created>
  <dcterms:modified xsi:type="dcterms:W3CDTF">2012-07-31T07:01:05Z</dcterms:modified>
</cp:coreProperties>
</file>