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6" r:id="rId5"/>
    <p:sldId id="259" r:id="rId6"/>
    <p:sldId id="260" r:id="rId7"/>
    <p:sldId id="261" r:id="rId8"/>
    <p:sldId id="267" r:id="rId9"/>
    <p:sldId id="262" r:id="rId10"/>
    <p:sldId id="263" r:id="rId11"/>
    <p:sldId id="264" r:id="rId12"/>
    <p:sldId id="268"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CE53DAD3-437A-457C-A729-C12E5515BCD3}" type="datetimeFigureOut">
              <a:rPr lang="ru-RU" smtClean="0"/>
              <a:pPr/>
              <a:t>05.08.2012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E78FADB7-5D6E-4D90-A774-6033F1E4690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CE53DAD3-437A-457C-A729-C12E5515BCD3}" type="datetimeFigureOut">
              <a:rPr lang="ru-RU" smtClean="0"/>
              <a:pPr/>
              <a:t>05.08.2012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E78FADB7-5D6E-4D90-A774-6033F1E4690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CE53DAD3-437A-457C-A729-C12E5515BCD3}" type="datetimeFigureOut">
              <a:rPr lang="ru-RU" smtClean="0"/>
              <a:pPr/>
              <a:t>05.08.2012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E78FADB7-5D6E-4D90-A774-6033F1E4690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CE53DAD3-437A-457C-A729-C12E5515BCD3}" type="datetimeFigureOut">
              <a:rPr lang="ru-RU" smtClean="0"/>
              <a:pPr/>
              <a:t>05.08.2012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78FADB7-5D6E-4D90-A774-6033F1E4690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CE53DAD3-437A-457C-A729-C12E5515BCD3}" type="datetimeFigureOut">
              <a:rPr lang="ru-RU" smtClean="0"/>
              <a:pPr/>
              <a:t>05.08.2012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E78FADB7-5D6E-4D90-A774-6033F1E46907}"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CE53DAD3-437A-457C-A729-C12E5515BCD3}" type="datetimeFigureOut">
              <a:rPr lang="ru-RU" smtClean="0"/>
              <a:pPr/>
              <a:t>05.08.2012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E78FADB7-5D6E-4D90-A774-6033F1E4690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71800" y="764705"/>
            <a:ext cx="5686400" cy="2835746"/>
          </a:xfrm>
        </p:spPr>
        <p:txBody>
          <a:bodyPr>
            <a:normAutofit fontScale="90000"/>
          </a:bodyPr>
          <a:lstStyle/>
          <a:p>
            <a:r>
              <a:rPr lang="ru-RU" dirty="0" smtClean="0"/>
              <a:t>Проект по окружающему миру </a:t>
            </a:r>
            <a:br>
              <a:rPr lang="ru-RU" dirty="0" smtClean="0"/>
            </a:br>
            <a:r>
              <a:rPr lang="ru-RU" dirty="0" smtClean="0"/>
              <a:t>на тему: </a:t>
            </a:r>
            <a:br>
              <a:rPr lang="ru-RU" dirty="0" smtClean="0"/>
            </a:br>
            <a:r>
              <a:rPr lang="ru-RU" dirty="0" smtClean="0"/>
              <a:t>«Удивительные животные»</a:t>
            </a:r>
            <a:endParaRPr lang="ru-RU" dirty="0"/>
          </a:p>
        </p:txBody>
      </p:sp>
      <p:sp>
        <p:nvSpPr>
          <p:cNvPr id="3" name="Подзаголовок 2"/>
          <p:cNvSpPr>
            <a:spLocks noGrp="1"/>
          </p:cNvSpPr>
          <p:nvPr>
            <p:ph type="subTitle" idx="1"/>
          </p:nvPr>
        </p:nvSpPr>
        <p:spPr>
          <a:xfrm>
            <a:off x="1371600" y="3886200"/>
            <a:ext cx="6400800" cy="2783160"/>
          </a:xfrm>
        </p:spPr>
        <p:txBody>
          <a:bodyPr/>
          <a:lstStyle/>
          <a:p>
            <a:r>
              <a:rPr lang="ru-RU" b="1" dirty="0" smtClean="0">
                <a:solidFill>
                  <a:schemeClr val="tx1"/>
                </a:solidFill>
              </a:rPr>
              <a:t>Подготовила ученица 3 «В» класса</a:t>
            </a:r>
          </a:p>
          <a:p>
            <a:r>
              <a:rPr lang="ru-RU" b="1" dirty="0" smtClean="0">
                <a:solidFill>
                  <a:schemeClr val="tx1"/>
                </a:solidFill>
              </a:rPr>
              <a:t>МБОУ «Гимназия №1</a:t>
            </a:r>
          </a:p>
          <a:p>
            <a:r>
              <a:rPr lang="ru-RU" b="1" dirty="0">
                <a:solidFill>
                  <a:schemeClr val="tx1"/>
                </a:solidFill>
              </a:rPr>
              <a:t>г</a:t>
            </a:r>
            <a:r>
              <a:rPr lang="ru-RU" b="1" dirty="0" smtClean="0">
                <a:solidFill>
                  <a:schemeClr val="tx1"/>
                </a:solidFill>
              </a:rPr>
              <a:t>. </a:t>
            </a:r>
            <a:r>
              <a:rPr lang="ru-RU" b="1" dirty="0" err="1" smtClean="0">
                <a:solidFill>
                  <a:schemeClr val="tx1"/>
                </a:solidFill>
              </a:rPr>
              <a:t>Новопавловска</a:t>
            </a:r>
            <a:r>
              <a:rPr lang="ru-RU" b="1" dirty="0" smtClean="0">
                <a:solidFill>
                  <a:schemeClr val="tx1"/>
                </a:solidFill>
              </a:rPr>
              <a:t>»</a:t>
            </a:r>
          </a:p>
          <a:p>
            <a:r>
              <a:rPr lang="ru-RU" b="1" dirty="0" err="1" smtClean="0">
                <a:solidFill>
                  <a:schemeClr val="tx1"/>
                </a:solidFill>
              </a:rPr>
              <a:t>Дашевская</a:t>
            </a:r>
            <a:r>
              <a:rPr lang="ru-RU" b="1" dirty="0" smtClean="0">
                <a:solidFill>
                  <a:schemeClr val="tx1"/>
                </a:solidFill>
              </a:rPr>
              <a:t> Анастасия</a:t>
            </a:r>
          </a:p>
          <a:p>
            <a:endParaRPr lang="ru-RU" b="1" dirty="0">
              <a:solidFill>
                <a:schemeClr val="tx1"/>
              </a:solidFill>
            </a:endParaRPr>
          </a:p>
        </p:txBody>
      </p:sp>
    </p:spTree>
    <p:extLst>
      <p:ext uri="{BB962C8B-B14F-4D97-AF65-F5344CB8AC3E}">
        <p14:creationId xmlns="" xmlns:p14="http://schemas.microsoft.com/office/powerpoint/2010/main" val="17114167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Объект 2"/>
          <p:cNvSpPr>
            <a:spLocks noGrp="1"/>
          </p:cNvSpPr>
          <p:nvPr>
            <p:ph idx="1"/>
          </p:nvPr>
        </p:nvSpPr>
        <p:spPr/>
        <p:txBody>
          <a:bodyPr>
            <a:normAutofit fontScale="70000" lnSpcReduction="20000"/>
          </a:bodyPr>
          <a:lstStyle/>
          <a:p>
            <a:r>
              <a:rPr lang="ru-RU" dirty="0" smtClean="0"/>
              <a:t>Утконос — одно из немногих ядовитых млекопитающих (наряду с некоторыми землеройками и </a:t>
            </a:r>
            <a:r>
              <a:rPr lang="ru-RU" dirty="0" err="1" smtClean="0"/>
              <a:t>щелезубами</a:t>
            </a:r>
            <a:r>
              <a:rPr lang="ru-RU" dirty="0" smtClean="0"/>
              <a:t>), обладающих токсичной слюной. </a:t>
            </a:r>
          </a:p>
          <a:p>
            <a:r>
              <a:rPr lang="ru-RU" dirty="0" smtClean="0"/>
              <a:t>Утконос довольно опасный враг для тех, кем он питается. Во-первых, зверь этот очень прожорливый, он вынужден съедать каждый день по 20% от собственного веса, поэтому охотится по 12 часов в сутки. А во-вторых, уйти от него очень непросто. У хищника всего 30 секунд, которые он может провести под водой – и за это время он должен успеть обнаружить и поймать добычу. Но утконос – отличный пловец, он гребёт четырьмя перепончатыми лапами и хвостом и развивает огромную скорость. Свою добычу охотник выносит на поверхность за щекой, в которой много помещается, и там съедает. В былые времена люди сами утконоса убивали частенько – очень уж мех его хорош. Но уже в начале 20-го века охоту на пушистого </a:t>
            </a:r>
            <a:r>
              <a:rPr lang="ru-RU" dirty="0" err="1" smtClean="0"/>
              <a:t>птицезверя</a:t>
            </a:r>
            <a:r>
              <a:rPr lang="ru-RU" dirty="0" smtClean="0"/>
              <a:t> запретили. Тем не менее, в загрязняемых человеком водоёмах утконос жить не способен, в неволе же размножается плохо, поэтому находится под угрозой вымирания. </a:t>
            </a:r>
            <a:endParaRPr lang="ru-RU" dirty="0"/>
          </a:p>
        </p:txBody>
      </p:sp>
      <p:pic>
        <p:nvPicPr>
          <p:cNvPr id="7170" name="Picture 2" descr="C:\Users\Кирилл\Desktop\Утконос (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80" y="-1150845"/>
            <a:ext cx="9144000" cy="266429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16043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«Колибри»</a:t>
            </a:r>
            <a:endParaRPr lang="ru-RU" dirty="0"/>
          </a:p>
        </p:txBody>
      </p:sp>
      <p:sp>
        <p:nvSpPr>
          <p:cNvPr id="3" name="Объект 2"/>
          <p:cNvSpPr>
            <a:spLocks noGrp="1"/>
          </p:cNvSpPr>
          <p:nvPr>
            <p:ph idx="1"/>
          </p:nvPr>
        </p:nvSpPr>
        <p:spPr/>
        <p:txBody>
          <a:bodyPr>
            <a:normAutofit fontScale="92500" lnSpcReduction="10000"/>
          </a:bodyPr>
          <a:lstStyle/>
          <a:p>
            <a:r>
              <a:rPr lang="ru-RU" dirty="0" smtClean="0">
                <a:effectLst/>
              </a:rPr>
              <a:t>Самыми маленькими птицами в мире признаны колибри-пчелки, обитающие на Кубе и на острове </a:t>
            </a:r>
            <a:r>
              <a:rPr lang="ru-RU" dirty="0" err="1" smtClean="0">
                <a:effectLst/>
              </a:rPr>
              <a:t>Пинос</a:t>
            </a:r>
            <a:r>
              <a:rPr lang="ru-RU" dirty="0" smtClean="0">
                <a:effectLst/>
              </a:rPr>
              <a:t>. Их вес - 1,6 г, а длина равна 5,7 см - при этом половину длины тельца составляют хвост и клюв.</a:t>
            </a:r>
          </a:p>
          <a:p>
            <a:r>
              <a:rPr lang="ru-RU" dirty="0" smtClean="0"/>
              <a:t>Конечно, есть колибри и более крупных размеров, например даже с ласточку: длина тела гигантского колибри - около 20 см. У колибри очень необычный язык: он представляет собой длинную тонкую трубочку с бахромкой на конце. Оперение этих маленьких птичек бывает самого разнообразного цвета, часто с металлическим блеском.</a:t>
            </a:r>
          </a:p>
          <a:p>
            <a:endParaRPr lang="ru-RU" dirty="0"/>
          </a:p>
        </p:txBody>
      </p:sp>
      <p:pic>
        <p:nvPicPr>
          <p:cNvPr id="8194" name="Picture 2" descr="C:\Users\Кирилл\Desktop\0_2a843_e0fa5d4e_L.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3275855" cy="1628800"/>
          </a:xfrm>
          <a:prstGeom prst="rect">
            <a:avLst/>
          </a:prstGeom>
          <a:noFill/>
          <a:extLst>
            <a:ext uri="{909E8E84-426E-40DD-AFC4-6F175D3DCCD1}">
              <a14:hiddenFill xmlns="" xmlns:a14="http://schemas.microsoft.com/office/drawing/2010/main">
                <a:solidFill>
                  <a:srgbClr val="FFFFFF"/>
                </a:solidFill>
              </a14:hiddenFill>
            </a:ext>
          </a:extLst>
        </p:spPr>
      </p:pic>
      <p:pic>
        <p:nvPicPr>
          <p:cNvPr id="8195" name="Picture 3" descr="C:\Users\Кирилл\Desktop\61794058_13.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5868144" y="0"/>
            <a:ext cx="3275856" cy="1658346"/>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236677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ppt_w</p:attrName>
                                        </p:attrNameLst>
                                      </p:cBhvr>
                                      <p:tavLst>
                                        <p:tav tm="0">
                                          <p:val>
                                            <p:fltVal val="0"/>
                                          </p:val>
                                        </p:tav>
                                        <p:tav tm="100000">
                                          <p:val>
                                            <p:strVal val="#ppt_w"/>
                                          </p:val>
                                        </p:tav>
                                      </p:tavLst>
                                    </p:anim>
                                    <p:anim calcmode="lin" valueType="num">
                                      <p:cBhvr>
                                        <p:cTn id="8" dur="1000" fill="hold"/>
                                        <p:tgtEl>
                                          <p:spTgt spid="8194"/>
                                        </p:tgtEl>
                                        <p:attrNameLst>
                                          <p:attrName>ppt_h</p:attrName>
                                        </p:attrNameLst>
                                      </p:cBhvr>
                                      <p:tavLst>
                                        <p:tav tm="0">
                                          <p:val>
                                            <p:fltVal val="0"/>
                                          </p:val>
                                        </p:tav>
                                        <p:tav tm="100000">
                                          <p:val>
                                            <p:strVal val="#ppt_h"/>
                                          </p:val>
                                        </p:tav>
                                      </p:tavLst>
                                    </p:anim>
                                    <p:anim calcmode="lin" valueType="num">
                                      <p:cBhvr>
                                        <p:cTn id="9" dur="1000" fill="hold"/>
                                        <p:tgtEl>
                                          <p:spTgt spid="8194"/>
                                        </p:tgtEl>
                                        <p:attrNameLst>
                                          <p:attrName>style.rotation</p:attrName>
                                        </p:attrNameLst>
                                      </p:cBhvr>
                                      <p:tavLst>
                                        <p:tav tm="0">
                                          <p:val>
                                            <p:fltVal val="90"/>
                                          </p:val>
                                        </p:tav>
                                        <p:tav tm="100000">
                                          <p:val>
                                            <p:fltVal val="0"/>
                                          </p:val>
                                        </p:tav>
                                      </p:tavLst>
                                    </p:anim>
                                    <p:animEffect transition="in" filter="fade">
                                      <p:cBhvr>
                                        <p:cTn id="10" dur="1000"/>
                                        <p:tgtEl>
                                          <p:spTgt spid="8194"/>
                                        </p:tgtEl>
                                      </p:cBhvr>
                                    </p:animEffect>
                                  </p:childTnLst>
                                </p:cTn>
                              </p:par>
                            </p:childTnLst>
                          </p:cTn>
                        </p:par>
                      </p:childTnLst>
                    </p:cTn>
                  </p:par>
                  <p:par>
                    <p:cTn id="11" fill="hold">
                      <p:stCondLst>
                        <p:cond delay="indefinite"/>
                      </p:stCondLst>
                      <p:childTnLst>
                        <p:par>
                          <p:cTn id="12" fill="hold">
                            <p:stCondLst>
                              <p:cond delay="0"/>
                            </p:stCondLst>
                            <p:childTnLst>
                              <p:par>
                                <p:cTn id="13" presetID="6" presetClass="entr" presetSubtype="16" fill="hold" nodeType="clickEffect">
                                  <p:stCondLst>
                                    <p:cond delay="0"/>
                                  </p:stCondLst>
                                  <p:childTnLst>
                                    <p:set>
                                      <p:cBhvr>
                                        <p:cTn id="14" dur="1" fill="hold">
                                          <p:stCondLst>
                                            <p:cond delay="0"/>
                                          </p:stCondLst>
                                        </p:cTn>
                                        <p:tgtEl>
                                          <p:spTgt spid="8195"/>
                                        </p:tgtEl>
                                        <p:attrNameLst>
                                          <p:attrName>style.visibility</p:attrName>
                                        </p:attrNameLst>
                                      </p:cBhvr>
                                      <p:to>
                                        <p:strVal val="visible"/>
                                      </p:to>
                                    </p:set>
                                    <p:animEffect transition="in" filter="circle(in)">
                                      <p:cBhvr>
                                        <p:cTn id="15" dur="2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16632"/>
            <a:ext cx="7239000" cy="6339104"/>
          </a:xfrm>
        </p:spPr>
        <p:txBody>
          <a:bodyPr>
            <a:normAutofit fontScale="70000" lnSpcReduction="20000"/>
          </a:bodyPr>
          <a:lstStyle/>
          <a:p>
            <a:r>
              <a:rPr lang="ru-RU" sz="2900" dirty="0" smtClean="0"/>
              <a:t>Некоторые виды колибри имеют хорошо выраженный хохол, у других имеются удлиненные перья по бокам головы или шеи, образующие своеобразный воротник. Из анатомических признаков следует упомянуть чрезвычайное развитие сердца: оно по объему почти втрое больше желудка и занимает половину полости тела. Это связано с большой подвижностью птиц и быстрым обменом веществ. Добавим, что красных кровяных шариков у колибри больше, чем у других птиц. Частота сокращений сердца у колибри чрезвычайно высока: у некоторых видов она доходит до 1000 в минуту.</a:t>
            </a:r>
          </a:p>
          <a:p>
            <a:r>
              <a:rPr lang="ru-RU" sz="2900" dirty="0" smtClean="0"/>
              <a:t>Несмотря на маленькие размеры, колибри очень много едят: за сутки употребляют примерно в 2 раза больше, чем весят сами. Только таким образом они могут поддерживать усиленный обмен веществ и постоянную температуру тела. Питаются они нектаром цветов. Подлетев к цветку и остановившись перед ним в воздухе, колибри вводит в цветок клюв и, не открывая его, лишь слегка приподнимает вверх надклювье и высовывает сложенный трубочкой конец языка. Затем сильными глотательными движениями нектар накачивается в полость рта, поступает в пищевод и далее, минуя желудок, льется в двенадцатиперстную кишку.</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9218" name="Picture 2" descr="C:\Users\Кирилл\Desktop\41096736.jpg"/>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1623" y="1"/>
            <a:ext cx="4176464" cy="3501008"/>
          </a:xfrm>
          <a:prstGeom prst="rect">
            <a:avLst/>
          </a:prstGeom>
          <a:noFill/>
          <a:extLst>
            <a:ext uri="{909E8E84-426E-40DD-AFC4-6F175D3DCCD1}">
              <a14:hiddenFill xmlns="" xmlns:a14="http://schemas.microsoft.com/office/drawing/2010/main">
                <a:solidFill>
                  <a:srgbClr val="FFFFFF"/>
                </a:solidFill>
              </a14:hiddenFill>
            </a:ext>
          </a:extLst>
        </p:spPr>
      </p:pic>
      <p:pic>
        <p:nvPicPr>
          <p:cNvPr id="9219" name="Picture 3" descr="C:\Users\Кирилл\Desktop\i.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74840" y="0"/>
            <a:ext cx="4969159" cy="3501009"/>
          </a:xfrm>
          <a:prstGeom prst="rect">
            <a:avLst/>
          </a:prstGeom>
          <a:noFill/>
          <a:extLst>
            <a:ext uri="{909E8E84-426E-40DD-AFC4-6F175D3DCCD1}">
              <a14:hiddenFill xmlns="" xmlns:a14="http://schemas.microsoft.com/office/drawing/2010/main">
                <a:solidFill>
                  <a:srgbClr val="FFFFFF"/>
                </a:solidFill>
              </a14:hiddenFill>
            </a:ext>
          </a:extLst>
        </p:spPr>
      </p:pic>
      <p:pic>
        <p:nvPicPr>
          <p:cNvPr id="9220" name="Picture 4" descr="C:\Users\Кирилл\Desktop\hDSC_2919.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28844" y="3493950"/>
            <a:ext cx="4203685" cy="3364049"/>
          </a:xfrm>
          <a:prstGeom prst="rect">
            <a:avLst/>
          </a:prstGeom>
          <a:noFill/>
          <a:extLst>
            <a:ext uri="{909E8E84-426E-40DD-AFC4-6F175D3DCCD1}">
              <a14:hiddenFill xmlns="" xmlns:a14="http://schemas.microsoft.com/office/drawing/2010/main">
                <a:solidFill>
                  <a:srgbClr val="FFFFFF"/>
                </a:solidFill>
              </a14:hiddenFill>
            </a:ext>
          </a:extLst>
        </p:spPr>
      </p:pic>
      <p:pic>
        <p:nvPicPr>
          <p:cNvPr id="9221" name="Picture 5" descr="C:\Users\Кирилл\Desktop\r3884.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174841" y="3501009"/>
            <a:ext cx="4969159" cy="335699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4682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9219"/>
                                        </p:tgtEl>
                                        <p:attrNameLst>
                                          <p:attrName>style.visibility</p:attrName>
                                        </p:attrNameLst>
                                      </p:cBhvr>
                                      <p:to>
                                        <p:strVal val="visible"/>
                                      </p:to>
                                    </p:set>
                                    <p:animEffect transition="in" filter="wipe(down)">
                                      <p:cBhvr>
                                        <p:cTn id="12" dur="580">
                                          <p:stCondLst>
                                            <p:cond delay="0"/>
                                          </p:stCondLst>
                                        </p:cTn>
                                        <p:tgtEl>
                                          <p:spTgt spid="9219"/>
                                        </p:tgtEl>
                                      </p:cBhvr>
                                    </p:animEffect>
                                    <p:anim calcmode="lin" valueType="num">
                                      <p:cBhvr>
                                        <p:cTn id="13" dur="1822" tmFilter="0,0; 0.14,0.36; 0.43,0.73; 0.71,0.91; 1.0,1.0">
                                          <p:stCondLst>
                                            <p:cond delay="0"/>
                                          </p:stCondLst>
                                        </p:cTn>
                                        <p:tgtEl>
                                          <p:spTgt spid="9219"/>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9219"/>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9219"/>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9219"/>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9219"/>
                                        </p:tgtEl>
                                        <p:attrNameLst>
                                          <p:attrName>ppt_y</p:attrName>
                                        </p:attrNameLst>
                                      </p:cBhvr>
                                      <p:tavLst>
                                        <p:tav tm="0" fmla="#ppt_y-sin(pi*$)/81">
                                          <p:val>
                                            <p:fltVal val="0"/>
                                          </p:val>
                                        </p:tav>
                                        <p:tav tm="100000">
                                          <p:val>
                                            <p:fltVal val="1"/>
                                          </p:val>
                                        </p:tav>
                                      </p:tavLst>
                                    </p:anim>
                                    <p:animScale>
                                      <p:cBhvr>
                                        <p:cTn id="18" dur="26">
                                          <p:stCondLst>
                                            <p:cond delay="650"/>
                                          </p:stCondLst>
                                        </p:cTn>
                                        <p:tgtEl>
                                          <p:spTgt spid="9219"/>
                                        </p:tgtEl>
                                      </p:cBhvr>
                                      <p:to x="100000" y="60000"/>
                                    </p:animScale>
                                    <p:animScale>
                                      <p:cBhvr>
                                        <p:cTn id="19" dur="166" decel="50000">
                                          <p:stCondLst>
                                            <p:cond delay="676"/>
                                          </p:stCondLst>
                                        </p:cTn>
                                        <p:tgtEl>
                                          <p:spTgt spid="9219"/>
                                        </p:tgtEl>
                                      </p:cBhvr>
                                      <p:to x="100000" y="100000"/>
                                    </p:animScale>
                                    <p:animScale>
                                      <p:cBhvr>
                                        <p:cTn id="20" dur="26">
                                          <p:stCondLst>
                                            <p:cond delay="1312"/>
                                          </p:stCondLst>
                                        </p:cTn>
                                        <p:tgtEl>
                                          <p:spTgt spid="9219"/>
                                        </p:tgtEl>
                                      </p:cBhvr>
                                      <p:to x="100000" y="80000"/>
                                    </p:animScale>
                                    <p:animScale>
                                      <p:cBhvr>
                                        <p:cTn id="21" dur="166" decel="50000">
                                          <p:stCondLst>
                                            <p:cond delay="1338"/>
                                          </p:stCondLst>
                                        </p:cTn>
                                        <p:tgtEl>
                                          <p:spTgt spid="9219"/>
                                        </p:tgtEl>
                                      </p:cBhvr>
                                      <p:to x="100000" y="100000"/>
                                    </p:animScale>
                                    <p:animScale>
                                      <p:cBhvr>
                                        <p:cTn id="22" dur="26">
                                          <p:stCondLst>
                                            <p:cond delay="1642"/>
                                          </p:stCondLst>
                                        </p:cTn>
                                        <p:tgtEl>
                                          <p:spTgt spid="9219"/>
                                        </p:tgtEl>
                                      </p:cBhvr>
                                      <p:to x="100000" y="90000"/>
                                    </p:animScale>
                                    <p:animScale>
                                      <p:cBhvr>
                                        <p:cTn id="23" dur="166" decel="50000">
                                          <p:stCondLst>
                                            <p:cond delay="1668"/>
                                          </p:stCondLst>
                                        </p:cTn>
                                        <p:tgtEl>
                                          <p:spTgt spid="9219"/>
                                        </p:tgtEl>
                                      </p:cBhvr>
                                      <p:to x="100000" y="100000"/>
                                    </p:animScale>
                                    <p:animScale>
                                      <p:cBhvr>
                                        <p:cTn id="24" dur="26">
                                          <p:stCondLst>
                                            <p:cond delay="1808"/>
                                          </p:stCondLst>
                                        </p:cTn>
                                        <p:tgtEl>
                                          <p:spTgt spid="9219"/>
                                        </p:tgtEl>
                                      </p:cBhvr>
                                      <p:to x="100000" y="95000"/>
                                    </p:animScale>
                                    <p:animScale>
                                      <p:cBhvr>
                                        <p:cTn id="25" dur="166" decel="50000">
                                          <p:stCondLst>
                                            <p:cond delay="1834"/>
                                          </p:stCondLst>
                                        </p:cTn>
                                        <p:tgtEl>
                                          <p:spTgt spid="9219"/>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5" presetClass="entr" presetSubtype="0" fill="hold" nodeType="clickEffect">
                                  <p:stCondLst>
                                    <p:cond delay="0"/>
                                  </p:stCondLst>
                                  <p:childTnLst>
                                    <p:set>
                                      <p:cBhvr>
                                        <p:cTn id="29" dur="1" fill="hold">
                                          <p:stCondLst>
                                            <p:cond delay="0"/>
                                          </p:stCondLst>
                                        </p:cTn>
                                        <p:tgtEl>
                                          <p:spTgt spid="9220"/>
                                        </p:tgtEl>
                                        <p:attrNameLst>
                                          <p:attrName>style.visibility</p:attrName>
                                        </p:attrNameLst>
                                      </p:cBhvr>
                                      <p:to>
                                        <p:strVal val="visible"/>
                                      </p:to>
                                    </p:set>
                                    <p:animEffect transition="in" filter="fade">
                                      <p:cBhvr>
                                        <p:cTn id="30" dur="2000"/>
                                        <p:tgtEl>
                                          <p:spTgt spid="9220"/>
                                        </p:tgtEl>
                                      </p:cBhvr>
                                    </p:animEffect>
                                    <p:anim calcmode="lin" valueType="num">
                                      <p:cBhvr>
                                        <p:cTn id="31" dur="2000" fill="hold"/>
                                        <p:tgtEl>
                                          <p:spTgt spid="9220"/>
                                        </p:tgtEl>
                                        <p:attrNameLst>
                                          <p:attrName>ppt_w</p:attrName>
                                        </p:attrNameLst>
                                      </p:cBhvr>
                                      <p:tavLst>
                                        <p:tav tm="0" fmla="#ppt_w*sin(2.5*pi*$)">
                                          <p:val>
                                            <p:fltVal val="0"/>
                                          </p:val>
                                        </p:tav>
                                        <p:tav tm="100000">
                                          <p:val>
                                            <p:fltVal val="1"/>
                                          </p:val>
                                        </p:tav>
                                      </p:tavLst>
                                    </p:anim>
                                    <p:anim calcmode="lin" valueType="num">
                                      <p:cBhvr>
                                        <p:cTn id="32" dur="2000" fill="hold"/>
                                        <p:tgtEl>
                                          <p:spTgt spid="9220"/>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9221"/>
                                        </p:tgtEl>
                                        <p:attrNameLst>
                                          <p:attrName>style.visibility</p:attrName>
                                        </p:attrNameLst>
                                      </p:cBhvr>
                                      <p:to>
                                        <p:strVal val="visible"/>
                                      </p:to>
                                    </p:set>
                                    <p:anim calcmode="lin" valueType="num">
                                      <p:cBhvr>
                                        <p:cTn id="37" dur="1000" fill="hold"/>
                                        <p:tgtEl>
                                          <p:spTgt spid="9221"/>
                                        </p:tgtEl>
                                        <p:attrNameLst>
                                          <p:attrName>ppt_w</p:attrName>
                                        </p:attrNameLst>
                                      </p:cBhvr>
                                      <p:tavLst>
                                        <p:tav tm="0">
                                          <p:val>
                                            <p:fltVal val="0"/>
                                          </p:val>
                                        </p:tav>
                                        <p:tav tm="100000">
                                          <p:val>
                                            <p:strVal val="#ppt_w"/>
                                          </p:val>
                                        </p:tav>
                                      </p:tavLst>
                                    </p:anim>
                                    <p:anim calcmode="lin" valueType="num">
                                      <p:cBhvr>
                                        <p:cTn id="38" dur="1000" fill="hold"/>
                                        <p:tgtEl>
                                          <p:spTgt spid="9221"/>
                                        </p:tgtEl>
                                        <p:attrNameLst>
                                          <p:attrName>ppt_h</p:attrName>
                                        </p:attrNameLst>
                                      </p:cBhvr>
                                      <p:tavLst>
                                        <p:tav tm="0">
                                          <p:val>
                                            <p:fltVal val="0"/>
                                          </p:val>
                                        </p:tav>
                                        <p:tav tm="100000">
                                          <p:val>
                                            <p:strVal val="#ppt_h"/>
                                          </p:val>
                                        </p:tav>
                                      </p:tavLst>
                                    </p:anim>
                                    <p:anim calcmode="lin" valueType="num">
                                      <p:cBhvr>
                                        <p:cTn id="39" dur="1000" fill="hold"/>
                                        <p:tgtEl>
                                          <p:spTgt spid="9221"/>
                                        </p:tgtEl>
                                        <p:attrNameLst>
                                          <p:attrName>style.rotation</p:attrName>
                                        </p:attrNameLst>
                                      </p:cBhvr>
                                      <p:tavLst>
                                        <p:tav tm="0">
                                          <p:val>
                                            <p:fltVal val="90"/>
                                          </p:val>
                                        </p:tav>
                                        <p:tav tm="100000">
                                          <p:val>
                                            <p:fltVal val="0"/>
                                          </p:val>
                                        </p:tav>
                                      </p:tavLst>
                                    </p:anim>
                                    <p:animEffect transition="in" filter="fade">
                                      <p:cBhvr>
                                        <p:cTn id="40" dur="1000"/>
                                        <p:tgtEl>
                                          <p:spTgt spid="9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Оглавление:</a:t>
            </a:r>
            <a:endParaRPr lang="ru-RU" dirty="0"/>
          </a:p>
        </p:txBody>
      </p:sp>
      <p:sp>
        <p:nvSpPr>
          <p:cNvPr id="3" name="Объект 2"/>
          <p:cNvSpPr>
            <a:spLocks noGrp="1"/>
          </p:cNvSpPr>
          <p:nvPr>
            <p:ph idx="1"/>
          </p:nvPr>
        </p:nvSpPr>
        <p:spPr/>
        <p:txBody>
          <a:bodyPr/>
          <a:lstStyle/>
          <a:p>
            <a:r>
              <a:rPr lang="ru-RU" dirty="0" smtClean="0"/>
              <a:t>1) Райская птица;</a:t>
            </a:r>
          </a:p>
          <a:p>
            <a:r>
              <a:rPr lang="ru-RU" dirty="0" smtClean="0"/>
              <a:t>2) Утконос;</a:t>
            </a:r>
          </a:p>
          <a:p>
            <a:r>
              <a:rPr lang="ru-RU" dirty="0" smtClean="0"/>
              <a:t>3) Птица Киви.</a:t>
            </a:r>
            <a:endParaRPr lang="ru-RU" dirty="0"/>
          </a:p>
        </p:txBody>
      </p:sp>
      <p:pic>
        <p:nvPicPr>
          <p:cNvPr id="1026" name="Picture 2" descr="C:\Users\Кирилл\Desktop\ba2c774b4a44_1.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979712" y="2420888"/>
            <a:ext cx="5705475" cy="3042295"/>
          </a:xfrm>
          <a:prstGeom prst="rect">
            <a:avLst/>
          </a:prstGeom>
          <a:noFill/>
          <a:scene3d>
            <a:camera prst="perspectiveContrastingLeftFacing"/>
            <a:lightRig rig="threePt" dir="t"/>
          </a:scene3d>
          <a:sp3d>
            <a:bevelT prst="relaxedInset"/>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7283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27784" y="320040"/>
            <a:ext cx="5472608" cy="804704"/>
          </a:xfrm>
        </p:spPr>
        <p:txBody>
          <a:bodyPr>
            <a:normAutofit/>
          </a:bodyPr>
          <a:lstStyle/>
          <a:p>
            <a:pPr algn="ctr"/>
            <a:r>
              <a:rPr lang="ru-RU" sz="4000" dirty="0" smtClean="0"/>
              <a:t>«Райская птица»</a:t>
            </a:r>
            <a:endParaRPr lang="ru-RU" sz="4000" dirty="0"/>
          </a:p>
        </p:txBody>
      </p:sp>
      <p:sp>
        <p:nvSpPr>
          <p:cNvPr id="3" name="Объект 2"/>
          <p:cNvSpPr>
            <a:spLocks noGrp="1"/>
          </p:cNvSpPr>
          <p:nvPr>
            <p:ph idx="1"/>
          </p:nvPr>
        </p:nvSpPr>
        <p:spPr/>
        <p:txBody>
          <a:bodyPr>
            <a:normAutofit fontScale="85000" lnSpcReduction="20000"/>
          </a:bodyPr>
          <a:lstStyle/>
          <a:p>
            <a:r>
              <a:rPr lang="ru-RU" dirty="0" smtClean="0">
                <a:effectLst/>
              </a:rPr>
              <a:t>Красавицы райские птицы – ближайшие родственницы наших ворон. В настоящее время известно более 50 видов этих великолепных птиц. Обитают они в Австралии и на Мадагаскаре.</a:t>
            </a:r>
          </a:p>
          <a:p>
            <a:r>
              <a:rPr lang="ru-RU" dirty="0" smtClean="0"/>
              <a:t>Самая известная из всех райских птиц – безногая райская птица. У неё очень пёстрая окраска. Голова и шея – тёмно-жёлтого цвета, лоб и горло – золотисто-зелёные, а крылья и хвост – коричневато-бурые. Безногая птица, конечно, не безногая, ноги у неё есть и окрашены в ярко-красный цвет.</a:t>
            </a:r>
          </a:p>
          <a:p>
            <a:r>
              <a:rPr lang="ru-RU" dirty="0" smtClean="0"/>
              <a:t>Широко известны малайская райская птица и красная райская птица. Малайская похожа на безногую, только размерами меньше. А красная похожа на малайскую, только ещё меньше. Вдобавок у красной есть хохолок на голове. Зелёного цвета.</a:t>
            </a:r>
          </a:p>
          <a:p>
            <a:endParaRPr lang="ru-RU" dirty="0" smtClean="0"/>
          </a:p>
          <a:p>
            <a:endParaRPr lang="ru-RU" dirty="0"/>
          </a:p>
        </p:txBody>
      </p:sp>
      <p:pic>
        <p:nvPicPr>
          <p:cNvPr id="2051" name="Picture 3" descr="C:\Users\Кирилл\Desktop\rdarwin.museum.ru.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9512" y="80645"/>
            <a:ext cx="2448272" cy="140415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970260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wipe(down)">
                                      <p:cBhvr>
                                        <p:cTn id="7"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t>Все эти виды похожи друг на друга и поведением и привычками. Это очень весёлые создания, у которых много врагов. Из-за яркой, приметной окраски.</a:t>
            </a:r>
          </a:p>
          <a:p>
            <a:r>
              <a:rPr lang="ru-RU" dirty="0" smtClean="0"/>
              <a:t>Райские птицы никогда не сидят на месте. Они кочуют то по берегам океана, то перебираются в глубь страны в поисках пищи. Эти птицы постоянно порхают с ветки на ветку, а при малейшем шуме прячутся в густую листву, где проще скрыться. Гнёзда они вьют в дуплах самых высоких деревьев, поэтому их трудно найти.</a:t>
            </a:r>
          </a:p>
          <a:p>
            <a:r>
              <a:rPr lang="ru-RU" dirty="0" smtClean="0"/>
              <a:t>С утра до ночи они ищут различных насекомых и плоды, а вечером собираются в стаю и спокойно засыпают на высоких деревьях.</a:t>
            </a:r>
          </a:p>
          <a:p>
            <a:r>
              <a:rPr lang="ru-RU" dirty="0" smtClean="0"/>
              <a:t>Ветки деревьев, украшенные линиями из райских птиц выглядят очень красочно. Какой же чудный, право, голосок должен быть при такой внешности! – быть может, воскликнете вы. Ну что ж, райская птица каркает, как ворона. Но у райской птицы шире диапазон.</a:t>
            </a:r>
          </a:p>
          <a:p>
            <a:endParaRPr lang="ru-RU" dirty="0"/>
          </a:p>
        </p:txBody>
      </p:sp>
      <p:pic>
        <p:nvPicPr>
          <p:cNvPr id="4" name="Picture 2" descr="C:\Users\Кирилл\Desktop\mfloranimal.ru.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3347864" y="188640"/>
            <a:ext cx="2376264" cy="1512169"/>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Фото Райских птиц…</a:t>
            </a:r>
            <a:endParaRPr lang="ru-RU" dirty="0"/>
          </a:p>
        </p:txBody>
      </p:sp>
      <p:sp>
        <p:nvSpPr>
          <p:cNvPr id="3" name="Объект 2"/>
          <p:cNvSpPr>
            <a:spLocks noGrp="1"/>
          </p:cNvSpPr>
          <p:nvPr>
            <p:ph idx="1"/>
          </p:nvPr>
        </p:nvSpPr>
        <p:spPr/>
        <p:txBody>
          <a:bodyPr/>
          <a:lstStyle/>
          <a:p>
            <a:endParaRPr lang="ru-RU" dirty="0"/>
          </a:p>
        </p:txBody>
      </p:sp>
      <p:pic>
        <p:nvPicPr>
          <p:cNvPr id="3074" name="Picture 2" descr="C:\Users\Кирилл\Desktop\ribbon-tailed-bird-of-paradise_300.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1569" y="1700808"/>
            <a:ext cx="2857500" cy="4320480"/>
          </a:xfrm>
          <a:prstGeom prst="rect">
            <a:avLst/>
          </a:prstGeom>
          <a:noFill/>
          <a:extLst>
            <a:ext uri="{909E8E84-426E-40DD-AFC4-6F175D3DCCD1}">
              <a14:hiddenFill xmlns="" xmlns:a14="http://schemas.microsoft.com/office/drawing/2010/main">
                <a:solidFill>
                  <a:srgbClr val="FFFFFF"/>
                </a:solidFill>
              </a14:hiddenFill>
            </a:ext>
          </a:extLst>
        </p:spPr>
      </p:pic>
      <p:pic>
        <p:nvPicPr>
          <p:cNvPr id="3075" name="Picture 3" descr="C:\Users\Кирилл\Desktop\Reggies-Bird-of-Paradise-Paradisaea-reggiana.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2835931" y="1700808"/>
            <a:ext cx="3010644" cy="4392488"/>
          </a:xfrm>
          <a:prstGeom prst="rect">
            <a:avLst/>
          </a:prstGeom>
          <a:noFill/>
          <a:extLst>
            <a:ext uri="{909E8E84-426E-40DD-AFC4-6F175D3DCCD1}">
              <a14:hiddenFill xmlns="" xmlns:a14="http://schemas.microsoft.com/office/drawing/2010/main">
                <a:solidFill>
                  <a:srgbClr val="FFFFFF"/>
                </a:solidFill>
              </a14:hiddenFill>
            </a:ext>
          </a:extLst>
        </p:spPr>
      </p:pic>
      <p:pic>
        <p:nvPicPr>
          <p:cNvPr id="3076" name="Picture 4" descr="C:\Users\Кирилл\Desktop\Малая-райская-птица-Paradisaea-minor.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5854757" y="1700808"/>
            <a:ext cx="3119536" cy="432048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91082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075"/>
                                        </p:tgtEl>
                                        <p:attrNameLst>
                                          <p:attrName>style.visibility</p:attrName>
                                        </p:attrNameLst>
                                      </p:cBhvr>
                                      <p:to>
                                        <p:strVal val="visible"/>
                                      </p:to>
                                    </p:set>
                                    <p:animEffect transition="in" filter="wipe(down)">
                                      <p:cBhvr>
                                        <p:cTn id="12" dur="580">
                                          <p:stCondLst>
                                            <p:cond delay="0"/>
                                          </p:stCondLst>
                                        </p:cTn>
                                        <p:tgtEl>
                                          <p:spTgt spid="3075"/>
                                        </p:tgtEl>
                                      </p:cBhvr>
                                    </p:animEffect>
                                    <p:anim calcmode="lin" valueType="num">
                                      <p:cBhvr>
                                        <p:cTn id="13" dur="1822" tmFilter="0,0; 0.14,0.36; 0.43,0.73; 0.71,0.91; 1.0,1.0">
                                          <p:stCondLst>
                                            <p:cond delay="0"/>
                                          </p:stCondLst>
                                        </p:cTn>
                                        <p:tgtEl>
                                          <p:spTgt spid="307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07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07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07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075"/>
                                        </p:tgtEl>
                                        <p:attrNameLst>
                                          <p:attrName>ppt_y</p:attrName>
                                        </p:attrNameLst>
                                      </p:cBhvr>
                                      <p:tavLst>
                                        <p:tav tm="0" fmla="#ppt_y-sin(pi*$)/81">
                                          <p:val>
                                            <p:fltVal val="0"/>
                                          </p:val>
                                        </p:tav>
                                        <p:tav tm="100000">
                                          <p:val>
                                            <p:fltVal val="1"/>
                                          </p:val>
                                        </p:tav>
                                      </p:tavLst>
                                    </p:anim>
                                    <p:animScale>
                                      <p:cBhvr>
                                        <p:cTn id="18" dur="26">
                                          <p:stCondLst>
                                            <p:cond delay="650"/>
                                          </p:stCondLst>
                                        </p:cTn>
                                        <p:tgtEl>
                                          <p:spTgt spid="3075"/>
                                        </p:tgtEl>
                                      </p:cBhvr>
                                      <p:to x="100000" y="60000"/>
                                    </p:animScale>
                                    <p:animScale>
                                      <p:cBhvr>
                                        <p:cTn id="19" dur="166" decel="50000">
                                          <p:stCondLst>
                                            <p:cond delay="676"/>
                                          </p:stCondLst>
                                        </p:cTn>
                                        <p:tgtEl>
                                          <p:spTgt spid="3075"/>
                                        </p:tgtEl>
                                      </p:cBhvr>
                                      <p:to x="100000" y="100000"/>
                                    </p:animScale>
                                    <p:animScale>
                                      <p:cBhvr>
                                        <p:cTn id="20" dur="26">
                                          <p:stCondLst>
                                            <p:cond delay="1312"/>
                                          </p:stCondLst>
                                        </p:cTn>
                                        <p:tgtEl>
                                          <p:spTgt spid="3075"/>
                                        </p:tgtEl>
                                      </p:cBhvr>
                                      <p:to x="100000" y="80000"/>
                                    </p:animScale>
                                    <p:animScale>
                                      <p:cBhvr>
                                        <p:cTn id="21" dur="166" decel="50000">
                                          <p:stCondLst>
                                            <p:cond delay="1338"/>
                                          </p:stCondLst>
                                        </p:cTn>
                                        <p:tgtEl>
                                          <p:spTgt spid="3075"/>
                                        </p:tgtEl>
                                      </p:cBhvr>
                                      <p:to x="100000" y="100000"/>
                                    </p:animScale>
                                    <p:animScale>
                                      <p:cBhvr>
                                        <p:cTn id="22" dur="26">
                                          <p:stCondLst>
                                            <p:cond delay="1642"/>
                                          </p:stCondLst>
                                        </p:cTn>
                                        <p:tgtEl>
                                          <p:spTgt spid="3075"/>
                                        </p:tgtEl>
                                      </p:cBhvr>
                                      <p:to x="100000" y="90000"/>
                                    </p:animScale>
                                    <p:animScale>
                                      <p:cBhvr>
                                        <p:cTn id="23" dur="166" decel="50000">
                                          <p:stCondLst>
                                            <p:cond delay="1668"/>
                                          </p:stCondLst>
                                        </p:cTn>
                                        <p:tgtEl>
                                          <p:spTgt spid="3075"/>
                                        </p:tgtEl>
                                      </p:cBhvr>
                                      <p:to x="100000" y="100000"/>
                                    </p:animScale>
                                    <p:animScale>
                                      <p:cBhvr>
                                        <p:cTn id="24" dur="26">
                                          <p:stCondLst>
                                            <p:cond delay="1808"/>
                                          </p:stCondLst>
                                        </p:cTn>
                                        <p:tgtEl>
                                          <p:spTgt spid="3075"/>
                                        </p:tgtEl>
                                      </p:cBhvr>
                                      <p:to x="100000" y="95000"/>
                                    </p:animScale>
                                    <p:animScale>
                                      <p:cBhvr>
                                        <p:cTn id="25" dur="166" decel="50000">
                                          <p:stCondLst>
                                            <p:cond delay="1834"/>
                                          </p:stCondLst>
                                        </p:cTn>
                                        <p:tgtEl>
                                          <p:spTgt spid="3075"/>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3076"/>
                                        </p:tgtEl>
                                        <p:attrNameLst>
                                          <p:attrName>style.visibility</p:attrName>
                                        </p:attrNameLst>
                                      </p:cBhvr>
                                      <p:to>
                                        <p:strVal val="visible"/>
                                      </p:to>
                                    </p:set>
                                    <p:anim calcmode="lin" valueType="num">
                                      <p:cBhvr>
                                        <p:cTn id="30" dur="1000" fill="hold"/>
                                        <p:tgtEl>
                                          <p:spTgt spid="3076"/>
                                        </p:tgtEl>
                                        <p:attrNameLst>
                                          <p:attrName>ppt_w</p:attrName>
                                        </p:attrNameLst>
                                      </p:cBhvr>
                                      <p:tavLst>
                                        <p:tav tm="0">
                                          <p:val>
                                            <p:fltVal val="0"/>
                                          </p:val>
                                        </p:tav>
                                        <p:tav tm="100000">
                                          <p:val>
                                            <p:strVal val="#ppt_w"/>
                                          </p:val>
                                        </p:tav>
                                      </p:tavLst>
                                    </p:anim>
                                    <p:anim calcmode="lin" valueType="num">
                                      <p:cBhvr>
                                        <p:cTn id="31" dur="1000" fill="hold"/>
                                        <p:tgtEl>
                                          <p:spTgt spid="3076"/>
                                        </p:tgtEl>
                                        <p:attrNameLst>
                                          <p:attrName>ppt_h</p:attrName>
                                        </p:attrNameLst>
                                      </p:cBhvr>
                                      <p:tavLst>
                                        <p:tav tm="0">
                                          <p:val>
                                            <p:fltVal val="0"/>
                                          </p:val>
                                        </p:tav>
                                        <p:tav tm="100000">
                                          <p:val>
                                            <p:strVal val="#ppt_h"/>
                                          </p:val>
                                        </p:tav>
                                      </p:tavLst>
                                    </p:anim>
                                    <p:anim calcmode="lin" valueType="num">
                                      <p:cBhvr>
                                        <p:cTn id="32" dur="1000" fill="hold"/>
                                        <p:tgtEl>
                                          <p:spTgt spid="3076"/>
                                        </p:tgtEl>
                                        <p:attrNameLst>
                                          <p:attrName>style.rotation</p:attrName>
                                        </p:attrNameLst>
                                      </p:cBhvr>
                                      <p:tavLst>
                                        <p:tav tm="0">
                                          <p:val>
                                            <p:fltVal val="90"/>
                                          </p:val>
                                        </p:tav>
                                        <p:tav tm="100000">
                                          <p:val>
                                            <p:fltVal val="0"/>
                                          </p:val>
                                        </p:tav>
                                      </p:tavLst>
                                    </p:anim>
                                    <p:animEffect transition="in" filter="fade">
                                      <p:cBhvr>
                                        <p:cTn id="33" dur="1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4098" name="Picture 2" descr="C:\Users\Кирилл\Desktop\3858871520_b59469617c_z.jpg"/>
          <p:cNvPicPr>
            <a:picLocks noChangeAspect="1" noChangeArrowheads="1"/>
          </p:cNvPicPr>
          <p:nvPr/>
        </p:nvPicPr>
        <p:blipFill>
          <a:blip r:embed="rId2" cstate="screen">
            <a:extLst>
              <a:ext uri="{28A0092B-C50C-407E-A947-70E740481C1C}">
                <a14:useLocalDpi xmlns="" xmlns:a14="http://schemas.microsoft.com/office/drawing/2010/main" val="0"/>
              </a:ext>
            </a:extLst>
          </a:blip>
          <a:srcRect/>
          <a:stretch>
            <a:fillRect/>
          </a:stretch>
        </p:blipFill>
        <p:spPr bwMode="auto">
          <a:xfrm>
            <a:off x="0" y="32792"/>
            <a:ext cx="3960440" cy="3468216"/>
          </a:xfrm>
          <a:prstGeom prst="rect">
            <a:avLst/>
          </a:prstGeom>
          <a:noFill/>
          <a:extLst>
            <a:ext uri="{909E8E84-426E-40DD-AFC4-6F175D3DCCD1}">
              <a14:hiddenFill xmlns="" xmlns:a14="http://schemas.microsoft.com/office/drawing/2010/main">
                <a:solidFill>
                  <a:srgbClr val="FFFFFF"/>
                </a:solidFill>
              </a14:hiddenFill>
            </a:ext>
          </a:extLst>
        </p:spPr>
      </p:pic>
      <p:pic>
        <p:nvPicPr>
          <p:cNvPr id="4099" name="Picture 3" descr="C:\Users\Кирилл\Desktop\476293804_ed68582f7b_b.jpg"/>
          <p:cNvPicPr>
            <a:picLocks noChangeAspect="1" noChangeArrowheads="1"/>
          </p:cNvPicPr>
          <p:nvPr/>
        </p:nvPicPr>
        <p:blipFill>
          <a:blip r:embed="rId3" cstate="screen">
            <a:extLst>
              <a:ext uri="{28A0092B-C50C-407E-A947-70E740481C1C}">
                <a14:useLocalDpi xmlns="" xmlns:a14="http://schemas.microsoft.com/office/drawing/2010/main" val="0"/>
              </a:ext>
            </a:extLst>
          </a:blip>
          <a:srcRect/>
          <a:stretch>
            <a:fillRect/>
          </a:stretch>
        </p:blipFill>
        <p:spPr bwMode="auto">
          <a:xfrm>
            <a:off x="3960440" y="0"/>
            <a:ext cx="4536504" cy="3495193"/>
          </a:xfrm>
          <a:prstGeom prst="rect">
            <a:avLst/>
          </a:prstGeom>
          <a:noFill/>
          <a:extLst>
            <a:ext uri="{909E8E84-426E-40DD-AFC4-6F175D3DCCD1}">
              <a14:hiddenFill xmlns="" xmlns:a14="http://schemas.microsoft.com/office/drawing/2010/main">
                <a:solidFill>
                  <a:srgbClr val="FFFFFF"/>
                </a:solidFill>
              </a14:hiddenFill>
            </a:ext>
          </a:extLst>
        </p:spPr>
      </p:pic>
      <p:pic>
        <p:nvPicPr>
          <p:cNvPr id="4100" name="Picture 4" descr="C:\Users\Кирилл\Desktop\4777220394_e2031d2621_b.jpg"/>
          <p:cNvPicPr>
            <a:picLocks noChangeAspect="1" noChangeArrowheads="1"/>
          </p:cNvPicPr>
          <p:nvPr/>
        </p:nvPicPr>
        <p:blipFill>
          <a:blip r:embed="rId4" cstate="screen">
            <a:extLst>
              <a:ext uri="{28A0092B-C50C-407E-A947-70E740481C1C}">
                <a14:useLocalDpi xmlns="" xmlns:a14="http://schemas.microsoft.com/office/drawing/2010/main" val="0"/>
              </a:ext>
            </a:extLst>
          </a:blip>
          <a:srcRect/>
          <a:stretch>
            <a:fillRect/>
          </a:stretch>
        </p:blipFill>
        <p:spPr bwMode="auto">
          <a:xfrm>
            <a:off x="3960440" y="3495193"/>
            <a:ext cx="4536504" cy="2967767"/>
          </a:xfrm>
          <a:prstGeom prst="rect">
            <a:avLst/>
          </a:prstGeom>
          <a:noFill/>
          <a:extLst>
            <a:ext uri="{909E8E84-426E-40DD-AFC4-6F175D3DCCD1}">
              <a14:hiddenFill xmlns="" xmlns:a14="http://schemas.microsoft.com/office/drawing/2010/main">
                <a:solidFill>
                  <a:srgbClr val="FFFFFF"/>
                </a:solidFill>
              </a14:hiddenFill>
            </a:ext>
          </a:extLst>
        </p:spPr>
      </p:pic>
      <p:pic>
        <p:nvPicPr>
          <p:cNvPr id="4101" name="Picture 5" descr="C:\Users\Кирилл\Desktop\049050053048057050053050056.jpg"/>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23262" y="3501009"/>
            <a:ext cx="3983702" cy="296195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813694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098"/>
                                        </p:tgtEl>
                                      </p:cBhvr>
                                    </p:animEffect>
                                    <p:animScale>
                                      <p:cBhvr>
                                        <p:cTn id="7" dur="250" autoRev="1" fill="hold"/>
                                        <p:tgtEl>
                                          <p:spTgt spid="4098"/>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4099"/>
                                        </p:tgtEl>
                                      </p:cBhvr>
                                    </p:animEffect>
                                    <p:animScale>
                                      <p:cBhvr>
                                        <p:cTn id="12" dur="250" autoRev="1" fill="hold"/>
                                        <p:tgtEl>
                                          <p:spTgt spid="4099"/>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101"/>
                                        </p:tgtEl>
                                        <p:attrNameLst>
                                          <p:attrName>style.visibility</p:attrName>
                                        </p:attrNameLst>
                                      </p:cBhvr>
                                      <p:to>
                                        <p:strVal val="visible"/>
                                      </p:to>
                                    </p:set>
                                    <p:anim calcmode="lin" valueType="num">
                                      <p:cBhvr additive="base">
                                        <p:cTn id="17" dur="500" fill="hold"/>
                                        <p:tgtEl>
                                          <p:spTgt spid="4101"/>
                                        </p:tgtEl>
                                        <p:attrNameLst>
                                          <p:attrName>ppt_x</p:attrName>
                                        </p:attrNameLst>
                                      </p:cBhvr>
                                      <p:tavLst>
                                        <p:tav tm="0">
                                          <p:val>
                                            <p:strVal val="#ppt_x"/>
                                          </p:val>
                                        </p:tav>
                                        <p:tav tm="100000">
                                          <p:val>
                                            <p:strVal val="#ppt_x"/>
                                          </p:val>
                                        </p:tav>
                                      </p:tavLst>
                                    </p:anim>
                                    <p:anim calcmode="lin" valueType="num">
                                      <p:cBhvr additive="base">
                                        <p:cTn id="18" dur="500" fill="hold"/>
                                        <p:tgtEl>
                                          <p:spTgt spid="4101"/>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4100"/>
                                        </p:tgtEl>
                                        <p:attrNameLst>
                                          <p:attrName>style.visibility</p:attrName>
                                        </p:attrNameLst>
                                      </p:cBhvr>
                                      <p:to>
                                        <p:strVal val="visible"/>
                                      </p:to>
                                    </p:set>
                                    <p:animEffect transition="in" filter="barn(inVertical)">
                                      <p:cBhvr>
                                        <p:cTn id="23" dur="500"/>
                                        <p:tgtEl>
                                          <p:spTgt spid="4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«Утконос»</a:t>
            </a:r>
            <a:endParaRPr lang="ru-RU" dirty="0"/>
          </a:p>
        </p:txBody>
      </p:sp>
      <p:sp>
        <p:nvSpPr>
          <p:cNvPr id="3" name="Объект 2"/>
          <p:cNvSpPr>
            <a:spLocks noGrp="1"/>
          </p:cNvSpPr>
          <p:nvPr>
            <p:ph idx="1"/>
          </p:nvPr>
        </p:nvSpPr>
        <p:spPr/>
        <p:txBody>
          <a:bodyPr>
            <a:normAutofit/>
          </a:bodyPr>
          <a:lstStyle/>
          <a:p>
            <a:r>
              <a:rPr lang="ru-RU" sz="1800" b="1" dirty="0" smtClean="0"/>
              <a:t>Утконос удивительное создание животного мира. Это — красивое, скрытное и застенчивое существо. Его называю шуткой Бога. На первый взгляд кажется, будто он собран из частей, принадлежащих разным животным. На мохнатой голове нелепой маской посажен кожистый клюв, похожий на утиный. Конечности, как у рептилий, широко расставлены по бокам, а плавает, как бобр, при помощи массивного хвоста. </a:t>
            </a:r>
          </a:p>
          <a:p>
            <a:r>
              <a:rPr lang="ru-RU" sz="1800" dirty="0" smtClean="0"/>
              <a:t>Утконос (лат. </a:t>
            </a:r>
            <a:r>
              <a:rPr lang="ru-RU" sz="1800" dirty="0" err="1" smtClean="0"/>
              <a:t>Ornithorhynchus</a:t>
            </a:r>
            <a:r>
              <a:rPr lang="ru-RU" sz="1800" dirty="0" smtClean="0"/>
              <a:t> </a:t>
            </a:r>
            <a:r>
              <a:rPr lang="ru-RU" sz="1800" dirty="0" err="1" smtClean="0"/>
              <a:t>anatinus</a:t>
            </a:r>
            <a:r>
              <a:rPr lang="ru-RU" sz="1800" dirty="0" smtClean="0"/>
              <a:t>) — водоплавающее млекопитающее отряда однопроходных, обитающее в Австралии. Это единственный современный представитель семейства </a:t>
            </a:r>
            <a:r>
              <a:rPr lang="ru-RU" sz="1800" dirty="0" err="1" smtClean="0"/>
              <a:t>утконосовых</a:t>
            </a:r>
            <a:r>
              <a:rPr lang="ru-RU" sz="1800" dirty="0" smtClean="0"/>
              <a:t> (</a:t>
            </a:r>
            <a:r>
              <a:rPr lang="ru-RU" sz="1800" dirty="0" err="1" smtClean="0"/>
              <a:t>Ornithorhynchidae</a:t>
            </a:r>
            <a:r>
              <a:rPr lang="ru-RU" sz="1800" dirty="0" smtClean="0"/>
              <a:t>); вместе с ехиднами образует отряд однопроходных (</a:t>
            </a:r>
            <a:r>
              <a:rPr lang="ru-RU" sz="1800" dirty="0" err="1" smtClean="0"/>
              <a:t>Monotremata</a:t>
            </a:r>
            <a:r>
              <a:rPr lang="ru-RU" sz="1800" dirty="0" smtClean="0"/>
              <a:t>) — животных, по ряду признаков близких к рептилиям. Это уникальное животное является одним из символов Австралии; оно изображено на реверсе австралийской монеты в 20 центов.</a:t>
            </a:r>
          </a:p>
        </p:txBody>
      </p:sp>
      <p:pic>
        <p:nvPicPr>
          <p:cNvPr id="5123" name="Picture 3" descr="C:\Users\Кирилл\Desktop\attachment.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4427984" y="0"/>
            <a:ext cx="3347864" cy="16288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017340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anim calcmode="lin" valueType="num">
                                      <p:cBhvr additive="base">
                                        <p:cTn id="7" dur="500" fill="hold"/>
                                        <p:tgtEl>
                                          <p:spTgt spid="5123"/>
                                        </p:tgtEl>
                                        <p:attrNameLst>
                                          <p:attrName>ppt_x</p:attrName>
                                        </p:attrNameLst>
                                      </p:cBhvr>
                                      <p:tavLst>
                                        <p:tav tm="0">
                                          <p:val>
                                            <p:strVal val="#ppt_x"/>
                                          </p:val>
                                        </p:tav>
                                        <p:tav tm="100000">
                                          <p:val>
                                            <p:strVal val="#ppt_x"/>
                                          </p:val>
                                        </p:tav>
                                      </p:tavLst>
                                    </p:anim>
                                    <p:anim calcmode="lin" valueType="num">
                                      <p:cBhvr additive="base">
                                        <p:cTn id="8" dur="500" fill="hold"/>
                                        <p:tgtEl>
                                          <p:spTgt spid="5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92500"/>
          </a:bodyPr>
          <a:lstStyle/>
          <a:p>
            <a:r>
              <a:rPr lang="ru-RU" sz="2800" dirty="0" smtClean="0"/>
              <a:t>Утконосы водятся в Восточной Австралии — от </a:t>
            </a:r>
            <a:r>
              <a:rPr lang="ru-RU" sz="2800" dirty="0" err="1" smtClean="0"/>
              <a:t>Квинсленда</a:t>
            </a:r>
            <a:r>
              <a:rPr lang="ru-RU" sz="2800" dirty="0" smtClean="0"/>
              <a:t> до Тасмании. Их также завезли на остров Кенгуру, что у южных берегов Австралии. Обычно они селятся вблизи болот, по берегам рек и озёр, чувствуя себя как дома и в холодных высокогорных ручьях, и в тёплых тропических лагунах. Они строят глубокие норы, в которых находят убежище и выводят потомство. Тесный входной туннель устроен так, чтобы отжимать воду с шубки хозяина.</a:t>
            </a:r>
          </a:p>
          <a:p>
            <a:endParaRPr lang="ru-RU" dirty="0"/>
          </a:p>
        </p:txBody>
      </p:sp>
      <p:pic>
        <p:nvPicPr>
          <p:cNvPr id="4" name="Picture 2" descr="C:\Users\Кирилл\Desktop\platypus_2.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55776" y="0"/>
            <a:ext cx="3333750" cy="16288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endParaRPr lang="ru-RU" dirty="0" smtClean="0"/>
          </a:p>
          <a:p>
            <a:endParaRPr lang="ru-RU" dirty="0"/>
          </a:p>
          <a:p>
            <a:r>
              <a:rPr lang="ru-RU" dirty="0" smtClean="0"/>
              <a:t>Длина его тела составляет около 30 см, вместе с хвостом – до 55 см, вес взрослой особи около 2 кг. Как и у многих других видов животных, самцы утконоса заметно крупнее самок. Приземистый, с большим хвостом, чем-то похожим на бобровый, утконос получил свое красноречивое название благодаря мягкому клюву, покрытому эластичной кожей.</a:t>
            </a:r>
            <a:endParaRPr lang="ru-RU" dirty="0"/>
          </a:p>
        </p:txBody>
      </p:sp>
      <p:pic>
        <p:nvPicPr>
          <p:cNvPr id="6146" name="Picture 2" descr="C:\Users\Кирилл\Desktop\i.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9334" y="5138"/>
            <a:ext cx="3503314" cy="2517775"/>
          </a:xfrm>
          <a:prstGeom prst="rect">
            <a:avLst/>
          </a:prstGeom>
          <a:noFill/>
          <a:extLst>
            <a:ext uri="{909E8E84-426E-40DD-AFC4-6F175D3DCCD1}">
              <a14:hiddenFill xmlns="" xmlns:a14="http://schemas.microsoft.com/office/drawing/2010/main">
                <a:solidFill>
                  <a:srgbClr val="FFFFFF"/>
                </a:solidFill>
              </a14:hiddenFill>
            </a:ext>
          </a:extLst>
        </p:spPr>
      </p:pic>
      <p:pic>
        <p:nvPicPr>
          <p:cNvPr id="6147" name="Picture 3" descr="C:\Users\Кирилл\Desktop\Ornithorhynchidae00__top.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493980" y="0"/>
            <a:ext cx="5715000" cy="252291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8102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wipe(down)">
                                      <p:cBhvr>
                                        <p:cTn id="7" dur="580">
                                          <p:stCondLst>
                                            <p:cond delay="0"/>
                                          </p:stCondLst>
                                        </p:cTn>
                                        <p:tgtEl>
                                          <p:spTgt spid="6146"/>
                                        </p:tgtEl>
                                      </p:cBhvr>
                                    </p:animEffect>
                                    <p:anim calcmode="lin" valueType="num">
                                      <p:cBhvr>
                                        <p:cTn id="8"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13" dur="26">
                                          <p:stCondLst>
                                            <p:cond delay="650"/>
                                          </p:stCondLst>
                                        </p:cTn>
                                        <p:tgtEl>
                                          <p:spTgt spid="6146"/>
                                        </p:tgtEl>
                                      </p:cBhvr>
                                      <p:to x="100000" y="60000"/>
                                    </p:animScale>
                                    <p:animScale>
                                      <p:cBhvr>
                                        <p:cTn id="14" dur="166" decel="50000">
                                          <p:stCondLst>
                                            <p:cond delay="676"/>
                                          </p:stCondLst>
                                        </p:cTn>
                                        <p:tgtEl>
                                          <p:spTgt spid="6146"/>
                                        </p:tgtEl>
                                      </p:cBhvr>
                                      <p:to x="100000" y="100000"/>
                                    </p:animScale>
                                    <p:animScale>
                                      <p:cBhvr>
                                        <p:cTn id="15" dur="26">
                                          <p:stCondLst>
                                            <p:cond delay="1312"/>
                                          </p:stCondLst>
                                        </p:cTn>
                                        <p:tgtEl>
                                          <p:spTgt spid="6146"/>
                                        </p:tgtEl>
                                      </p:cBhvr>
                                      <p:to x="100000" y="80000"/>
                                    </p:animScale>
                                    <p:animScale>
                                      <p:cBhvr>
                                        <p:cTn id="16" dur="166" decel="50000">
                                          <p:stCondLst>
                                            <p:cond delay="1338"/>
                                          </p:stCondLst>
                                        </p:cTn>
                                        <p:tgtEl>
                                          <p:spTgt spid="6146"/>
                                        </p:tgtEl>
                                      </p:cBhvr>
                                      <p:to x="100000" y="100000"/>
                                    </p:animScale>
                                    <p:animScale>
                                      <p:cBhvr>
                                        <p:cTn id="17" dur="26">
                                          <p:stCondLst>
                                            <p:cond delay="1642"/>
                                          </p:stCondLst>
                                        </p:cTn>
                                        <p:tgtEl>
                                          <p:spTgt spid="6146"/>
                                        </p:tgtEl>
                                      </p:cBhvr>
                                      <p:to x="100000" y="90000"/>
                                    </p:animScale>
                                    <p:animScale>
                                      <p:cBhvr>
                                        <p:cTn id="18" dur="166" decel="50000">
                                          <p:stCondLst>
                                            <p:cond delay="1668"/>
                                          </p:stCondLst>
                                        </p:cTn>
                                        <p:tgtEl>
                                          <p:spTgt spid="6146"/>
                                        </p:tgtEl>
                                      </p:cBhvr>
                                      <p:to x="100000" y="100000"/>
                                    </p:animScale>
                                    <p:animScale>
                                      <p:cBhvr>
                                        <p:cTn id="19" dur="26">
                                          <p:stCondLst>
                                            <p:cond delay="1808"/>
                                          </p:stCondLst>
                                        </p:cTn>
                                        <p:tgtEl>
                                          <p:spTgt spid="6146"/>
                                        </p:tgtEl>
                                      </p:cBhvr>
                                      <p:to x="100000" y="95000"/>
                                    </p:animScale>
                                    <p:animScale>
                                      <p:cBhvr>
                                        <p:cTn id="20" dur="166" decel="50000">
                                          <p:stCondLst>
                                            <p:cond delay="1834"/>
                                          </p:stCondLst>
                                        </p:cTn>
                                        <p:tgtEl>
                                          <p:spTgt spid="6146"/>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6147"/>
                                        </p:tgtEl>
                                        <p:attrNameLst>
                                          <p:attrName>style.visibility</p:attrName>
                                        </p:attrNameLst>
                                      </p:cBhvr>
                                      <p:to>
                                        <p:strVal val="visible"/>
                                      </p:to>
                                    </p:set>
                                    <p:animEffect transition="in" filter="wheel(1)">
                                      <p:cBhvr>
                                        <p:cTn id="25" dur="2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141</TotalTime>
  <Words>995</Words>
  <Application>Microsoft Office PowerPoint</Application>
  <PresentationFormat>Экран (4:3)</PresentationFormat>
  <Paragraphs>32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Изящная</vt:lpstr>
      <vt:lpstr>Проект по окружающему миру  на тему:  «Удивительные животные»</vt:lpstr>
      <vt:lpstr>Оглавление:</vt:lpstr>
      <vt:lpstr>«Райская птица»</vt:lpstr>
      <vt:lpstr>Слайд 4</vt:lpstr>
      <vt:lpstr>Фото Райских птиц…</vt:lpstr>
      <vt:lpstr>Слайд 6</vt:lpstr>
      <vt:lpstr>«Утконос»</vt:lpstr>
      <vt:lpstr>Слайд 8</vt:lpstr>
      <vt:lpstr>Слайд 9</vt:lpstr>
      <vt:lpstr>Слайд 10</vt:lpstr>
      <vt:lpstr>«Колибри»</vt:lpstr>
      <vt:lpstr>Слайд 12</vt:lpstr>
      <vt:lpstr>Слайд 13</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на тему: «Удивительные животные»</dc:title>
  <dc:creator>Кирилл</dc:creator>
  <cp:lastModifiedBy>1</cp:lastModifiedBy>
  <cp:revision>19</cp:revision>
  <dcterms:created xsi:type="dcterms:W3CDTF">2012-01-18T15:26:51Z</dcterms:created>
  <dcterms:modified xsi:type="dcterms:W3CDTF">2012-08-05T04:05:10Z</dcterms:modified>
</cp:coreProperties>
</file>