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0A29DF-2725-4A5F-97D1-D3A4F7F23D02}" type="datetimeFigureOut">
              <a:rPr lang="ru-RU" smtClean="0"/>
              <a:pPr/>
              <a:t>18.12.2010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DB9634-5FC7-47AA-B837-1BB396677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8458200" cy="12223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Двусоставные предложения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«главные члены предложения»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214950"/>
            <a:ext cx="8458200" cy="914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Выполнила ученица 8 класса</a:t>
            </a:r>
          </a:p>
          <a:p>
            <a:pPr algn="ctr"/>
            <a:r>
              <a:rPr lang="ru-RU" dirty="0" smtClean="0"/>
              <a:t>МОУ «СОШ </a:t>
            </a:r>
            <a:r>
              <a:rPr lang="ru-RU" dirty="0" err="1" smtClean="0"/>
              <a:t>с.Кутьино</a:t>
            </a:r>
            <a:r>
              <a:rPr lang="ru-RU" dirty="0" smtClean="0"/>
              <a:t>»</a:t>
            </a:r>
          </a:p>
          <a:p>
            <a:pPr algn="ctr"/>
            <a:r>
              <a:rPr lang="ru-RU" dirty="0" err="1" smtClean="0"/>
              <a:t>Булихова</a:t>
            </a:r>
            <a:r>
              <a:rPr lang="ru-RU" dirty="0" smtClean="0"/>
              <a:t> Марина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Подлежащие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Главный член двусоставного предложения, называющий то, о чём говорится в предложении.</a:t>
            </a:r>
          </a:p>
          <a:p>
            <a:r>
              <a:rPr lang="ru-RU" dirty="0" smtClean="0"/>
              <a:t>Подлежащие отвечает на вопросы именительного падежа кто? Что?</a:t>
            </a:r>
          </a:p>
          <a:p>
            <a:r>
              <a:rPr lang="ru-RU" i="1" dirty="0" smtClean="0"/>
              <a:t>Например: </a:t>
            </a:r>
            <a:r>
              <a:rPr lang="ru-RU" i="1" u="sng" dirty="0" smtClean="0">
                <a:solidFill>
                  <a:srgbClr val="FF0000"/>
                </a:solidFill>
              </a:rPr>
              <a:t>хорошее </a:t>
            </a:r>
            <a:r>
              <a:rPr lang="ru-RU" i="1" dirty="0" smtClean="0"/>
              <a:t>лежит, а худое по дорожке </a:t>
            </a:r>
            <a:r>
              <a:rPr lang="ru-RU" i="1" u="sng" dirty="0" smtClean="0">
                <a:solidFill>
                  <a:srgbClr val="FF0000"/>
                </a:solidFill>
              </a:rPr>
              <a:t>бежит.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Сказуемое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главный член двусоставного предложения, который обозначает действие, состояние или признак предмета, называемого подлежащим.</a:t>
            </a:r>
          </a:p>
          <a:p>
            <a:pPr>
              <a:buNone/>
            </a:pPr>
            <a:r>
              <a:rPr lang="ru-RU" i="1" dirty="0" smtClean="0"/>
              <a:t>Сказуемое соотносится с подлежащим по смыслу и грамматически.</a:t>
            </a:r>
          </a:p>
          <a:p>
            <a:pPr>
              <a:buNone/>
            </a:pPr>
            <a:r>
              <a:rPr lang="ru-RU" i="1" dirty="0" smtClean="0"/>
              <a:t>    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            СКАЗУЕМОЕ                       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                                         Составное  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</a:t>
            </a:r>
          </a:p>
          <a:p>
            <a:pPr algn="just">
              <a:buNone/>
            </a:pPr>
            <a:r>
              <a:rPr lang="ru-RU" dirty="0" smtClean="0"/>
              <a:t>                                       Глагольное Именное                        </a:t>
            </a:r>
            <a:endParaRPr lang="ru-RU" dirty="0"/>
          </a:p>
        </p:txBody>
      </p:sp>
      <p:sp>
        <p:nvSpPr>
          <p:cNvPr id="4" name="Минус 3"/>
          <p:cNvSpPr/>
          <p:nvPr/>
        </p:nvSpPr>
        <p:spPr>
          <a:xfrm>
            <a:off x="1357290" y="1857364"/>
            <a:ext cx="1714512" cy="11715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5429256" y="1857364"/>
            <a:ext cx="1857388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>
            <a:off x="1571604" y="1928802"/>
            <a:ext cx="142876" cy="128588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7000892" y="1928802"/>
            <a:ext cx="142876" cy="128588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7158" y="342900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Простое глагольное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7286644" y="3929066"/>
            <a:ext cx="785818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536545" y="3964785"/>
            <a:ext cx="785818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Простое глагольное сказуемое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Простое глагольное сказуемое выражается глаголом в одном из наклонений.</a:t>
            </a:r>
          </a:p>
          <a:p>
            <a:r>
              <a:rPr lang="ru-RU" sz="2400" i="1" u="sng" dirty="0" smtClean="0"/>
              <a:t>   Чем выражается простое глагольное сказуемое? </a:t>
            </a:r>
          </a:p>
          <a:p>
            <a:r>
              <a:rPr lang="ru-RU" sz="2400" i="1" dirty="0" smtClean="0"/>
              <a:t>                       Белый пар по лугам</a:t>
            </a:r>
            <a:r>
              <a:rPr lang="ru-RU" sz="2400" i="1" u="sng" dirty="0" smtClean="0"/>
              <a:t> </a:t>
            </a:r>
          </a:p>
          <a:p>
            <a:r>
              <a:rPr lang="ru-RU" sz="2400" i="1" u="sng" dirty="0" smtClean="0"/>
              <a:t>Изъявительное   Повелительное      Условное </a:t>
            </a:r>
            <a:endParaRPr lang="ru-RU" sz="2400" i="1" dirty="0" smtClean="0"/>
          </a:p>
          <a:p>
            <a:r>
              <a:rPr lang="ru-RU" sz="2400" i="1" dirty="0" smtClean="0"/>
              <a:t>   наклонение         </a:t>
            </a:r>
            <a:r>
              <a:rPr lang="ru-RU" sz="2400" i="1" dirty="0" err="1" smtClean="0"/>
              <a:t>наклонение</a:t>
            </a:r>
            <a:r>
              <a:rPr lang="ru-RU" sz="2400" i="1" dirty="0" smtClean="0"/>
              <a:t>            </a:t>
            </a:r>
            <a:r>
              <a:rPr lang="ru-RU" sz="2400" i="1" dirty="0" err="1" smtClean="0"/>
              <a:t>наклонение</a:t>
            </a:r>
            <a:endParaRPr lang="ru-RU" sz="2400" i="1" dirty="0" smtClean="0"/>
          </a:p>
          <a:p>
            <a:r>
              <a:rPr lang="ru-RU" sz="1600" i="1" dirty="0" smtClean="0"/>
              <a:t>Расстилается                        Расстилайся                        Расстилался бы       </a:t>
            </a:r>
          </a:p>
          <a:p>
            <a:r>
              <a:rPr lang="ru-RU" sz="1600" i="1" dirty="0" smtClean="0"/>
              <a:t>Расстилался</a:t>
            </a:r>
          </a:p>
          <a:p>
            <a:r>
              <a:rPr lang="ru-RU" sz="1600" i="1" dirty="0" smtClean="0"/>
              <a:t>Будет расстилаться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Составное глагольное сказуемое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1428736"/>
            <a:ext cx="264320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Составное глагольное сказуемое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1857356" y="1785926"/>
            <a:ext cx="1214446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2"/>
          </p:cNvCxnSpPr>
          <p:nvPr/>
        </p:nvCxnSpPr>
        <p:spPr>
          <a:xfrm rot="10800000" flipV="1">
            <a:off x="2000233" y="1893082"/>
            <a:ext cx="18099" cy="2250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Минус 12"/>
          <p:cNvSpPr/>
          <p:nvPr/>
        </p:nvSpPr>
        <p:spPr>
          <a:xfrm>
            <a:off x="5429256" y="1714488"/>
            <a:ext cx="1214446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5332232" y="2974785"/>
            <a:ext cx="2426727" cy="5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14348" y="4143380"/>
            <a:ext cx="6643734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3214678" y="2928934"/>
            <a:ext cx="214314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143108" y="321468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Боксёр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428992" y="2928934"/>
            <a:ext cx="24288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Начал</a:t>
            </a:r>
            <a:r>
              <a:rPr lang="ru-RU" dirty="0" smtClean="0"/>
              <a:t> </a:t>
            </a:r>
            <a:r>
              <a:rPr lang="ru-RU" sz="1400" dirty="0" smtClean="0"/>
              <a:t>беспокоиться</a:t>
            </a:r>
          </a:p>
          <a:p>
            <a:r>
              <a:rPr lang="ru-RU" sz="1400" dirty="0" smtClean="0"/>
              <a:t>Хочет участвовать </a:t>
            </a:r>
          </a:p>
          <a:p>
            <a:r>
              <a:rPr lang="ru-RU" sz="1400" dirty="0" smtClean="0"/>
              <a:t>Мог бы преодолеть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85786" y="4357694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Вспомогательные</a:t>
            </a:r>
          </a:p>
          <a:p>
            <a:r>
              <a:rPr lang="ru-RU" sz="2000" b="1" dirty="0" smtClean="0"/>
              <a:t>         глаголы</a:t>
            </a:r>
            <a:endParaRPr lang="ru-RU" sz="2000" b="1" dirty="0"/>
          </a:p>
        </p:txBody>
      </p:sp>
      <p:sp>
        <p:nvSpPr>
          <p:cNvPr id="21" name="Плюс 20"/>
          <p:cNvSpPr/>
          <p:nvPr/>
        </p:nvSpPr>
        <p:spPr>
          <a:xfrm>
            <a:off x="3428992" y="4286256"/>
            <a:ext cx="1000132" cy="928694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29190" y="435769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Неопределённая</a:t>
            </a:r>
          </a:p>
          <a:p>
            <a:r>
              <a:rPr lang="ru-RU" b="1" dirty="0" smtClean="0"/>
              <a:t>          форма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24918" cy="5437207"/>
          </a:xfrm>
        </p:spPr>
        <p:txBody>
          <a:bodyPr/>
          <a:lstStyle/>
          <a:p>
            <a:r>
              <a:rPr lang="ru-RU" dirty="0" smtClean="0"/>
              <a:t>Сказуемое, образованное из вспомогательного глагола неопределённой формы, называется </a:t>
            </a:r>
            <a:r>
              <a:rPr lang="ru-RU" i="1" u="sng" dirty="0" smtClean="0">
                <a:solidFill>
                  <a:srgbClr val="FF0000"/>
                </a:solidFill>
              </a:rPr>
              <a:t>составным глагольным сказуемым.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Оно образуется из двух </a:t>
            </a:r>
            <a:r>
              <a:rPr lang="ru-RU" dirty="0" err="1" smtClean="0">
                <a:solidFill>
                  <a:schemeClr val="tx1"/>
                </a:solidFill>
              </a:rPr>
              <a:t>элементов,каждый</a:t>
            </a:r>
            <a:r>
              <a:rPr lang="ru-RU" dirty="0" smtClean="0">
                <a:solidFill>
                  <a:schemeClr val="tx1"/>
                </a:solidFill>
              </a:rPr>
              <a:t> из которых сам по себе выразить полностью значения сказуемого не может, например: </a:t>
            </a:r>
            <a:r>
              <a:rPr lang="ru-RU" i="1" dirty="0" smtClean="0">
                <a:solidFill>
                  <a:schemeClr val="tx1"/>
                </a:solidFill>
              </a:rPr>
              <a:t>начинаю беспокоиться, начала бы </a:t>
            </a:r>
            <a:r>
              <a:rPr lang="ru-RU" i="1" dirty="0" err="1" smtClean="0">
                <a:solidFill>
                  <a:schemeClr val="tx1"/>
                </a:solidFill>
              </a:rPr>
              <a:t>готовиться,хотел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бы</a:t>
            </a:r>
            <a:r>
              <a:rPr lang="ru-RU" i="1" dirty="0" smtClean="0">
                <a:solidFill>
                  <a:schemeClr val="tx1"/>
                </a:solidFill>
              </a:rPr>
              <a:t> надеяться.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Составное Именное сказуемое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285860"/>
            <a:ext cx="221457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Составное именное сказуемое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3"/>
          </p:cNvCxnSpPr>
          <p:nvPr/>
        </p:nvCxnSpPr>
        <p:spPr>
          <a:xfrm flipV="1">
            <a:off x="5072066" y="1928802"/>
            <a:ext cx="1643074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</p:cNvCxnSpPr>
          <p:nvPr/>
        </p:nvCxnSpPr>
        <p:spPr>
          <a:xfrm rot="10800000">
            <a:off x="1357290" y="1928803"/>
            <a:ext cx="1500198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750727" y="2893215"/>
            <a:ext cx="1928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4315" y="2821777"/>
            <a:ext cx="17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85720" y="3714752"/>
            <a:ext cx="250033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72132" y="3643314"/>
            <a:ext cx="307183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20" y="3929066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Вспомогательные</a:t>
            </a:r>
          </a:p>
          <a:p>
            <a:r>
              <a:rPr lang="ru-RU" dirty="0"/>
              <a:t> </a:t>
            </a:r>
            <a:r>
              <a:rPr lang="ru-RU" dirty="0" smtClean="0"/>
              <a:t>       глаголы</a:t>
            </a:r>
          </a:p>
          <a:p>
            <a:r>
              <a:rPr lang="ru-RU" i="1" dirty="0" err="1" smtClean="0">
                <a:solidFill>
                  <a:srgbClr val="FF0000"/>
                </a:solidFill>
              </a:rPr>
              <a:t>Быть,стать,становиться</a:t>
            </a:r>
            <a:r>
              <a:rPr lang="ru-RU" i="1" dirty="0" smtClean="0">
                <a:solidFill>
                  <a:srgbClr val="FF0000"/>
                </a:solidFill>
              </a:rPr>
              <a:t>, </a:t>
            </a:r>
            <a:r>
              <a:rPr lang="ru-RU" i="1" dirty="0" err="1" smtClean="0">
                <a:solidFill>
                  <a:srgbClr val="FF0000"/>
                </a:solidFill>
              </a:rPr>
              <a:t>являться,делаться,казаться</a:t>
            </a:r>
            <a:r>
              <a:rPr lang="ru-RU" i="1" dirty="0" smtClean="0">
                <a:solidFill>
                  <a:srgbClr val="FF0000"/>
                </a:solidFill>
              </a:rPr>
              <a:t> и др.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86446" y="385762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Именная            часть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536413" y="4393413"/>
            <a:ext cx="642942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469737" y="5031593"/>
            <a:ext cx="1643074" cy="9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143768" y="4357694"/>
            <a:ext cx="714380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7858148" y="4357694"/>
            <a:ext cx="714380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510350" y="4581532"/>
            <a:ext cx="714380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7041373" y="5031593"/>
            <a:ext cx="1643074" cy="9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572132" y="4857760"/>
            <a:ext cx="64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Сущ.</a:t>
            </a:r>
            <a:endParaRPr lang="ru-RU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6572264" y="5143512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Прил.</a:t>
            </a:r>
            <a:endParaRPr lang="ru-RU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6000760" y="592933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Прич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7143768" y="4929198"/>
            <a:ext cx="64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Числ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929586" y="500063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7358082" y="592933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нареч.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1428728" y="278605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 </a:t>
            </a:r>
            <a:r>
              <a:rPr lang="ru-RU" dirty="0" err="1" smtClean="0"/>
              <a:t>обидчик,был</a:t>
            </a:r>
            <a:r>
              <a:rPr lang="ru-RU" dirty="0" smtClean="0"/>
              <a:t> обидчик, был обидчиком</a:t>
            </a:r>
            <a:endParaRPr lang="ru-RU" dirty="0"/>
          </a:p>
        </p:txBody>
      </p:sp>
      <p:sp>
        <p:nvSpPr>
          <p:cNvPr id="52" name="Равно 51"/>
          <p:cNvSpPr/>
          <p:nvPr/>
        </p:nvSpPr>
        <p:spPr>
          <a:xfrm>
            <a:off x="2357422" y="3143248"/>
            <a:ext cx="3929090" cy="285752"/>
          </a:xfrm>
          <a:prstGeom prst="mathEqual">
            <a:avLst>
              <a:gd name="adj1" fmla="val 23520"/>
              <a:gd name="adj2" fmla="val 529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Тире между подлежащим и сказуемым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857232"/>
          <a:ext cx="8001056" cy="9144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01056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Между подлежащим</a:t>
                      </a:r>
                      <a:r>
                        <a:rPr lang="ru-RU" baseline="0" dirty="0" smtClean="0"/>
                        <a:t> и сказуемым при отсутствии связки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Тире ставится, если                                  тире не </a:t>
                      </a:r>
                      <a:r>
                        <a:rPr lang="ru-RU" baseline="0" dirty="0" err="1" smtClean="0"/>
                        <a:t>ставиться,если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403272" y="969819"/>
          <a:ext cx="1454743" cy="530356"/>
        </p:xfrm>
        <a:graphic>
          <a:graphicData uri="http://schemas.openxmlformats.org/drawingml/2006/table">
            <a:tbl>
              <a:tblPr/>
              <a:tblGrid>
                <a:gridCol w="1454743"/>
              </a:tblGrid>
              <a:tr h="5303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20" name="Рисунок 19" descr="8 класс.jpg"/>
          <p:cNvPicPr>
            <a:picLocks noChangeAspect="1"/>
          </p:cNvPicPr>
          <p:nvPr/>
        </p:nvPicPr>
        <p:blipFill>
          <a:blip r:embed="rId2" cstate="print"/>
          <a:srcRect l="6250" t="13126" r="6250" b="37656"/>
          <a:stretch>
            <a:fillRect/>
          </a:stretch>
        </p:blipFill>
        <p:spPr bwMode="auto">
          <a:xfrm>
            <a:off x="0" y="1857364"/>
            <a:ext cx="480063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8 класс.jpg"/>
          <p:cNvPicPr>
            <a:picLocks noChangeAspect="1"/>
          </p:cNvPicPr>
          <p:nvPr/>
        </p:nvPicPr>
        <p:blipFill>
          <a:blip r:embed="rId2" cstate="print"/>
          <a:srcRect l="4762" t="63335" r="4762" b="3333"/>
          <a:stretch>
            <a:fillRect/>
          </a:stretch>
        </p:blipFill>
        <p:spPr bwMode="auto">
          <a:xfrm>
            <a:off x="4857753" y="1928803"/>
            <a:ext cx="42075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600</TotalTime>
  <Words>243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Двусоставные предложения «главные члены предложения»</vt:lpstr>
      <vt:lpstr>Подлежащие</vt:lpstr>
      <vt:lpstr>Сказуемое </vt:lpstr>
      <vt:lpstr>Слайд 4</vt:lpstr>
      <vt:lpstr>Простое глагольное сказуемое</vt:lpstr>
      <vt:lpstr>Составное глагольное сказуемое</vt:lpstr>
      <vt:lpstr>Слайд 7</vt:lpstr>
      <vt:lpstr>Составное Именное сказуемое</vt:lpstr>
      <vt:lpstr>Тире между подлежащим и сказуемым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Двусоставные предложения «главные члены предложения»</dc:title>
  <dc:creator>Admin</dc:creator>
  <cp:lastModifiedBy>1</cp:lastModifiedBy>
  <cp:revision>13</cp:revision>
  <dcterms:created xsi:type="dcterms:W3CDTF">2010-12-16T14:46:38Z</dcterms:created>
  <dcterms:modified xsi:type="dcterms:W3CDTF">2010-12-18T18:32:21Z</dcterms:modified>
</cp:coreProperties>
</file>