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3" r:id="rId8"/>
    <p:sldId id="264" r:id="rId9"/>
    <p:sldId id="271" r:id="rId10"/>
    <p:sldId id="266" r:id="rId11"/>
    <p:sldId id="265" r:id="rId12"/>
    <p:sldId id="267" r:id="rId13"/>
    <p:sldId id="268" r:id="rId14"/>
    <p:sldId id="269" r:id="rId15"/>
    <p:sldId id="270" r:id="rId16"/>
    <p:sldId id="26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mLab.ws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EBE3B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1-10-13T16:15:23.703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9F8DE1C-56F3-40B0-A091-EFC3539A93AB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894994A-F7F7-40ED-BB99-6775643F3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7.xml"/><Relationship Id="rId18" Type="http://schemas.openxmlformats.org/officeDocument/2006/relationships/hyperlink" Target="kapitan.ppt" TargetMode="External"/><Relationship Id="rId3" Type="http://schemas.openxmlformats.org/officeDocument/2006/relationships/slide" Target="slide5.xml"/><Relationship Id="rId7" Type="http://schemas.openxmlformats.org/officeDocument/2006/relationships/hyperlink" Target="&#1090;&#1088;&#1080;&#1079;.docx" TargetMode="External"/><Relationship Id="rId12" Type="http://schemas.openxmlformats.org/officeDocument/2006/relationships/hyperlink" Target="&#1058;&#1077;&#1089;&#1090;%20&#1084;&#1099;&#1096;&#1094;&#1099;.docx" TargetMode="External"/><Relationship Id="rId17" Type="http://schemas.openxmlformats.org/officeDocument/2006/relationships/hyperlink" Target="&#1087;&#1077;&#1088;&#1077;&#1083;&#1086;&#1084;&#1099;%20&#1080;%20&#1087;&#1086;&#1084;&#1086;&#1097;&#1100;.ppt" TargetMode="External"/><Relationship Id="rId2" Type="http://schemas.openxmlformats.org/officeDocument/2006/relationships/hyperlink" Target="&#1091;&#1088;&#1086;&#1082;-&#1082;&#1086;&#1085;&#1082;&#1091;&#1088;&#1089;%20&#1087;&#1086;%20&#1090;&#1077;&#1084;&#1077;%20&#1057;&#1082;&#1077;&#1083;&#1077;&#1090;%20&#1095;&#1077;&#1083;&#1086;&#1074;&#1077;&#1082;&#1072;.doc" TargetMode="External"/><Relationship Id="rId16" Type="http://schemas.openxmlformats.org/officeDocument/2006/relationships/hyperlink" Target="&#1088;&#1077;&#1083;&#1072;&#1082;&#1089;&#1072;&#1094;&#1080;&#1103;.doc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43;&#1048;&#1040;.doc" TargetMode="External"/><Relationship Id="rId11" Type="http://schemas.openxmlformats.org/officeDocument/2006/relationships/hyperlink" Target="&#1058;&#1077;&#1089;&#1090;.docx" TargetMode="External"/><Relationship Id="rId5" Type="http://schemas.openxmlformats.org/officeDocument/2006/relationships/hyperlink" Target="&#1054;&#1055;&#1054;&#1056;&#1040;%20&#1048;%20&#1044;&#1042;&#1048;&#1046;&#1045;&#1053;&#1048;&#1045;%20&#1043;&#1048;&#1040;.doc" TargetMode="External"/><Relationship Id="rId15" Type="http://schemas.openxmlformats.org/officeDocument/2006/relationships/slide" Target="slide9.xml"/><Relationship Id="rId10" Type="http://schemas.openxmlformats.org/officeDocument/2006/relationships/hyperlink" Target="&#1050;&#1072;&#1088;&#1090;&#1086;&#1095;&#1082;&#1080;%20&#1084;&#1099;&#1096;&#1094;&#1099;" TargetMode="External"/><Relationship Id="rId4" Type="http://schemas.openxmlformats.org/officeDocument/2006/relationships/slide" Target="slide4.xml"/><Relationship Id="rId9" Type="http://schemas.openxmlformats.org/officeDocument/2006/relationships/hyperlink" Target="&#1050;&#1072;&#1088;&#1090;&#1086;&#1095;&#1082;&#1080;%20&#1072;&#1087;&#1087;&#1072;&#1088;&#1072;&#1090;%20&#1086;&#1087;&#1086;&#1088;&#1099;" TargetMode="External"/><Relationship Id="rId14" Type="http://schemas.openxmlformats.org/officeDocument/2006/relationships/slide" Target="slide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hyperlink" Target="&#1057;&#1072;&#1084;&#1099;&#1077;,%20&#1089;&#1072;&#1084;&#1099;&#1077;.pptx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../MyTestStudent.lnk" TargetMode="External"/><Relationship Id="rId2" Type="http://schemas.openxmlformats.org/officeDocument/2006/relationships/hyperlink" Target="&#1041;&#1080;&#1086;&#1083;&#1086;&#1075;&#1080;&#1103;%208%20&#1082;&#1083;.doc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&#1079;&#1072;&#1075;&#1072;&#1076;&#1082;&#1080;.docx" TargetMode="External"/><Relationship Id="rId3" Type="http://schemas.openxmlformats.org/officeDocument/2006/relationships/hyperlink" Target="&#1042;&#1085;&#1091;&#1090;&#1088;&#1077;&#1085;&#1085;&#1080;&#1077;%20&#1086;&#1088;&#1075;&#1072;&#1085;&#1099;.docx" TargetMode="External"/><Relationship Id="rId7" Type="http://schemas.openxmlformats.org/officeDocument/2006/relationships/hyperlink" Target="&#1042;&#1086;&#1087;&#1088;&#1086;&#1089;&#1099;%20&#1082;%20&#1082;&#1088;&#1086;&#1089;&#1089;&#1074;&#1086;&#1088;&#1076;&#1091;.docx" TargetMode="External"/><Relationship Id="rId2" Type="http://schemas.openxmlformats.org/officeDocument/2006/relationships/hyperlink" Target="&#1057;&#1082;&#1077;&#1083;&#1077;&#1090;%20&#1095;&#1077;&#1083;&#1086;&#1074;&#1077;&#1082;&#1072;.docx" TargetMode="External"/><Relationship Id="rId1" Type="http://schemas.openxmlformats.org/officeDocument/2006/relationships/slideLayout" Target="../slideLayouts/slideLayout4.xml"/><Relationship Id="rId6" Type="http://schemas.openxmlformats.org/officeDocument/2006/relationships/slide" Target="slide10.xml"/><Relationship Id="rId5" Type="http://schemas.openxmlformats.org/officeDocument/2006/relationships/slide" Target="slide12.xml"/><Relationship Id="rId4" Type="http://schemas.openxmlformats.org/officeDocument/2006/relationships/hyperlink" Target="&#1050;&#1072;&#1088;&#1090;&#1099;1.docx" TargetMode="Externa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&#1087;&#1083;&#1072;&#1085;&#1099;%20&#1091;&#1088;&#1086;&#1082;&#1086;&#1074;%20&#1087;&#1086;%20&#1089;&#1082;&#1077;&#1083;&#1077;&#1090;&#1091;.doc" TargetMode="External"/><Relationship Id="rId3" Type="http://schemas.openxmlformats.org/officeDocument/2006/relationships/hyperlink" Target="&#1057;&#1082;&#1077;&#1083;&#1077;&#1090;%20&#1095;&#1077;&#1083;&#1086;&#1074;&#1077;&#1082;&#1072;%20&#1089;&#1093;&#1077;&#1084;&#1072;.docx" TargetMode="External"/><Relationship Id="rId7" Type="http://schemas.openxmlformats.org/officeDocument/2006/relationships/hyperlink" Target="&#1052;&#1099;&#1096;&#1094;&#1099;.docx" TargetMode="External"/><Relationship Id="rId12" Type="http://schemas.openxmlformats.org/officeDocument/2006/relationships/slide" Target="slide3.xml"/><Relationship Id="rId2" Type="http://schemas.openxmlformats.org/officeDocument/2006/relationships/hyperlink" Target="oporno-dvigatelnaya.pp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&#1057;&#1082;&#1077;&#1083;&#1077;&#1090;%20&#1095;&#1077;&#1083;&#1086;&#1074;&#1077;&#1082;&#1072;.docx" TargetMode="External"/><Relationship Id="rId11" Type="http://schemas.openxmlformats.org/officeDocument/2006/relationships/hyperlink" Target="&#1057;&#1082;&#1077;&#1083;&#1077;&#1090;" TargetMode="External"/><Relationship Id="rId5" Type="http://schemas.openxmlformats.org/officeDocument/2006/relationships/hyperlink" Target="&#1058;&#1088;&#1072;&#1074;&#1084;&#1099;%20&#1089;&#1082;&#1077;&#1083;&#1077;&#1090;&#1072;.docx" TargetMode="External"/><Relationship Id="rId10" Type="http://schemas.openxmlformats.org/officeDocument/2006/relationships/hyperlink" Target="&#1042;&#1086;&#1087;&#1088;&#1086;&#1089;&#1099;%20&#1076;&#1083;&#1103;%20&#1087;&#1088;&#1086;&#1074;&#1077;&#1076;&#1077;&#1085;&#1080;&#1103;%20&#1079;&#1072;&#1095;&#1105;&#1090;&#1072;.docx" TargetMode="External"/><Relationship Id="rId4" Type="http://schemas.openxmlformats.org/officeDocument/2006/relationships/hyperlink" Target="&#1057;&#1090;&#1088;&#1086;&#1077;&#1085;&#1080;&#1077;%20&#1082;&#1086;&#1089;&#1090;&#1080;.docx" TargetMode="External"/><Relationship Id="rId9" Type="http://schemas.openxmlformats.org/officeDocument/2006/relationships/hyperlink" Target="&#1047;&#1072;&#1076;&#1072;&#1085;&#1080;&#1103;%20&#1076;&#1083;&#1103;%20&#1089;&#1072;&#1084;&#1086;&#1089;&#1090;&#1086;&#1103;&#1090;&#1077;&#1083;&#1100;&#1085;&#1086;&#1081;%20&#1088;&#1072;&#1073;&#1086;&#1090;&#1099;.docx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Анатомия и физиология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4" name="Содержимое 3" descr="Iridolog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183242"/>
            <a:ext cx="7539586" cy="52461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5643578"/>
            <a:ext cx="542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Учитель биологии МОУ ООШ п. Памятка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Миронова О.А.</a:t>
            </a:r>
            <a:endParaRPr lang="ru-RU" b="1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C00000"/>
                </a:solidFill>
              </a:rPr>
              <a:t>«Восстанови порядок».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А. Череп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Б. Грудная клетка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В. Плечевой пояс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Г. Рука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Д. Тазовый пояс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Е. Нога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Ж. Тазовый пояс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И. Коленный сустав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К. Плечевой сустав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Л. Локтевой сустав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dirty="0">
                <a:solidFill>
                  <a:schemeClr val="bg1"/>
                </a:solidFill>
              </a:rPr>
              <a:t>М. Трубчатые кости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 b="1" dirty="0"/>
          </a:p>
          <a:p>
            <a:pPr>
              <a:lnSpc>
                <a:spcPct val="90000"/>
              </a:lnSpc>
            </a:pPr>
            <a:endParaRPr lang="ru-RU" sz="1800" b="1" dirty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46688" y="1981200"/>
            <a:ext cx="3440112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1. Кости  стопы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2. Кости голени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3. Кости предплечья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4. Лобная кость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5. Ключицы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6. Кость плеча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7. Ребра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8. Теменная кость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9. Лопатки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10. Бедренная кость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11. Кость кисти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12. Тазовые кости</a:t>
            </a:r>
          </a:p>
          <a:p>
            <a:pPr marL="533400" indent="-533400">
              <a:lnSpc>
                <a:spcPct val="90000"/>
              </a:lnSpc>
              <a:buFontTx/>
              <a:buNone/>
            </a:pPr>
            <a:r>
              <a:rPr lang="ru-RU" sz="1800" b="1" dirty="0">
                <a:solidFill>
                  <a:schemeClr val="bg1"/>
                </a:solidFill>
              </a:rPr>
              <a:t>13. Грудина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C00000"/>
                </a:solidFill>
              </a:rPr>
              <a:t>«Восстанови порядок».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9138"/>
            <a:ext cx="3429000" cy="41068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А – 4, 8.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Б – 7, 13.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В – 5, 9.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Г – 3, 6, 11.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Д – 12.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257800" y="1628775"/>
            <a:ext cx="3429000" cy="44672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Е – 1, 2, 10.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Ж – 2, 10.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И – 2, 10.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К – 5, 6, 9.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Л – 3, 6.</a:t>
            </a:r>
          </a:p>
          <a:p>
            <a:pPr>
              <a:lnSpc>
                <a:spcPct val="90000"/>
              </a:lnSpc>
            </a:pPr>
            <a:endParaRPr lang="ru-RU" sz="2400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sz="2400" dirty="0">
                <a:solidFill>
                  <a:schemeClr val="bg1"/>
                </a:solidFill>
              </a:rPr>
              <a:t>М – 2, 3, 6, 10.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sp>
        <p:nvSpPr>
          <p:cNvPr id="10245" name="AutoShape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8001024" y="6000768"/>
            <a:ext cx="649288" cy="6207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8" name="Управляющая кнопка: настраиваемая 7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1643063" y="428625"/>
            <a:ext cx="7010400" cy="12954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«Исключи лишнее»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Грудина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Ребро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Лопатка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46688" y="1981200"/>
            <a:ext cx="3440112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Бедро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Голень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Ключица</a:t>
            </a:r>
          </a:p>
        </p:txBody>
      </p:sp>
      <p:sp>
        <p:nvSpPr>
          <p:cNvPr id="4101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8001024" y="6000768"/>
            <a:ext cx="64770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20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500"/>
                                        <p:tgtEl>
                                          <p:spTgt spid="20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/>
      <p:bldP spid="205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«Исключи лишнее»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Плечо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Предплечье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Череп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246688" y="1981200"/>
            <a:ext cx="3440112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Крестец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Копчик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Кисть</a:t>
            </a:r>
          </a:p>
        </p:txBody>
      </p:sp>
      <p:sp>
        <p:nvSpPr>
          <p:cNvPr id="5125" name="AutoShape 7">
            <a:hlinkClick r:id="" action="ppaction://hlinkshowjump?jump=nextslide"/>
          </p:cNvPr>
          <p:cNvSpPr>
            <a:spLocks noChangeArrowheads="1"/>
          </p:cNvSpPr>
          <p:nvPr/>
        </p:nvSpPr>
        <p:spPr bwMode="auto">
          <a:xfrm>
            <a:off x="7929586" y="6000768"/>
            <a:ext cx="647700" cy="62071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410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5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build="p"/>
      <p:bldP spid="410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«Исключи лишнее»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676400" y="1981200"/>
            <a:ext cx="3440113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Шов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Сустав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Скелет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929190" y="1714488"/>
            <a:ext cx="3440112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Анатомия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Физиология</a:t>
            </a:r>
          </a:p>
          <a:p>
            <a:pPr eaLnBrk="1" hangingPunct="1">
              <a:defRPr/>
            </a:pPr>
            <a:endParaRPr lang="ru-RU" sz="3600" dirty="0" smtClean="0">
              <a:solidFill>
                <a:schemeClr val="accent5">
                  <a:lumMod val="10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3600" dirty="0" smtClean="0">
                <a:solidFill>
                  <a:schemeClr val="accent5">
                    <a:lumMod val="10000"/>
                  </a:schemeClr>
                </a:solidFill>
              </a:rPr>
              <a:t>Митохондрия</a:t>
            </a:r>
          </a:p>
        </p:txBody>
      </p:sp>
      <p:sp>
        <p:nvSpPr>
          <p:cNvPr id="6149" name="AutoShape 8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7858148" y="6000768"/>
            <a:ext cx="649287" cy="6207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5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5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500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build="p"/>
      <p:bldP spid="1024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Управляющая кнопка: настраиваемая 3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назад 5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страиваемая 6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Рефлексия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 descr="http://teacher-almaty.clan.su/_pu/6/s92121202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1214422"/>
            <a:ext cx="3786213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8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Дуга 7"/>
          <p:cNvSpPr/>
          <p:nvPr/>
        </p:nvSpPr>
        <p:spPr>
          <a:xfrm flipH="1">
            <a:off x="4714876" y="2571744"/>
            <a:ext cx="214314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http://teacher-almaty.clan.su/_pu/6/s92121202.jpg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214422"/>
            <a:ext cx="3786213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800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Управляющая кнопка: настраиваемая 8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назад 11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настраиваемая 12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</a:t>
            </a:r>
            <a:r>
              <a:rPr lang="ru-RU" sz="2400" dirty="0" err="1" smtClean="0">
                <a:solidFill>
                  <a:srgbClr val="C00000"/>
                </a:solidFill>
                <a:latin typeface="Bookman Old Style" pitchFamily="18" charset="0"/>
              </a:rPr>
              <a:t>Опорно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-</a:t>
            </a:r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двигательная </a:t>
            </a:r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</a:br>
            <a:r>
              <a:rPr lang="en-US" sz="2400" dirty="0" smtClean="0">
                <a:solidFill>
                  <a:srgbClr val="C00000"/>
                </a:solidFill>
                <a:latin typeface="Bookman Old Style" pitchFamily="18" charset="0"/>
              </a:rPr>
              <a:t>                                    </a:t>
            </a:r>
            <a:r>
              <a:rPr lang="ru-RU" sz="2400" dirty="0" smtClean="0">
                <a:solidFill>
                  <a:srgbClr val="C00000"/>
                </a:solidFill>
                <a:latin typeface="Bookman Old Style" pitchFamily="18" charset="0"/>
              </a:rPr>
              <a:t>система</a:t>
            </a:r>
            <a:endParaRPr lang="ru-RU" sz="18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pic>
        <p:nvPicPr>
          <p:cNvPr id="1030" name="Объект 2"/>
          <p:cNvPicPr>
            <a:picLocks noChangeArrowheads="1"/>
          </p:cNvPicPr>
          <p:nvPr/>
        </p:nvPicPr>
        <p:blipFill>
          <a:blip r:embed="rId3" cstate="print"/>
          <a:srcRect r="52083" b="-160"/>
          <a:stretch>
            <a:fillRect/>
          </a:stretch>
        </p:blipFill>
        <p:spPr bwMode="auto">
          <a:xfrm>
            <a:off x="1142976" y="1071546"/>
            <a:ext cx="328614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DATA\E20\p028a.bmp"/>
          <p:cNvPicPr/>
          <p:nvPr/>
        </p:nvPicPr>
        <p:blipFill>
          <a:blip r:embed="rId4" cstate="print"/>
          <a:srcRect l="320" t="-16"/>
          <a:stretch>
            <a:fillRect/>
          </a:stretch>
        </p:blipFill>
        <p:spPr bwMode="auto">
          <a:xfrm>
            <a:off x="4857752" y="1071546"/>
            <a:ext cx="2733039" cy="5356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868346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Bookman Old Style" pitchFamily="18" charset="0"/>
              </a:rPr>
              <a:t>   </a:t>
            </a:r>
            <a:r>
              <a:rPr lang="ru-RU" sz="3600" dirty="0" smtClean="0">
                <a:solidFill>
                  <a:srgbClr val="C00000"/>
                </a:solidFill>
                <a:latin typeface="Bookman Old Style" pitchFamily="18" charset="0"/>
              </a:rPr>
              <a:t>Содержание</a:t>
            </a:r>
            <a:endParaRPr lang="ru-RU" sz="3600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038600" cy="4911741"/>
          </a:xfrm>
        </p:spPr>
        <p:txBody>
          <a:bodyPr>
            <a:normAutofit fontScale="92500" lnSpcReduction="20000"/>
          </a:bodyPr>
          <a:lstStyle/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1. </a:t>
            </a:r>
            <a:r>
              <a:rPr lang="ru-RU" dirty="0" smtClean="0">
                <a:solidFill>
                  <a:srgbClr val="800000"/>
                </a:solidFill>
                <a:hlinkClick r:id="rId2" action="ppaction://hlinkfile"/>
              </a:rPr>
              <a:t>Конспект урока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2. </a:t>
            </a:r>
            <a:r>
              <a:rPr lang="ru-RU" dirty="0" smtClean="0">
                <a:solidFill>
                  <a:srgbClr val="800000"/>
                </a:solidFill>
                <a:hlinkClick r:id="rId3" action="ppaction://hlinksldjump"/>
              </a:rPr>
              <a:t>Работа на компьютере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3</a:t>
            </a:r>
            <a:r>
              <a:rPr lang="ru-RU" dirty="0" smtClean="0">
                <a:solidFill>
                  <a:srgbClr val="800000"/>
                </a:solidFill>
                <a:hlinkClick r:id="rId4" action="ppaction://hlinksldjump"/>
              </a:rPr>
              <a:t>. Проекты по теме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4</a:t>
            </a:r>
            <a:r>
              <a:rPr lang="ru-RU" dirty="0" smtClean="0">
                <a:solidFill>
                  <a:srgbClr val="800000"/>
                </a:solidFill>
                <a:hlinkClick r:id="rId5" action="ppaction://hlinkfile"/>
              </a:rPr>
              <a:t>. Мини-ГИА 1вариант, </a:t>
            </a:r>
            <a:r>
              <a:rPr lang="ru-RU" dirty="0" smtClean="0">
                <a:solidFill>
                  <a:srgbClr val="800000"/>
                </a:solidFill>
                <a:hlinkClick r:id="rId6" action="ppaction://hlinkfile"/>
              </a:rPr>
              <a:t>2 вариант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5. </a:t>
            </a:r>
            <a:r>
              <a:rPr lang="ru-RU" dirty="0" smtClean="0">
                <a:solidFill>
                  <a:srgbClr val="800000"/>
                </a:solidFill>
                <a:hlinkClick r:id="rId7" action="ppaction://hlinkfile"/>
              </a:rPr>
              <a:t>Технология ТРИЗ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6. </a:t>
            </a:r>
            <a:r>
              <a:rPr lang="ru-RU" dirty="0" smtClean="0">
                <a:solidFill>
                  <a:srgbClr val="800000"/>
                </a:solidFill>
                <a:hlinkClick r:id="rId8" action="ppaction://hlinksldjump"/>
              </a:rPr>
              <a:t>Игровые технологии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7. </a:t>
            </a:r>
            <a:r>
              <a:rPr lang="ru-RU" dirty="0" smtClean="0">
                <a:solidFill>
                  <a:srgbClr val="800000"/>
                </a:solidFill>
                <a:hlinkClick r:id="rId9" action="ppaction://hlinkfile"/>
              </a:rPr>
              <a:t>Карточки</a:t>
            </a:r>
            <a:r>
              <a:rPr lang="ru-RU" dirty="0" smtClean="0">
                <a:solidFill>
                  <a:srgbClr val="800000"/>
                </a:solidFill>
              </a:rPr>
              <a:t> по скелету</a:t>
            </a: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8. </a:t>
            </a:r>
            <a:r>
              <a:rPr lang="ru-RU" dirty="0" smtClean="0">
                <a:solidFill>
                  <a:srgbClr val="800000"/>
                </a:solidFill>
                <a:hlinkClick r:id="rId10" action="ppaction://hlinkfile"/>
              </a:rPr>
              <a:t>Карточки по мышцам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9. </a:t>
            </a:r>
            <a:r>
              <a:rPr lang="ru-RU" dirty="0" smtClean="0">
                <a:solidFill>
                  <a:srgbClr val="800000"/>
                </a:solidFill>
                <a:hlinkClick r:id="rId11" action="ppaction://hlinkfile"/>
              </a:rPr>
              <a:t>Тесты  по скелету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10.</a:t>
            </a:r>
            <a:r>
              <a:rPr lang="ru-RU" dirty="0" smtClean="0">
                <a:solidFill>
                  <a:srgbClr val="800000"/>
                </a:solidFill>
                <a:hlinkClick r:id="rId12" action="ppaction://hlinkfile"/>
              </a:rPr>
              <a:t>Тесты по мышцам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r>
              <a:rPr lang="ru-RU" dirty="0" smtClean="0">
                <a:solidFill>
                  <a:srgbClr val="800000"/>
                </a:solidFill>
              </a:rPr>
              <a:t>   11. </a:t>
            </a:r>
            <a:r>
              <a:rPr lang="ru-RU" dirty="0" smtClean="0">
                <a:solidFill>
                  <a:srgbClr val="800000"/>
                </a:solidFill>
                <a:hlinkClick r:id="rId13" action="ppaction://hlinksldjump"/>
              </a:rPr>
              <a:t>Материал для изучения и повторения</a:t>
            </a: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None/>
            </a:pPr>
            <a:endParaRPr lang="ru-RU" dirty="0" smtClean="0">
              <a:solidFill>
                <a:srgbClr val="800000"/>
              </a:solidFill>
            </a:endParaRPr>
          </a:p>
          <a:p>
            <a:pPr marL="651510" indent="-514350">
              <a:buFont typeface="+mj-lt"/>
              <a:buAutoNum type="arabicPeriod"/>
            </a:pPr>
            <a:endParaRPr lang="ru-RU" dirty="0" smtClean="0"/>
          </a:p>
          <a:p>
            <a:pPr marL="65151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76899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rgbClr val="800000"/>
                </a:solidFill>
              </a:rPr>
              <a:t>10</a:t>
            </a:r>
            <a:r>
              <a:rPr lang="ru-RU" dirty="0" smtClean="0">
                <a:solidFill>
                  <a:srgbClr val="800000"/>
                </a:solidFill>
              </a:rPr>
              <a:t>. </a:t>
            </a:r>
            <a:r>
              <a:rPr lang="ru-RU" dirty="0" smtClean="0">
                <a:solidFill>
                  <a:srgbClr val="800000"/>
                </a:solidFill>
                <a:hlinkClick r:id="rId14" action="ppaction://hlinksldjump"/>
              </a:rPr>
              <a:t>Физминутка  1</a:t>
            </a:r>
            <a:r>
              <a:rPr lang="ru-RU" dirty="0" smtClean="0">
                <a:solidFill>
                  <a:srgbClr val="800000"/>
                </a:solidFill>
              </a:rPr>
              <a:t>, </a:t>
            </a:r>
            <a:r>
              <a:rPr lang="ru-RU" dirty="0" smtClean="0">
                <a:solidFill>
                  <a:srgbClr val="800000"/>
                </a:solidFill>
                <a:hlinkClick r:id="rId15" action="ppaction://hlinksldjump"/>
              </a:rPr>
              <a:t>2</a:t>
            </a:r>
            <a:endParaRPr lang="ru-RU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11. </a:t>
            </a:r>
            <a:r>
              <a:rPr lang="ru-RU" dirty="0" smtClean="0">
                <a:solidFill>
                  <a:srgbClr val="800000"/>
                </a:solidFill>
                <a:hlinkClick r:id="rId16" action="ppaction://hlinkfile"/>
              </a:rPr>
              <a:t>Релаксация</a:t>
            </a:r>
            <a:endParaRPr lang="ru-RU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12. </a:t>
            </a:r>
            <a:r>
              <a:rPr lang="ru-RU" dirty="0" smtClean="0">
                <a:solidFill>
                  <a:srgbClr val="800000"/>
                </a:solidFill>
                <a:hlinkClick r:id="rId17" action="ppaction://hlinkpres?slideindex=1&amp;slidetitle="/>
              </a:rPr>
              <a:t>Первая помощь при нарушении целостности скелета</a:t>
            </a:r>
            <a:endParaRPr lang="ru-RU" dirty="0" smtClean="0">
              <a:solidFill>
                <a:srgbClr val="8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800000"/>
                </a:solidFill>
              </a:rPr>
              <a:t>13. </a:t>
            </a:r>
            <a:r>
              <a:rPr lang="ru-RU" dirty="0" smtClean="0">
                <a:solidFill>
                  <a:srgbClr val="800000"/>
                </a:solidFill>
                <a:hlinkClick r:id="rId18" action="ppaction://hlinkpres?slideindex=1&amp;slidetitle="/>
              </a:rPr>
              <a:t>Определение мышц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sz="2800" dirty="0" smtClean="0">
                <a:solidFill>
                  <a:schemeClr val="bg1"/>
                </a:solidFill>
                <a:latin typeface="Bookman Old Style" pitchFamily="18" charset="0"/>
              </a:rPr>
              <a:t>Проекты по теме</a:t>
            </a:r>
            <a:endParaRPr lang="ru-RU" sz="2800" dirty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Bookman Old Style" pitchFamily="18" charset="0"/>
              </a:rPr>
              <a:t>   «Самые, самые!»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  <a:hlinkClick r:id="rId2" action="ppaction://hlinkpres?slideindex=1&amp;slidetitle="/>
              </a:rPr>
              <a:t>«Высокие люди»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hlinkClick r:id="rId2" action="ppaction://hlinkpres?slideindex=1&amp;slidetitle="/>
              </a:rPr>
              <a:t>  Проект учащегося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  <a:hlinkClick r:id="rId2" action="ppaction://hlinkpres?slideindex=1&amp;slidetitle="/>
              </a:rPr>
              <a:t>       8 класса Миронова Антона</a:t>
            </a:r>
            <a:endParaRPr lang="ru-RU" sz="2400" b="1" i="1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     «Самые, самые!»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«Маленькие люди»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Проект учащегося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      8 класса</a:t>
            </a:r>
          </a:p>
          <a:p>
            <a:pPr>
              <a:buNone/>
            </a:pP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Шаманина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Дмитрия</a:t>
            </a:r>
            <a:endParaRPr lang="ru-RU" sz="24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2400" b="1" dirty="0" smtClean="0">
              <a:solidFill>
                <a:schemeClr val="bg1"/>
              </a:solidFill>
              <a:latin typeface="Bookman Old Style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«В мире интересного»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</a:rPr>
              <a:t>«Эти занимательные термины»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Проект учащейся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      8 класса </a:t>
            </a:r>
            <a:r>
              <a:rPr lang="ru-RU" sz="2400" b="1" i="1" dirty="0" err="1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Фиклюниной</a:t>
            </a:r>
            <a:r>
              <a:rPr lang="ru-RU" sz="2400" b="1" i="1" dirty="0" smtClean="0">
                <a:solidFill>
                  <a:schemeClr val="accent4">
                    <a:lumMod val="50000"/>
                  </a:schemeClr>
                </a:solidFill>
                <a:latin typeface="Bookman Old Style" pitchFamily="18" charset="0"/>
              </a:rPr>
              <a:t> Марины</a:t>
            </a:r>
            <a:endParaRPr lang="ru-RU" sz="24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2400" b="1" i="1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pPr>
              <a:buNone/>
            </a:pPr>
            <a:endParaRPr lang="ru-RU" sz="2400" b="1" i="1" dirty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3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2. Работа на компьютере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0"/>
            <a:ext cx="3571900" cy="4525963"/>
          </a:xfrm>
        </p:spPr>
        <p:txBody>
          <a:bodyPr/>
          <a:lstStyle/>
          <a:p>
            <a:pPr marL="651510" indent="-514350">
              <a:buNone/>
            </a:pPr>
            <a:r>
              <a:rPr lang="ru-RU" dirty="0" smtClean="0">
                <a:solidFill>
                  <a:schemeClr val="bg1"/>
                </a:solidFill>
              </a:rPr>
              <a:t>1.Работа с диском </a:t>
            </a:r>
            <a:r>
              <a:rPr lang="ru-RU" sz="2000" b="1" dirty="0" smtClean="0">
                <a:solidFill>
                  <a:schemeClr val="bg1"/>
                </a:solidFill>
              </a:rPr>
              <a:t>«Биология 8 класс»</a:t>
            </a:r>
          </a:p>
          <a:p>
            <a:pPr marL="651510" indent="-51435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       «Виртуальная лаборатория»</a:t>
            </a:r>
          </a:p>
          <a:p>
            <a:pPr marL="651510" indent="-51435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2.И</a:t>
            </a:r>
            <a:r>
              <a:rPr lang="ru-RU" dirty="0" smtClean="0">
                <a:solidFill>
                  <a:schemeClr val="bg1"/>
                </a:solidFill>
              </a:rPr>
              <a:t>спользование материалов</a:t>
            </a:r>
          </a:p>
          <a:p>
            <a:pPr marL="651510" indent="-514350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     </a:t>
            </a:r>
            <a:r>
              <a:rPr lang="ru-RU" sz="2000" b="1" dirty="0" smtClean="0">
                <a:solidFill>
                  <a:schemeClr val="bg1"/>
                </a:solidFill>
                <a:hlinkClick r:id="rId2" action="ppaction://hlinkfile"/>
              </a:rPr>
              <a:t>ЦОР</a:t>
            </a:r>
            <a:endParaRPr lang="ru-RU" sz="2000" b="1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3. </a:t>
            </a:r>
            <a:r>
              <a:rPr lang="ru-RU" sz="2400" dirty="0" smtClean="0">
                <a:solidFill>
                  <a:schemeClr val="bg1"/>
                </a:solidFill>
                <a:hlinkClick r:id="rId3" action="ppaction://hlinkfile"/>
              </a:rPr>
              <a:t>Тесты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651510" indent="-51435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</a:t>
            </a:r>
            <a:r>
              <a:rPr lang="ru-RU" sz="2000" b="1" dirty="0" smtClean="0">
                <a:solidFill>
                  <a:schemeClr val="bg1"/>
                </a:solidFill>
              </a:rPr>
              <a:t>созданные в программе</a:t>
            </a:r>
            <a:r>
              <a:rPr lang="en-US" sz="2000" b="1" dirty="0" smtClean="0">
                <a:solidFill>
                  <a:schemeClr val="bg1"/>
                </a:solidFill>
              </a:rPr>
              <a:t> Mu Test</a:t>
            </a:r>
            <a:r>
              <a:rPr lang="ru-RU" sz="2000" b="1" dirty="0" smtClean="0">
                <a:solidFill>
                  <a:schemeClr val="bg1"/>
                </a:solidFill>
              </a:rPr>
              <a:t> 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600200"/>
            <a:ext cx="3500462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4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800000"/>
                </a:solidFill>
              </a:rPr>
              <a:t>6. Игровые технологии</a:t>
            </a:r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400" i="1" dirty="0" smtClean="0">
                <a:solidFill>
                  <a:schemeClr val="bg1"/>
                </a:solidFill>
                <a:hlinkClick r:id="rId2" action="ppaction://hlinkfile"/>
              </a:rPr>
              <a:t>Мозаика. Собрать макет скелета</a:t>
            </a:r>
            <a:r>
              <a:rPr lang="ru-RU" sz="2400" i="1" dirty="0" smtClean="0">
                <a:solidFill>
                  <a:schemeClr val="bg1"/>
                </a:solidFill>
              </a:rPr>
              <a:t>, </a:t>
            </a:r>
            <a:r>
              <a:rPr lang="ru-RU" sz="2400" i="1" dirty="0" smtClean="0">
                <a:solidFill>
                  <a:schemeClr val="bg1"/>
                </a:solidFill>
                <a:hlinkClick r:id="rId3" action="ppaction://hlinkfile"/>
              </a:rPr>
              <a:t>внутренние органы </a:t>
            </a:r>
            <a:endParaRPr lang="ru-RU" sz="2400" i="1" dirty="0" smtClean="0">
              <a:solidFill>
                <a:schemeClr val="bg1"/>
              </a:solidFill>
            </a:endParaRPr>
          </a:p>
          <a:p>
            <a:r>
              <a:rPr lang="ru-RU" sz="2400" i="1" dirty="0" smtClean="0">
                <a:solidFill>
                  <a:schemeClr val="bg1"/>
                </a:solidFill>
                <a:hlinkClick r:id="rId4" action="ppaction://hlinkfile"/>
              </a:rPr>
              <a:t>Карты игральные</a:t>
            </a:r>
            <a:endParaRPr lang="ru-RU" sz="2400" i="1" dirty="0" smtClean="0">
              <a:solidFill>
                <a:schemeClr val="bg1"/>
              </a:solidFill>
            </a:endParaRPr>
          </a:p>
          <a:p>
            <a:r>
              <a:rPr lang="ru-RU" sz="2800" i="1" dirty="0" smtClean="0">
                <a:solidFill>
                  <a:schemeClr val="bg1"/>
                </a:solidFill>
                <a:hlinkClick r:id="rId5" action="ppaction://hlinksldjump"/>
              </a:rPr>
              <a:t>Третий лишний</a:t>
            </a:r>
            <a:endParaRPr lang="ru-RU" sz="2800" i="1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  <a:hlinkClick r:id="rId6" action="ppaction://hlinksldjump"/>
              </a:rPr>
              <a:t>Шифровальщик</a:t>
            </a:r>
            <a:endParaRPr lang="ru-RU" i="1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  <a:hlinkClick r:id="rId7" action="ppaction://hlinkfile"/>
              </a:rPr>
              <a:t>Кроссворд</a:t>
            </a:r>
            <a:endParaRPr lang="ru-RU" i="1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  <a:hlinkClick r:id="rId8" action="ppaction://hlinkfile"/>
              </a:rPr>
              <a:t>Загадки</a:t>
            </a:r>
            <a:endParaRPr lang="ru-RU" i="1" dirty="0" smtClean="0">
              <a:solidFill>
                <a:schemeClr val="bg1"/>
              </a:solidFill>
            </a:endParaRPr>
          </a:p>
          <a:p>
            <a:r>
              <a:rPr lang="ru-RU" i="1" dirty="0" smtClean="0">
                <a:solidFill>
                  <a:schemeClr val="bg1"/>
                </a:solidFill>
              </a:rPr>
              <a:t>Домино</a:t>
            </a:r>
          </a:p>
          <a:p>
            <a:r>
              <a:rPr lang="ru-RU" i="1" dirty="0" smtClean="0">
                <a:solidFill>
                  <a:schemeClr val="bg1"/>
                </a:solidFill>
              </a:rPr>
              <a:t>Цепочка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Фоторобот</a:t>
            </a:r>
          </a:p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9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Материалы для изучения и повторения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2" action="ppaction://hlinkpres?slideindex=1&amp;slidetitle="/>
              </a:rPr>
              <a:t>Презентация</a:t>
            </a:r>
            <a:r>
              <a:rPr lang="ru-RU" dirty="0" smtClean="0">
                <a:solidFill>
                  <a:schemeClr val="bg1"/>
                </a:solidFill>
              </a:rPr>
              <a:t> по скелету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3" action="ppaction://hlinkfile"/>
              </a:rPr>
              <a:t>Схемы</a:t>
            </a:r>
            <a:r>
              <a:rPr lang="ru-RU" dirty="0" smtClean="0">
                <a:solidFill>
                  <a:schemeClr val="bg1"/>
                </a:solidFill>
              </a:rPr>
              <a:t> 1, </a:t>
            </a:r>
            <a:r>
              <a:rPr lang="ru-RU" dirty="0" smtClean="0">
                <a:solidFill>
                  <a:schemeClr val="bg1"/>
                </a:solidFill>
                <a:hlinkClick r:id="rId4" action="ppaction://hlinkfile"/>
              </a:rPr>
              <a:t>2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5" action="ppaction://hlinkfile"/>
              </a:rPr>
              <a:t>Плакаты по оказанию </a:t>
            </a:r>
            <a:r>
              <a:rPr lang="ru-RU" b="1" dirty="0" smtClean="0">
                <a:solidFill>
                  <a:schemeClr val="bg1"/>
                </a:solidFill>
                <a:hlinkClick r:id="rId5" action="ppaction://hlinkfile"/>
              </a:rPr>
              <a:t>первой помощи</a:t>
            </a:r>
            <a:endParaRPr lang="en-US" b="1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6" action="ppaction://hlinkfile"/>
              </a:rPr>
              <a:t>Скелет человека (рис)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7" action="ppaction://hlinkfile"/>
              </a:rPr>
              <a:t>Мышцы(рис)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chemeClr val="bg1"/>
                </a:solidFill>
                <a:hlinkClick r:id="rId8" action="ppaction://hlinkfile"/>
              </a:rPr>
              <a:t>Планы уроков по скелету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hlinkClick r:id="rId9" action="ppaction://hlinkfile"/>
              </a:rPr>
              <a:t>Задания для самостоятельной работы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  <a:hlinkClick r:id="rId10" action="ppaction://hlinkfile"/>
              </a:rPr>
              <a:t>Вопросы для зачёта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  <a:hlinkClick r:id="rId11" action="ppaction://hlinkfile"/>
              </a:rPr>
              <a:t>Плакаты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1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Физминутка</a:t>
            </a:r>
            <a:r>
              <a:rPr lang="en-US" dirty="0" smtClean="0">
                <a:solidFill>
                  <a:srgbClr val="FF0000"/>
                </a:solidFill>
              </a:rPr>
              <a:t> 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1600200"/>
            <a:ext cx="378145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err="1" smtClean="0">
                <a:solidFill>
                  <a:schemeClr val="bg1"/>
                </a:solidFill>
              </a:rPr>
              <a:t>Самокоррекция</a:t>
            </a:r>
            <a:r>
              <a:rPr lang="ru-RU" b="1" u="sng" dirty="0" smtClean="0">
                <a:solidFill>
                  <a:schemeClr val="bg1"/>
                </a:solidFill>
              </a:rPr>
              <a:t> учащимися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Выпрямиться.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Раз – посмотреть налево;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два – посмотреть направо.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Подравняться.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Смотрим прямо, дышим ровно, глубоко.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Смотрим влево, смотрим вправо.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Спинка ровная у нас,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А осанка – высший класс!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chemeClr val="bg1"/>
                </a:solidFill>
              </a:rPr>
              <a:t>Упражнение «Кузнечики».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Спина прямая, руки на поясе.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Поднимают плечики,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Прыгают кузнечики! 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bg1"/>
                </a:solidFill>
              </a:rPr>
              <a:t>(Прыгают на носках легко.)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Выше, выше, высоко,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Ниже, ниже, низко. </a:t>
            </a:r>
          </a:p>
          <a:p>
            <a:pPr>
              <a:buNone/>
            </a:pPr>
            <a:r>
              <a:rPr lang="ru-RU" sz="2200" i="1" dirty="0" smtClean="0">
                <a:solidFill>
                  <a:schemeClr val="bg1"/>
                </a:solidFill>
              </a:rPr>
              <a:t>(Приседают.)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Сели, посидели, 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Травушку покушали,</a:t>
            </a: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Тишину послушали...</a:t>
            </a:r>
          </a:p>
          <a:p>
            <a:endParaRPr lang="ru-RU" sz="2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0" y="357166"/>
            <a:ext cx="285720" cy="1714512"/>
          </a:xfrm>
          <a:prstGeom prst="roundRect">
            <a:avLst/>
          </a:prstGeom>
          <a:solidFill>
            <a:srgbClr val="EBE3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С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О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Д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РЖ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А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Н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И</a:t>
            </a:r>
          </a:p>
          <a:p>
            <a:pPr algn="ctr"/>
            <a:r>
              <a:rPr lang="ru-RU" sz="900" b="1" dirty="0" smtClean="0">
                <a:solidFill>
                  <a:schemeClr val="bg1"/>
                </a:solidFill>
                <a:hlinkClick r:id="rId2" action="ppaction://hlinksldjump"/>
              </a:rPr>
              <a:t>Е</a:t>
            </a:r>
            <a:endParaRPr lang="ru-RU" sz="900" b="1" dirty="0">
              <a:solidFill>
                <a:schemeClr val="bg1"/>
              </a:solidFill>
            </a:endParaRPr>
          </a:p>
        </p:txBody>
      </p:sp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зад 8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Физминутка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>
            <a:noAutofit/>
          </a:bodyPr>
          <a:lstStyle/>
          <a:p>
            <a:r>
              <a:rPr lang="ru-RU" sz="900" dirty="0" smtClean="0">
                <a:solidFill>
                  <a:schemeClr val="bg1"/>
                </a:solidFill>
              </a:rPr>
              <a:t>Раз грудинку, два грудинку,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Разотрем, расправив спинку.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Раз, два, три, четыре, пять,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Надо кровь нам разогнать.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Растираем выше-выше,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Осторожней и потише,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Мышцы шеи раз, два, три,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Справа, слева разотри.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Мышцы шеи раз, два, три,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Справа, слева разотри.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Точку мы найдем за ухом,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И улучшим орган слуха.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Три, четыре, пять и шесть,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Мозгу надо пить и есть.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Где седьмой мой позвонок?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Где высокий бугорок?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Раз виток и два виток,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Правлю нервный я поток. 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По надбровною дугою,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Водим нежно мы рукою,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Раз и два, раз и два,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Не болела б голова,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Три-четыре, три-четыре,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Лучше думать, дальше видеть.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Чтобы нам полней дышать,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Надо ноздри потирать,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И при насморке, простуде,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Эти точки не забудем.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У края - уха,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Найдите точки слуха,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У края - уха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Потрите точки слуха.</a:t>
            </a:r>
          </a:p>
          <a:p>
            <a:r>
              <a:rPr lang="ru-RU" sz="900" dirty="0" smtClean="0">
                <a:solidFill>
                  <a:schemeClr val="bg1"/>
                </a:solidFill>
              </a:rPr>
              <a:t>Кисти руки,</a:t>
            </a:r>
            <a:br>
              <a:rPr lang="ru-RU" sz="900" dirty="0" smtClean="0">
                <a:solidFill>
                  <a:schemeClr val="bg1"/>
                </a:solidFill>
              </a:rPr>
            </a:br>
            <a:r>
              <a:rPr lang="ru-RU" sz="900" dirty="0" smtClean="0">
                <a:solidFill>
                  <a:schemeClr val="bg1"/>
                </a:solidFill>
              </a:rPr>
              <a:t>Для активности потри.</a:t>
            </a:r>
          </a:p>
          <a:p>
            <a:r>
              <a:rPr lang="ru-RU" sz="900" b="1" dirty="0" smtClean="0">
                <a:solidFill>
                  <a:schemeClr val="bg1"/>
                </a:solidFill>
              </a:rPr>
              <a:t>Сам себя я полечу, если только захочу</a:t>
            </a:r>
            <a:endParaRPr lang="ru-RU" sz="900" dirty="0" smtClean="0">
              <a:solidFill>
                <a:schemeClr val="bg1"/>
              </a:solidFill>
            </a:endParaRPr>
          </a:p>
          <a:p>
            <a:r>
              <a:rPr lang="ru-RU" sz="900" dirty="0" smtClean="0">
                <a:solidFill>
                  <a:schemeClr val="bg1"/>
                </a:solidFill>
              </a:rPr>
              <a:t> </a:t>
            </a:r>
            <a:endParaRPr lang="ru-RU" sz="900" dirty="0">
              <a:solidFill>
                <a:schemeClr val="bg1"/>
              </a:solidFill>
            </a:endParaRPr>
          </a:p>
        </p:txBody>
      </p:sp>
      <p:pic>
        <p:nvPicPr>
          <p:cNvPr id="1026" name="Рисунок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l="7657"/>
          <a:stretch>
            <a:fillRect/>
          </a:stretch>
        </p:blipFill>
        <p:spPr bwMode="auto">
          <a:xfrm>
            <a:off x="642910" y="1500174"/>
            <a:ext cx="4295775" cy="4643470"/>
          </a:xfrm>
          <a:prstGeom prst="rect">
            <a:avLst/>
          </a:prstGeom>
          <a:ln w="9525" cap="rnd">
            <a:solidFill>
              <a:srgbClr val="C0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Управляющая кнопка: настраиваемая 5">
            <a:hlinkClick r:id="" action="ppaction://hlinkshowjump?jump=endshow" highlightClick="1"/>
          </p:cNvPr>
          <p:cNvSpPr/>
          <p:nvPr/>
        </p:nvSpPr>
        <p:spPr>
          <a:xfrm>
            <a:off x="8858280" y="5357826"/>
            <a:ext cx="285720" cy="114300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</a:t>
            </a:r>
          </a:p>
          <a:p>
            <a:pPr algn="ctr"/>
            <a:r>
              <a:rPr lang="ru-RU" sz="1400" dirty="0" smtClean="0"/>
              <a:t>Ы</a:t>
            </a:r>
          </a:p>
          <a:p>
            <a:pPr algn="ctr"/>
            <a:r>
              <a:rPr lang="ru-RU" sz="1400" dirty="0" smtClean="0"/>
              <a:t>Х</a:t>
            </a:r>
          </a:p>
          <a:p>
            <a:pPr algn="ctr"/>
            <a:r>
              <a:rPr lang="ru-RU" sz="1400" dirty="0" smtClean="0"/>
              <a:t>О</a:t>
            </a:r>
          </a:p>
          <a:p>
            <a:pPr algn="ctr"/>
            <a:r>
              <a:rPr lang="ru-RU" sz="1400" dirty="0" smtClean="0"/>
              <a:t>Д</a:t>
            </a:r>
            <a:endParaRPr lang="ru-RU" sz="14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8001024" y="6072206"/>
            <a:ext cx="571504" cy="5000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71472" y="6000768"/>
            <a:ext cx="571504" cy="50006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hlinkshowjump?jump=firstslide" highlightClick="1"/>
          </p:cNvPr>
          <p:cNvSpPr/>
          <p:nvPr/>
        </p:nvSpPr>
        <p:spPr>
          <a:xfrm>
            <a:off x="8858248" y="1500174"/>
            <a:ext cx="285752" cy="3714776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ГЛАВНАЯ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397</TotalTime>
  <Words>715</Words>
  <Application>Microsoft Office PowerPoint</Application>
  <PresentationFormat>Экран (4:3)</PresentationFormat>
  <Paragraphs>362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Анатомия и физиология</vt:lpstr>
      <vt:lpstr>                        Опорно-                          двигательная                                      система</vt:lpstr>
      <vt:lpstr>   Содержание</vt:lpstr>
      <vt:lpstr>  Проекты по теме</vt:lpstr>
      <vt:lpstr>2. Работа на компьютере</vt:lpstr>
      <vt:lpstr>6. Игровые технологии</vt:lpstr>
      <vt:lpstr>Материалы для изучения и повторения</vt:lpstr>
      <vt:lpstr>Физминутка 1</vt:lpstr>
      <vt:lpstr>Физминутка 2</vt:lpstr>
      <vt:lpstr> «Восстанови порядок».</vt:lpstr>
      <vt:lpstr> «Восстанови порядок».</vt:lpstr>
      <vt:lpstr> «Исключи лишнее»</vt:lpstr>
      <vt:lpstr> «Исключи лишнее»</vt:lpstr>
      <vt:lpstr> «Исключи лишнее»</vt:lpstr>
      <vt:lpstr>Слайд 15</vt:lpstr>
      <vt:lpstr>Рефлексия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SamLab.ws</dc:creator>
  <cp:lastModifiedBy>SamLab.ws</cp:lastModifiedBy>
  <cp:revision>67</cp:revision>
  <dcterms:created xsi:type="dcterms:W3CDTF">2011-10-06T16:05:04Z</dcterms:created>
  <dcterms:modified xsi:type="dcterms:W3CDTF">2011-10-20T06:37:50Z</dcterms:modified>
</cp:coreProperties>
</file>